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7315200" cy="9601200"/>
  <p:embeddedFontLst>
    <p:embeddedFont>
      <p:font typeface="Calibri" panose="020F0502020204030204" pitchFamily="34"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CsluDAaPziq2z6WshZK703q9J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79" autoAdjust="0"/>
  </p:normalViewPr>
  <p:slideViewPr>
    <p:cSldViewPr snapToGrid="0">
      <p:cViewPr>
        <p:scale>
          <a:sx n="60" d="100"/>
          <a:sy n="60" d="100"/>
        </p:scale>
        <p:origin x="892" y="-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8"/>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8"/>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7"/>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osocc.au.int/en/yawc2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unwomen/141067199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cover image from: </a:t>
            </a:r>
            <a:r>
              <a:rPr lang="en-US" u="sng" dirty="0">
                <a:solidFill>
                  <a:schemeClr val="hlink"/>
                </a:solidFill>
                <a:hlinkClick r:id="rId3"/>
              </a:rPr>
              <a:t>https://ecosocc.au.int/en/yawc22</a:t>
            </a:r>
            <a:endParaRPr dirty="0"/>
          </a:p>
          <a:p>
            <a:pPr marL="0" lvl="0" indent="0" algn="l" rtl="0">
              <a:spcBef>
                <a:spcPts val="0"/>
              </a:spcBef>
              <a:spcAft>
                <a:spcPts val="0"/>
              </a:spcAft>
              <a:buNone/>
            </a:pPr>
            <a:endParaRPr dirty="0"/>
          </a:p>
        </p:txBody>
      </p:sp>
      <p:sp>
        <p:nvSpPr>
          <p:cNvPr id="97" name="Google Shape;97;p1: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800ed64f25_0_23:notes"/>
          <p:cNvSpPr>
            <a:spLocks noGrp="1" noRot="1" noChangeAspect="1"/>
          </p:cNvSpPr>
          <p:nvPr>
            <p:ph type="sldImg" idx="2"/>
          </p:nvPr>
        </p:nvSpPr>
        <p:spPr>
          <a:xfrm>
            <a:off x="776288" y="1200150"/>
            <a:ext cx="5762700" cy="3241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800ed64f25_0_23: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(see answers in last slide)</a:t>
            </a:r>
            <a:endParaRPr dirty="0"/>
          </a:p>
        </p:txBody>
      </p:sp>
      <p:sp>
        <p:nvSpPr>
          <p:cNvPr id="187" name="Google Shape;187;g1800ed64f25_0_23: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00ed64f25_0_28: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800ed64f25_0_28: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(see answers in last slide)</a:t>
            </a:r>
            <a:endParaRPr dirty="0"/>
          </a:p>
        </p:txBody>
      </p:sp>
      <p:sp>
        <p:nvSpPr>
          <p:cNvPr id="193" name="Google Shape;193;g1800ed64f25_0_2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731520" y="4620578"/>
            <a:ext cx="5852160" cy="3780472"/>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98" name="Google Shape;198;p8: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07" name="Google Shape;207;p9: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18" name="Google Shape;218;p10: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30" name="Google Shape;230;p11: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37" name="Google Shape;237;p12: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800ed64f25_0_3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800ed64f25_0_35: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(see answers in last slide)</a:t>
            </a:r>
            <a:endParaRPr dirty="0"/>
          </a:p>
        </p:txBody>
      </p:sp>
      <p:sp>
        <p:nvSpPr>
          <p:cNvPr id="243" name="Google Shape;243;g1800ed64f25_0_35: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(see answers in last slide)</a:t>
            </a:r>
            <a:endParaRPr dirty="0"/>
          </a:p>
        </p:txBody>
      </p:sp>
      <p:sp>
        <p:nvSpPr>
          <p:cNvPr id="105" name="Google Shape;105;p2: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i="0" dirty="0">
                <a:solidFill>
                  <a:srgbClr val="212124"/>
                </a:solidFill>
                <a:latin typeface="Proxima Nova"/>
                <a:ea typeface="Proxima Nova"/>
                <a:cs typeface="Proxima Nova"/>
                <a:sym typeface="Proxima Nova"/>
              </a:rPr>
              <a:t>UN Women Executive Director Visits Central African Republic</a:t>
            </a:r>
            <a:endParaRPr dirty="0"/>
          </a:p>
          <a:p>
            <a:pPr marL="0" lvl="0" indent="0" algn="l" rtl="0">
              <a:spcBef>
                <a:spcPts val="0"/>
              </a:spcBef>
              <a:spcAft>
                <a:spcPts val="0"/>
              </a:spcAft>
              <a:buNone/>
            </a:pPr>
            <a:r>
              <a:rPr lang="en-US" b="0" i="0" dirty="0">
                <a:solidFill>
                  <a:srgbClr val="212124"/>
                </a:solidFill>
                <a:latin typeface="Proxima Nova"/>
                <a:ea typeface="Proxima Nova"/>
                <a:cs typeface="Proxima Nova"/>
                <a:sym typeface="Proxima Nova"/>
              </a:rPr>
              <a:t>UN Women Executive Director Phumzile Mlambo-Ngcuka and Special Representative of the African Union for Women, Peace and Security Bineta Diop meet with President of the Central African Republic Catherine Samba-Panza in Bangui, Central African Republic, on 26 May 2014. Photo: UN Women/Catianne Tijerina</a:t>
            </a:r>
            <a:endParaRPr dirty="0"/>
          </a:p>
          <a:p>
            <a:pPr marL="0" lvl="0" indent="0" algn="l" rtl="0">
              <a:spcBef>
                <a:spcPts val="0"/>
              </a:spcBef>
              <a:spcAft>
                <a:spcPts val="0"/>
              </a:spcAft>
              <a:buNone/>
            </a:pPr>
            <a:r>
              <a:rPr lang="en-US" u="sng" dirty="0">
                <a:solidFill>
                  <a:schemeClr val="hlink"/>
                </a:solidFill>
                <a:hlinkClick r:id="rId3"/>
              </a:rPr>
              <a:t>UN Women Executive Director Visits Central African Republi… | Flickr</a:t>
            </a:r>
            <a:endParaRPr b="0" i="0" dirty="0">
              <a:solidFill>
                <a:srgbClr val="212124"/>
              </a:solidFill>
              <a:latin typeface="Proxima Nova"/>
              <a:ea typeface="Proxima Nova"/>
              <a:cs typeface="Proxima Nova"/>
              <a:sym typeface="Proxima Nova"/>
            </a:endParaRPr>
          </a:p>
        </p:txBody>
      </p:sp>
      <p:sp>
        <p:nvSpPr>
          <p:cNvPr id="112" name="Google Shape;112;p3: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21" name="Google Shape;121;p4: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32" name="Google Shape;132;p5: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41" name="Google Shape;141;p6: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731520" y="4620578"/>
            <a:ext cx="5852160" cy="3780472"/>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51" name="Google Shape;151;p7:notes"/>
          <p:cNvSpPr txBox="1">
            <a:spLocks noGrp="1"/>
          </p:cNvSpPr>
          <p:nvPr>
            <p:ph type="sldNum" idx="12"/>
          </p:nvPr>
        </p:nvSpPr>
        <p:spPr>
          <a:xfrm>
            <a:off x="4143587" y="9119475"/>
            <a:ext cx="3169920" cy="481727"/>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00ed64f25_0_4: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800ed64f25_0_4: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(see answers in last slide)</a:t>
            </a:r>
            <a:endParaRPr dirty="0"/>
          </a:p>
        </p:txBody>
      </p:sp>
      <p:sp>
        <p:nvSpPr>
          <p:cNvPr id="175" name="Google Shape;175;g1800ed64f25_0_4: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800ed64f25_0_17:notes"/>
          <p:cNvSpPr>
            <a:spLocks noGrp="1" noRot="1" noChangeAspect="1"/>
          </p:cNvSpPr>
          <p:nvPr>
            <p:ph type="sldImg" idx="2"/>
          </p:nvPr>
        </p:nvSpPr>
        <p:spPr>
          <a:xfrm>
            <a:off x="776288" y="1200150"/>
            <a:ext cx="5762700" cy="3241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800ed64f25_0_17: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(see answers in last slide)</a:t>
            </a:r>
            <a:endParaRPr dirty="0"/>
          </a:p>
        </p:txBody>
      </p:sp>
      <p:sp>
        <p:nvSpPr>
          <p:cNvPr id="181" name="Google Shape;181;g1800ed64f25_0_1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dirty="0"/>
          </a:p>
        </p:txBody>
      </p:sp>
      <p:sp>
        <p:nvSpPr>
          <p:cNvPr id="88" name="Google Shape;8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dirty="0"/>
          </a:p>
        </p:txBody>
      </p:sp>
      <p:sp>
        <p:nvSpPr>
          <p:cNvPr id="89" name="Google Shape;8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ritingcenter.unc.edu/wp-content/uploads/sites/346/2019/10/policy-brief-better.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ritingcenter.unc.edu/handouts/editing-and-proofread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ritingcenter.unc.edu/tips-and-tools/policy-briefs" TargetMode="External"/><Relationship Id="rId4" Type="http://schemas.openxmlformats.org/officeDocument/2006/relationships/hyperlink" Target="https://writingcenter.unc.edu/handouts/revising-draf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llections.unu.edu/eserv/UNU:8008/UNU-IAS-PB-No22-202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ias.unu.edu/en/publications/unu-ias-policy-brief-ser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ritingcenter.unc.edu/tips-and-tools/policy-brief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researchtoaction.org/2022/11/top-tips-for-writing-impactful-policy-brief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cdkn.org/ar6-eastafrica" TargetMode="External"/><Relationship Id="rId13" Type="http://schemas.openxmlformats.org/officeDocument/2006/relationships/hyperlink" Target="https://ias.unu.edu/en/publications/unu-ias-policy-brief-series" TargetMode="External"/><Relationship Id="rId3" Type="http://schemas.openxmlformats.org/officeDocument/2006/relationships/hyperlink" Target="https://idl-bnc-idrc.dspacedirect.org/bitstream/handle/10625/56973/IDL-56973.pdf?sequence=2&amp;isAllowed=y" TargetMode="External"/><Relationship Id="rId7" Type="http://schemas.openxmlformats.org/officeDocument/2006/relationships/hyperlink" Target="https://www.ipcc.ch/report/sixth-assessment-report-working-group-ii" TargetMode="External"/><Relationship Id="rId12" Type="http://schemas.openxmlformats.org/officeDocument/2006/relationships/hyperlink" Target="http://www.pep-net.org/publications/policy-brief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includeplatform.net/publications/freedom-of-movement-unlocking-africas-development-potential" TargetMode="External"/><Relationship Id="rId11" Type="http://schemas.openxmlformats.org/officeDocument/2006/relationships/hyperlink" Target="http://cdkn.org/ar6-westafrica" TargetMode="External"/><Relationship Id="rId5" Type="http://schemas.openxmlformats.org/officeDocument/2006/relationships/hyperlink" Target="https://www.idrc.ca/en/research-in-action/food-systems-and-food-security-time-lockdowns-insights-sub-saharan-africa" TargetMode="External"/><Relationship Id="rId10" Type="http://schemas.openxmlformats.org/officeDocument/2006/relationships/hyperlink" Target="http://cdkn.org/ar6-centralafrica" TargetMode="External"/><Relationship Id="rId4" Type="http://schemas.openxmlformats.org/officeDocument/2006/relationships/hyperlink" Target="https://www.idrc.ca/en/research-in-action/recovering-covid-19-case-investing-childcare" TargetMode="External"/><Relationship Id="rId9" Type="http://schemas.openxmlformats.org/officeDocument/2006/relationships/hyperlink" Target="http://cdkn.org/ar6-southernafri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ritingcenter.unc.edu/tips-and-tools/policy-brief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p:nvPr/>
        </p:nvSpPr>
        <p:spPr>
          <a:xfrm>
            <a:off x="631768" y="690321"/>
            <a:ext cx="11047500" cy="560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cap="none" dirty="0">
                <a:solidFill>
                  <a:srgbClr val="996633"/>
                </a:solidFill>
                <a:latin typeface="Calibri"/>
                <a:ea typeface="Calibri"/>
                <a:cs typeface="Calibri"/>
                <a:sym typeface="Calibri"/>
              </a:rPr>
              <a:t>Writing an impactful</a:t>
            </a:r>
            <a:endParaRPr dirty="0"/>
          </a:p>
          <a:p>
            <a:pPr marL="0" marR="0" lvl="0" indent="0" algn="l" rtl="0">
              <a:spcBef>
                <a:spcPts val="0"/>
              </a:spcBef>
              <a:spcAft>
                <a:spcPts val="0"/>
              </a:spcAft>
              <a:buNone/>
            </a:pPr>
            <a:r>
              <a:rPr lang="en-US" sz="5400" b="1" dirty="0">
                <a:solidFill>
                  <a:srgbClr val="996633"/>
                </a:solidFill>
                <a:latin typeface="Calibri"/>
                <a:ea typeface="Calibri"/>
                <a:cs typeface="Calibri"/>
                <a:sym typeface="Calibri"/>
              </a:rPr>
              <a:t>policy brief</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1200" b="1"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Dr. Kathryn Toure, IDRC</a:t>
            </a:r>
            <a:endParaRPr dirty="0"/>
          </a:p>
          <a:p>
            <a:pPr marL="0" marR="0" lvl="0" indent="0" algn="l" rtl="0">
              <a:spcBef>
                <a:spcPts val="0"/>
              </a:spcBef>
              <a:spcAft>
                <a:spcPts val="0"/>
              </a:spcAft>
              <a:buNone/>
            </a:pPr>
            <a:endParaRPr sz="2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i="1" dirty="0">
              <a:solidFill>
                <a:schemeClr val="dk1"/>
              </a:solidFill>
              <a:latin typeface="Calibri"/>
              <a:ea typeface="Calibri"/>
              <a:cs typeface="Calibri"/>
              <a:sym typeface="Calibri"/>
            </a:endParaRPr>
          </a:p>
          <a:p>
            <a:pPr marL="0" marR="0" lvl="0" indent="0" algn="r" rtl="0">
              <a:spcBef>
                <a:spcPts val="0"/>
              </a:spcBef>
              <a:spcAft>
                <a:spcPts val="0"/>
              </a:spcAft>
              <a:buNone/>
            </a:pPr>
            <a:endParaRPr sz="2800" i="1"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2800" i="1" dirty="0">
                <a:solidFill>
                  <a:schemeClr val="dk1"/>
                </a:solidFill>
                <a:latin typeface="Calibri"/>
                <a:ea typeface="Calibri"/>
                <a:cs typeface="Calibri"/>
                <a:sym typeface="Calibri"/>
              </a:rPr>
              <a:t>7 December 2022 workshop</a:t>
            </a:r>
            <a:endParaRPr dirty="0"/>
          </a:p>
          <a:p>
            <a:pPr marL="0" marR="0" lvl="0" indent="0" algn="r" rtl="0">
              <a:spcBef>
                <a:spcPts val="0"/>
              </a:spcBef>
              <a:spcAft>
                <a:spcPts val="0"/>
              </a:spcAft>
              <a:buNone/>
            </a:pPr>
            <a:r>
              <a:rPr lang="en-US" sz="2800" i="1" dirty="0">
                <a:solidFill>
                  <a:srgbClr val="548135"/>
                </a:solidFill>
                <a:latin typeface="Calibri"/>
                <a:ea typeface="Calibri"/>
                <a:cs typeface="Calibri"/>
                <a:sym typeface="Calibri"/>
              </a:rPr>
              <a:t>with Fellows of the</a:t>
            </a:r>
            <a:endParaRPr dirty="0"/>
          </a:p>
          <a:p>
            <a:pPr marL="0" marR="0" lvl="0" indent="0" algn="r" rtl="0">
              <a:spcBef>
                <a:spcPts val="0"/>
              </a:spcBef>
              <a:spcAft>
                <a:spcPts val="0"/>
              </a:spcAft>
              <a:buNone/>
            </a:pPr>
            <a:r>
              <a:rPr lang="en-US" sz="2800" i="1" dirty="0">
                <a:solidFill>
                  <a:srgbClr val="CC6600"/>
                </a:solidFill>
                <a:latin typeface="Calibri"/>
                <a:ea typeface="Calibri"/>
                <a:cs typeface="Calibri"/>
                <a:sym typeface="Calibri"/>
              </a:rPr>
              <a:t>African Leadership Centre, </a:t>
            </a:r>
            <a:endParaRPr dirty="0"/>
          </a:p>
          <a:p>
            <a:pPr marL="0" marR="0" lvl="0" indent="0" algn="r" rtl="0">
              <a:spcBef>
                <a:spcPts val="0"/>
              </a:spcBef>
              <a:spcAft>
                <a:spcPts val="0"/>
              </a:spcAft>
              <a:buNone/>
            </a:pPr>
            <a:r>
              <a:rPr lang="en-US" sz="2800" i="1" dirty="0">
                <a:solidFill>
                  <a:schemeClr val="dk1"/>
                </a:solidFill>
                <a:latin typeface="Calibri"/>
                <a:ea typeface="Calibri"/>
                <a:cs typeface="Calibri"/>
                <a:sym typeface="Calibri"/>
              </a:rPr>
              <a:t>Nairobi Kenya </a:t>
            </a:r>
            <a:endParaRPr dirty="0"/>
          </a:p>
        </p:txBody>
      </p:sp>
      <p:pic>
        <p:nvPicPr>
          <p:cNvPr id="100" name="Google Shape;100;p1"/>
          <p:cNvPicPr preferRelativeResize="0"/>
          <p:nvPr/>
        </p:nvPicPr>
        <p:blipFill rotWithShape="1">
          <a:blip r:embed="rId3">
            <a:alphaModFix/>
          </a:blip>
          <a:srcRect/>
          <a:stretch/>
        </p:blipFill>
        <p:spPr>
          <a:xfrm>
            <a:off x="942109" y="4564380"/>
            <a:ext cx="5671694" cy="1766083"/>
          </a:xfrm>
          <a:prstGeom prst="rect">
            <a:avLst/>
          </a:prstGeom>
          <a:noFill/>
          <a:ln>
            <a:noFill/>
          </a:ln>
        </p:spPr>
      </p:pic>
      <p:pic>
        <p:nvPicPr>
          <p:cNvPr id="101" name="Google Shape;101;p1"/>
          <p:cNvPicPr preferRelativeResize="0"/>
          <p:nvPr/>
        </p:nvPicPr>
        <p:blipFill>
          <a:blip r:embed="rId4">
            <a:alphaModFix/>
          </a:blip>
          <a:stretch>
            <a:fillRect/>
          </a:stretch>
        </p:blipFill>
        <p:spPr>
          <a:xfrm>
            <a:off x="8763878" y="690325"/>
            <a:ext cx="2915400" cy="3061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800ed64f25_0_23"/>
          <p:cNvSpPr txBox="1"/>
          <p:nvPr/>
        </p:nvSpPr>
        <p:spPr>
          <a:xfrm>
            <a:off x="327304" y="628951"/>
            <a:ext cx="11537400" cy="5741700"/>
          </a:xfrm>
          <a:prstGeom prst="rect">
            <a:avLst/>
          </a:prstGeom>
          <a:noFill/>
          <a:ln>
            <a:noFill/>
          </a:ln>
        </p:spPr>
        <p:txBody>
          <a:bodyPr spcFirstLastPara="1" wrap="square" lIns="91425" tIns="45700" rIns="91425" bIns="45700" anchor="t" anchorCtr="0">
            <a:spAutoFit/>
          </a:bodyPr>
          <a:lstStyle/>
          <a:p>
            <a:pPr marL="0" lvl="0" indent="0" algn="ctr" rtl="0">
              <a:lnSpc>
                <a:spcPct val="110000"/>
              </a:lnSpc>
              <a:spcBef>
                <a:spcPts val="2100"/>
              </a:spcBef>
              <a:spcAft>
                <a:spcPts val="0"/>
              </a:spcAft>
              <a:buSzPts val="1100"/>
              <a:buNone/>
            </a:pPr>
            <a:r>
              <a:rPr lang="en-US" sz="2700" dirty="0">
                <a:solidFill>
                  <a:srgbClr val="425463"/>
                </a:solidFill>
                <a:highlight>
                  <a:srgbClr val="FFFFFF"/>
                </a:highlight>
                <a:latin typeface="Roboto"/>
                <a:ea typeface="Roboto"/>
                <a:cs typeface="Roboto"/>
                <a:sym typeface="Roboto"/>
              </a:rPr>
              <a:t>A better policy brief (summary)</a:t>
            </a:r>
            <a:endParaRPr sz="2700" dirty="0">
              <a:solidFill>
                <a:srgbClr val="42546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r>
              <a:rPr lang="en-US" sz="2200" b="1" dirty="0">
                <a:solidFill>
                  <a:srgbClr val="333333"/>
                </a:solidFill>
                <a:highlight>
                  <a:srgbClr val="FFFFFF"/>
                </a:highlight>
                <a:latin typeface="Roboto"/>
                <a:ea typeface="Roboto"/>
                <a:cs typeface="Roboto"/>
                <a:sym typeface="Roboto"/>
              </a:rPr>
              <a:t>Seeing Spots: Addressing the Silent Epidemic of Acne in Outlandia’s Youth</a:t>
            </a:r>
            <a:endParaRPr sz="2200" b="1"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1100"/>
              </a:spcAft>
              <a:buSzPts val="1100"/>
              <a:buNone/>
            </a:pPr>
            <a:r>
              <a:rPr lang="en-US" sz="2200" dirty="0">
                <a:solidFill>
                  <a:srgbClr val="333333"/>
                </a:solidFill>
                <a:highlight>
                  <a:srgbClr val="FFFFFF"/>
                </a:highlight>
                <a:latin typeface="Roboto"/>
                <a:ea typeface="Roboto"/>
                <a:cs typeface="Roboto"/>
                <a:sym typeface="Roboto"/>
              </a:rPr>
              <a:t>Acne is the most common chronic disease among adolescents in Outlandia (Outlandia Department of Health, 2010). Long considered a benign rite of passage, acne actually has far-reaching effects on the health and well being of adolescents, significantly affecting success in school, social relationships, and general quality of life. Yet large portions of the state’s population are unable to access treatment for acne. The Secretary of Health’s Report on Adolescents’ Dermatologic Health in Outlandia (2010) is a call to action for policymakers and health professionals to improve the health and wellbeing of Outlandia’s youth by increasing access to dermatologic care (“</a:t>
            </a:r>
            <a:r>
              <a:rPr lang="en-US" sz="2200" u="sng" dirty="0">
                <a:solidFill>
                  <a:srgbClr val="007FAE"/>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A Better Policy Brief”</a:t>
            </a:r>
            <a:r>
              <a:rPr lang="en-US" sz="2200" dirty="0">
                <a:solidFill>
                  <a:srgbClr val="333333"/>
                </a:solidFill>
                <a:highlight>
                  <a:srgbClr val="FFFFFF"/>
                </a:highlight>
                <a:latin typeface="Roboto"/>
                <a:ea typeface="Roboto"/>
                <a:cs typeface="Roboto"/>
                <a:sym typeface="Roboto"/>
              </a:rPr>
              <a:t>, Reproduced with permission of the Johns Hopkins Bloomberg School of Public Health, Baltimore, MD.)</a:t>
            </a:r>
            <a:endParaRPr sz="2200" dirty="0">
              <a:solidFill>
                <a:srgbClr val="425463"/>
              </a:solidFill>
              <a:highlight>
                <a:srgbClr val="FFFFFF"/>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800ed64f25_0_28"/>
          <p:cNvSpPr txBox="1"/>
          <p:nvPr/>
        </p:nvSpPr>
        <p:spPr>
          <a:xfrm>
            <a:off x="303879" y="249078"/>
            <a:ext cx="11600100" cy="6374012"/>
          </a:xfrm>
          <a:prstGeom prst="rect">
            <a:avLst/>
          </a:prstGeom>
          <a:noFill/>
          <a:ln>
            <a:noFill/>
          </a:ln>
        </p:spPr>
        <p:txBody>
          <a:bodyPr spcFirstLastPara="1" wrap="square" lIns="91425" tIns="45700" rIns="91425" bIns="45700" anchor="t" anchorCtr="0">
            <a:spAutoFit/>
          </a:bodyPr>
          <a:lstStyle/>
          <a:p>
            <a:pPr marL="0" lvl="0" indent="0" algn="l" rtl="0">
              <a:lnSpc>
                <a:spcPct val="110000"/>
              </a:lnSpc>
              <a:spcBef>
                <a:spcPts val="2100"/>
              </a:spcBef>
              <a:spcAft>
                <a:spcPts val="0"/>
              </a:spcAft>
              <a:buSzPts val="1100"/>
              <a:buNone/>
            </a:pPr>
            <a:r>
              <a:rPr lang="en-US" sz="2700" b="1" dirty="0">
                <a:solidFill>
                  <a:srgbClr val="425463"/>
                </a:solidFill>
                <a:highlight>
                  <a:srgbClr val="FFFFFF"/>
                </a:highlight>
                <a:latin typeface="Roboto"/>
                <a:ea typeface="Roboto"/>
                <a:cs typeface="Roboto"/>
                <a:sym typeface="Roboto"/>
              </a:rPr>
              <a:t>Why was that a better policy brief (summary)?</a:t>
            </a:r>
            <a:endParaRPr sz="2700" b="1" dirty="0">
              <a:solidFill>
                <a:srgbClr val="42546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endParaRPr sz="2200"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r>
              <a:rPr lang="en-US" sz="2200" dirty="0">
                <a:solidFill>
                  <a:srgbClr val="333333"/>
                </a:solidFill>
                <a:highlight>
                  <a:srgbClr val="FFFFFF"/>
                </a:highlight>
                <a:latin typeface="Roboto"/>
                <a:ea typeface="Roboto"/>
                <a:cs typeface="Roboto"/>
                <a:sym typeface="Roboto"/>
              </a:rPr>
              <a:t>The paragraph is far more focused and concise than the first version. The opening sentence is straightforward; instead of focusing on the source, it makes a clear and memorable point that is supported by the source. Additionally, though the first version was titled “a call to action,” it did not actually say what that action might be. In this version, it is clear that the call is for increased access to dermatologic care.</a:t>
            </a:r>
            <a:endParaRPr sz="2200"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r>
              <a:rPr lang="en-US" sz="2200" dirty="0">
                <a:solidFill>
                  <a:srgbClr val="333333"/>
                </a:solidFill>
                <a:highlight>
                  <a:srgbClr val="FFFFFF"/>
                </a:highlight>
                <a:latin typeface="Roboto"/>
                <a:ea typeface="Roboto"/>
                <a:cs typeface="Roboto"/>
                <a:sym typeface="Roboto"/>
              </a:rPr>
              <a:t>Keep in mind that clarity, conciseness, and consistent focus are rarely easy to achieve in a first draft. Careful </a:t>
            </a:r>
            <a:r>
              <a:rPr lang="en-US" sz="2200" u="sng" dirty="0">
                <a:solidFill>
                  <a:srgbClr val="007FAE"/>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editing</a:t>
            </a:r>
            <a:r>
              <a:rPr lang="en-US" sz="2200" dirty="0">
                <a:solidFill>
                  <a:srgbClr val="333333"/>
                </a:solidFill>
                <a:highlight>
                  <a:srgbClr val="FFFFFF"/>
                </a:highlight>
                <a:latin typeface="Roboto"/>
                <a:ea typeface="Roboto"/>
                <a:cs typeface="Roboto"/>
                <a:sym typeface="Roboto"/>
              </a:rPr>
              <a:t> and </a:t>
            </a:r>
            <a:r>
              <a:rPr lang="en-US" sz="2200" u="sng" dirty="0">
                <a:solidFill>
                  <a:srgbClr val="007FAE"/>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revision</a:t>
            </a:r>
            <a:r>
              <a:rPr lang="en-US" sz="2200" dirty="0">
                <a:solidFill>
                  <a:srgbClr val="333333"/>
                </a:solidFill>
                <a:highlight>
                  <a:srgbClr val="FFFFFF"/>
                </a:highlight>
                <a:latin typeface="Roboto"/>
                <a:ea typeface="Roboto"/>
                <a:cs typeface="Roboto"/>
                <a:sym typeface="Roboto"/>
              </a:rPr>
              <a:t> are key parts of writing policy briefs.</a:t>
            </a:r>
          </a:p>
          <a:p>
            <a:pPr marL="0" lvl="0" indent="0" algn="l" rtl="0">
              <a:lnSpc>
                <a:spcPct val="150000"/>
              </a:lnSpc>
              <a:spcBef>
                <a:spcPts val="1100"/>
              </a:spcBef>
              <a:spcAft>
                <a:spcPts val="0"/>
              </a:spcAft>
              <a:buSzPts val="1100"/>
              <a:buNone/>
            </a:pPr>
            <a:endParaRPr sz="1000"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1100"/>
              </a:spcAft>
              <a:buSzPts val="1100"/>
              <a:buNone/>
            </a:pPr>
            <a:r>
              <a:rPr lang="en-US" sz="1750" dirty="0">
                <a:solidFill>
                  <a:srgbClr val="333333"/>
                </a:solidFill>
                <a:highlight>
                  <a:srgbClr val="FFFFFF"/>
                </a:highlight>
                <a:latin typeface="Roboto"/>
                <a:ea typeface="Roboto"/>
                <a:cs typeface="Roboto"/>
                <a:sym typeface="Roboto"/>
              </a:rPr>
              <a:t>Source: </a:t>
            </a:r>
            <a:r>
              <a:rPr lang="en-US" sz="1800" u="sng" dirty="0">
                <a:solidFill>
                  <a:schemeClr val="hlink"/>
                </a:solidFill>
                <a:hlinkClick r:id="rId5"/>
              </a:rPr>
              <a:t>Policy Briefs – The Writing Center • University of North Carolina at Chapel Hill (unc.edu)</a:t>
            </a:r>
            <a:endParaRPr sz="36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8"/>
          <p:cNvSpPr txBox="1"/>
          <p:nvPr/>
        </p:nvSpPr>
        <p:spPr>
          <a:xfrm>
            <a:off x="1136429" y="1533647"/>
            <a:ext cx="6896401" cy="419514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4000" b="1" dirty="0">
                <a:solidFill>
                  <a:schemeClr val="dk1"/>
                </a:solidFill>
                <a:latin typeface="Calibri"/>
                <a:ea typeface="Calibri"/>
                <a:cs typeface="Calibri"/>
                <a:sym typeface="Calibri"/>
              </a:rPr>
              <a:t>Taking a look at a policy brief</a:t>
            </a:r>
            <a:r>
              <a:rPr lang="en-US" sz="4000" dirty="0">
                <a:solidFill>
                  <a:schemeClr val="dk1"/>
                </a:solidFill>
                <a:latin typeface="Calibri"/>
                <a:ea typeface="Calibri"/>
                <a:cs typeface="Calibri"/>
                <a:sym typeface="Calibri"/>
              </a:rPr>
              <a:t> </a:t>
            </a:r>
            <a:endParaRPr dirty="0"/>
          </a:p>
          <a:p>
            <a:pPr marL="0" marR="0" lvl="0" indent="152400" algn="l" rtl="0">
              <a:lnSpc>
                <a:spcPct val="90000"/>
              </a:lnSpc>
              <a:spcBef>
                <a:spcPts val="60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r>
              <a:rPr lang="en-US" sz="3200" dirty="0">
                <a:solidFill>
                  <a:schemeClr val="dk1"/>
                </a:solidFill>
                <a:latin typeface="Calibri"/>
                <a:ea typeface="Calibri"/>
                <a:cs typeface="Calibri"/>
                <a:sym typeface="Calibri"/>
              </a:rPr>
              <a:t>See </a:t>
            </a:r>
            <a:r>
              <a:rPr lang="en-US" sz="32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UNU-IAS-PB-No22-2021.pdf</a:t>
            </a:r>
            <a:r>
              <a:rPr lang="en-US" sz="3200" dirty="0">
                <a:solidFill>
                  <a:schemeClr val="dk1"/>
                </a:solidFill>
                <a:latin typeface="Calibri"/>
                <a:ea typeface="Calibri"/>
                <a:cs typeface="Calibri"/>
                <a:sym typeface="Calibri"/>
              </a:rPr>
              <a:t> on </a:t>
            </a:r>
            <a:r>
              <a:rPr lang="en-US" sz="3200" b="1" dirty="0">
                <a:solidFill>
                  <a:schemeClr val="dk1"/>
                </a:solidFill>
                <a:latin typeface="Calibri"/>
                <a:ea typeface="Calibri"/>
                <a:cs typeface="Calibri"/>
                <a:sym typeface="Calibri"/>
              </a:rPr>
              <a:t>Building Resilience</a:t>
            </a:r>
            <a:r>
              <a:rPr lang="en-US" sz="3200" dirty="0">
                <a:solidFill>
                  <a:schemeClr val="dk1"/>
                </a:solidFill>
                <a:latin typeface="Calibri"/>
                <a:ea typeface="Calibri"/>
                <a:cs typeface="Calibri"/>
                <a:sym typeface="Calibri"/>
              </a:rPr>
              <a:t> (2021)</a:t>
            </a:r>
            <a:endParaRPr dirty="0"/>
          </a:p>
          <a:p>
            <a:pPr marL="0" marR="0" lvl="0" indent="0" algn="l" rtl="0">
              <a:lnSpc>
                <a:spcPct val="90000"/>
              </a:lnSpc>
              <a:spcBef>
                <a:spcPts val="60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r>
              <a:rPr lang="en-US" sz="2400" dirty="0">
                <a:solidFill>
                  <a:schemeClr val="dk1"/>
                </a:solidFill>
                <a:latin typeface="Calibri"/>
                <a:ea typeface="Calibri"/>
                <a:cs typeface="Calibri"/>
                <a:sym typeface="Calibri"/>
              </a:rPr>
              <a:t>From: </a:t>
            </a:r>
            <a:r>
              <a:rPr lang="en-US"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UNU-IAS Policy Brief Series - Institute for the Advanced Study of Sustainability</a:t>
            </a:r>
            <a:endParaRPr sz="24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3200" dirty="0">
              <a:solidFill>
                <a:schemeClr val="dk1"/>
              </a:solidFill>
              <a:latin typeface="Calibri"/>
              <a:ea typeface="Calibri"/>
              <a:cs typeface="Calibri"/>
              <a:sym typeface="Calibri"/>
            </a:endParaRPr>
          </a:p>
          <a:p>
            <a:pPr marL="0" marR="0" lvl="0" indent="152400" algn="l" rtl="0">
              <a:lnSpc>
                <a:spcPct val="90000"/>
              </a:lnSpc>
              <a:spcBef>
                <a:spcPts val="60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
        <p:nvSpPr>
          <p:cNvPr id="201" name="Google Shape;201;p8"/>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2" name="Google Shape;202;p8"/>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3" name="Google Shape;203;p8" descr="Newspaper"/>
          <p:cNvPicPr preferRelativeResize="0"/>
          <p:nvPr/>
        </p:nvPicPr>
        <p:blipFill rotWithShape="1">
          <a:blip r:embed="rId5">
            <a:alphaModFix/>
          </a:blip>
          <a:srcRect/>
          <a:stretch/>
        </p:blipFill>
        <p:spPr>
          <a:xfrm>
            <a:off x="9413987" y="2857501"/>
            <a:ext cx="1142998" cy="1142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9"/>
          <p:cNvSpPr/>
          <p:nvPr/>
        </p:nvSpPr>
        <p:spPr>
          <a:xfrm>
            <a:off x="0" y="2"/>
            <a:ext cx="12192000" cy="68579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0" name="Google Shape;210;p9"/>
          <p:cNvSpPr/>
          <p:nvPr/>
        </p:nvSpPr>
        <p:spPr>
          <a:xfrm rot="5400000" flipH="1">
            <a:off x="-1417539" y="1417538"/>
            <a:ext cx="6875818" cy="4040744"/>
          </a:xfrm>
          <a:prstGeom prst="rect">
            <a:avLst/>
          </a:prstGeom>
          <a:gradFill>
            <a:gsLst>
              <a:gs pos="0">
                <a:srgbClr val="000000"/>
              </a:gs>
              <a:gs pos="1100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1" name="Google Shape;211;p9"/>
          <p:cNvSpPr/>
          <p:nvPr/>
        </p:nvSpPr>
        <p:spPr>
          <a:xfrm rot="-5400000">
            <a:off x="-159565" y="2659404"/>
            <a:ext cx="4355594" cy="4040742"/>
          </a:xfrm>
          <a:prstGeom prst="rect">
            <a:avLst/>
          </a:prstGeom>
          <a:gradFill>
            <a:gsLst>
              <a:gs pos="0">
                <a:srgbClr val="4472C4">
                  <a:alpha val="49803"/>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2" name="Google Shape;212;p9" descr="Bunch of coloured pencils"/>
          <p:cNvPicPr preferRelativeResize="0"/>
          <p:nvPr/>
        </p:nvPicPr>
        <p:blipFill rotWithShape="1">
          <a:blip r:embed="rId3">
            <a:alphaModFix/>
          </a:blip>
          <a:srcRect l="3758" r="17617" b="-2"/>
          <a:stretch/>
        </p:blipFill>
        <p:spPr>
          <a:xfrm>
            <a:off x="4038599" y="10"/>
            <a:ext cx="8160026" cy="6875809"/>
          </a:xfrm>
          <a:prstGeom prst="rect">
            <a:avLst/>
          </a:prstGeom>
          <a:noFill/>
          <a:ln>
            <a:noFill/>
          </a:ln>
        </p:spPr>
      </p:pic>
      <p:sp>
        <p:nvSpPr>
          <p:cNvPr id="213" name="Google Shape;213;p9"/>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4" name="Google Shape;214;p9"/>
          <p:cNvSpPr txBox="1"/>
          <p:nvPr/>
        </p:nvSpPr>
        <p:spPr>
          <a:xfrm>
            <a:off x="534473" y="2950387"/>
            <a:ext cx="3052293" cy="3531403"/>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None/>
            </a:pPr>
            <a:r>
              <a:rPr lang="en-US" sz="4000" b="1" dirty="0">
                <a:solidFill>
                  <a:srgbClr val="FFFFFF"/>
                </a:solidFill>
                <a:latin typeface="Calibri"/>
                <a:ea typeface="Calibri"/>
                <a:cs typeface="Calibri"/>
                <a:sym typeface="Calibri"/>
              </a:rPr>
              <a:t>Tips for writing a policy brief</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10"/>
          <p:cNvSpPr/>
          <p:nvPr/>
        </p:nvSpPr>
        <p:spPr>
          <a:xfrm>
            <a:off x="0" y="2"/>
            <a:ext cx="12192000" cy="68579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1" name="Google Shape;221;p10"/>
          <p:cNvSpPr/>
          <p:nvPr/>
        </p:nvSpPr>
        <p:spPr>
          <a:xfrm rot="5400000" flipH="1">
            <a:off x="-1417539" y="1417538"/>
            <a:ext cx="6875818" cy="4040744"/>
          </a:xfrm>
          <a:prstGeom prst="rect">
            <a:avLst/>
          </a:prstGeom>
          <a:gradFill>
            <a:gsLst>
              <a:gs pos="0">
                <a:srgbClr val="000000"/>
              </a:gs>
              <a:gs pos="1100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2" name="Google Shape;222;p10"/>
          <p:cNvSpPr/>
          <p:nvPr/>
        </p:nvSpPr>
        <p:spPr>
          <a:xfrm rot="-5400000">
            <a:off x="-159565" y="2659404"/>
            <a:ext cx="4355594" cy="4040742"/>
          </a:xfrm>
          <a:prstGeom prst="rect">
            <a:avLst/>
          </a:prstGeom>
          <a:gradFill>
            <a:gsLst>
              <a:gs pos="0">
                <a:srgbClr val="4472C4">
                  <a:alpha val="49803"/>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3" name="Google Shape;223;p10" descr="Bunch of coloured pencils"/>
          <p:cNvPicPr preferRelativeResize="0"/>
          <p:nvPr/>
        </p:nvPicPr>
        <p:blipFill rotWithShape="1">
          <a:blip r:embed="rId3">
            <a:alphaModFix/>
          </a:blip>
          <a:srcRect l="3758" r="17617" b="-2"/>
          <a:stretch/>
        </p:blipFill>
        <p:spPr>
          <a:xfrm>
            <a:off x="4038599" y="10"/>
            <a:ext cx="8160026" cy="6875809"/>
          </a:xfrm>
          <a:prstGeom prst="rect">
            <a:avLst/>
          </a:prstGeom>
          <a:noFill/>
          <a:ln>
            <a:noFill/>
          </a:ln>
        </p:spPr>
      </p:pic>
      <p:sp>
        <p:nvSpPr>
          <p:cNvPr id="224" name="Google Shape;224;p10"/>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5" name="Google Shape;225;p10"/>
          <p:cNvSpPr txBox="1"/>
          <p:nvPr/>
        </p:nvSpPr>
        <p:spPr>
          <a:xfrm>
            <a:off x="65647" y="2782147"/>
            <a:ext cx="3557829" cy="3709133"/>
          </a:xfrm>
          <a:prstGeom prst="rect">
            <a:avLst/>
          </a:prstGeom>
          <a:noFill/>
          <a:ln>
            <a:noFill/>
          </a:ln>
        </p:spPr>
        <p:txBody>
          <a:bodyPr spcFirstLastPara="1" wrap="square" lIns="91425" tIns="45700" rIns="91425" bIns="45700" anchor="t" anchorCtr="0">
            <a:normAutofit fontScale="85000" lnSpcReduction="20000"/>
          </a:bodyPr>
          <a:lstStyle/>
          <a:p>
            <a:pPr marL="457200" marR="0" lvl="0" indent="-457200" algn="l" rtl="0">
              <a:lnSpc>
                <a:spcPct val="90000"/>
              </a:lnSpc>
              <a:spcBef>
                <a:spcPts val="0"/>
              </a:spcBef>
              <a:spcAft>
                <a:spcPts val="0"/>
              </a:spcAft>
              <a:buClr>
                <a:srgbClr val="FFFFFF"/>
              </a:buClr>
              <a:buSzPct val="100000"/>
              <a:buFont typeface="Calibri"/>
              <a:buChar char="-"/>
            </a:pPr>
            <a:r>
              <a:rPr lang="en-US" sz="3200" b="1" dirty="0">
                <a:solidFill>
                  <a:srgbClr val="FFFFFF"/>
                </a:solidFill>
                <a:latin typeface="Calibri"/>
                <a:ea typeface="Calibri"/>
                <a:cs typeface="Calibri"/>
                <a:sym typeface="Calibri"/>
              </a:rPr>
              <a:t>Get to the point</a:t>
            </a:r>
            <a:endParaRPr dirty="0"/>
          </a:p>
          <a:p>
            <a:pPr marL="457200" marR="0" lvl="0" indent="-457200" algn="l" rtl="0">
              <a:lnSpc>
                <a:spcPct val="90000"/>
              </a:lnSpc>
              <a:spcBef>
                <a:spcPts val="600"/>
              </a:spcBef>
              <a:spcAft>
                <a:spcPts val="0"/>
              </a:spcAft>
              <a:buClr>
                <a:srgbClr val="FFFFFF"/>
              </a:buClr>
              <a:buSzPct val="100000"/>
              <a:buFont typeface="Calibri"/>
              <a:buChar char="-"/>
            </a:pPr>
            <a:r>
              <a:rPr lang="en-US" sz="3200" b="1" dirty="0">
                <a:solidFill>
                  <a:srgbClr val="FFFFFF"/>
                </a:solidFill>
                <a:latin typeface="Calibri"/>
                <a:ea typeface="Calibri"/>
                <a:cs typeface="Calibri"/>
                <a:sym typeface="Calibri"/>
              </a:rPr>
              <a:t>Be clear</a:t>
            </a:r>
            <a:endParaRPr dirty="0"/>
          </a:p>
          <a:p>
            <a:pPr marL="457200" marR="0" lvl="0" indent="-457200" algn="l" rtl="0">
              <a:lnSpc>
                <a:spcPct val="90000"/>
              </a:lnSpc>
              <a:spcBef>
                <a:spcPts val="600"/>
              </a:spcBef>
              <a:spcAft>
                <a:spcPts val="0"/>
              </a:spcAft>
              <a:buClr>
                <a:srgbClr val="FFFFFF"/>
              </a:buClr>
              <a:buSzPct val="100000"/>
              <a:buFont typeface="Calibri"/>
              <a:buChar char="-"/>
            </a:pPr>
            <a:r>
              <a:rPr lang="en-US" sz="3200" b="1" dirty="0">
                <a:solidFill>
                  <a:srgbClr val="FFFFFF"/>
                </a:solidFill>
                <a:latin typeface="Calibri"/>
                <a:ea typeface="Calibri"/>
                <a:cs typeface="Calibri"/>
                <a:sym typeface="Calibri"/>
              </a:rPr>
              <a:t>No jargon</a:t>
            </a:r>
            <a:endParaRPr dirty="0"/>
          </a:p>
          <a:p>
            <a:pPr marL="457200" marR="0" lvl="0" indent="-457200" algn="l" rtl="0">
              <a:lnSpc>
                <a:spcPct val="90000"/>
              </a:lnSpc>
              <a:spcBef>
                <a:spcPts val="600"/>
              </a:spcBef>
              <a:spcAft>
                <a:spcPts val="0"/>
              </a:spcAft>
              <a:buClr>
                <a:srgbClr val="FFFFFF"/>
              </a:buClr>
              <a:buSzPct val="100000"/>
              <a:buFont typeface="Calibri"/>
              <a:buChar char="-"/>
            </a:pPr>
            <a:r>
              <a:rPr lang="en-US" sz="3200" b="1" dirty="0">
                <a:solidFill>
                  <a:srgbClr val="FFFFFF"/>
                </a:solidFill>
                <a:latin typeface="Calibri"/>
                <a:ea typeface="Calibri"/>
                <a:cs typeface="Calibri"/>
                <a:sym typeface="Calibri"/>
              </a:rPr>
              <a:t>Be realistic</a:t>
            </a:r>
            <a:endParaRPr dirty="0"/>
          </a:p>
          <a:p>
            <a:pPr marL="0" marR="0" lvl="0" indent="0" algn="l" rtl="0">
              <a:lnSpc>
                <a:spcPct val="90000"/>
              </a:lnSpc>
              <a:spcBef>
                <a:spcPts val="600"/>
              </a:spcBef>
              <a:spcAft>
                <a:spcPts val="0"/>
              </a:spcAft>
              <a:buNone/>
            </a:pPr>
            <a:endParaRPr sz="3200" b="1" dirty="0">
              <a:solidFill>
                <a:srgbClr val="FFFFFF"/>
              </a:solidFill>
              <a:latin typeface="Calibri"/>
              <a:ea typeface="Calibri"/>
              <a:cs typeface="Calibri"/>
              <a:sym typeface="Calibri"/>
            </a:endParaRPr>
          </a:p>
          <a:p>
            <a:pPr marL="0" marR="0" lvl="0" indent="0" algn="l" rtl="0">
              <a:lnSpc>
                <a:spcPct val="120000"/>
              </a:lnSpc>
              <a:spcBef>
                <a:spcPts val="600"/>
              </a:spcBef>
              <a:spcAft>
                <a:spcPts val="0"/>
              </a:spcAft>
              <a:buNone/>
            </a:pPr>
            <a:r>
              <a:rPr lang="en-US" sz="3300" b="1" dirty="0">
                <a:solidFill>
                  <a:srgbClr val="FFFFFF"/>
                </a:solidFill>
                <a:latin typeface="Calibri"/>
                <a:ea typeface="Calibri"/>
                <a:cs typeface="Calibri"/>
                <a:sym typeface="Calibri"/>
              </a:rPr>
              <a:t>State recommendations clearly, place them strategically</a:t>
            </a:r>
            <a:endParaRPr sz="3300" b="1" dirty="0">
              <a:solidFill>
                <a:srgbClr val="FFFFFF"/>
              </a:solidFill>
              <a:latin typeface="Calibri"/>
              <a:ea typeface="Calibri"/>
              <a:cs typeface="Calibri"/>
              <a:sym typeface="Calibri"/>
            </a:endParaRPr>
          </a:p>
          <a:p>
            <a:pPr marL="0" marR="0" lvl="0" indent="0" algn="r" rtl="0">
              <a:lnSpc>
                <a:spcPct val="90000"/>
              </a:lnSpc>
              <a:spcBef>
                <a:spcPts val="600"/>
              </a:spcBef>
              <a:spcAft>
                <a:spcPts val="0"/>
              </a:spcAft>
              <a:buNone/>
            </a:pPr>
            <a:endParaRPr sz="4000" b="1" dirty="0">
              <a:solidFill>
                <a:srgbClr val="FFFFFF"/>
              </a:solidFill>
              <a:latin typeface="Calibri"/>
              <a:ea typeface="Calibri"/>
              <a:cs typeface="Calibri"/>
              <a:sym typeface="Calibri"/>
            </a:endParaRPr>
          </a:p>
        </p:txBody>
      </p:sp>
      <p:sp>
        <p:nvSpPr>
          <p:cNvPr id="226" name="Google Shape;226;p10"/>
          <p:cNvSpPr txBox="1"/>
          <p:nvPr/>
        </p:nvSpPr>
        <p:spPr>
          <a:xfrm>
            <a:off x="383894" y="249628"/>
            <a:ext cx="3557829" cy="2053817"/>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None/>
            </a:pPr>
            <a:r>
              <a:rPr lang="en-US" sz="4000" b="1" dirty="0">
                <a:solidFill>
                  <a:srgbClr val="FFFFFF"/>
                </a:solidFill>
                <a:latin typeface="Calibri"/>
                <a:ea typeface="Calibri"/>
                <a:cs typeface="Calibri"/>
                <a:sym typeface="Calibri"/>
              </a:rPr>
              <a:t>Tips for </a:t>
            </a:r>
            <a:endParaRPr dirty="0"/>
          </a:p>
          <a:p>
            <a:pPr marL="0" marR="0" lvl="0" indent="0" algn="r" rtl="0">
              <a:lnSpc>
                <a:spcPct val="90000"/>
              </a:lnSpc>
              <a:spcBef>
                <a:spcPts val="600"/>
              </a:spcBef>
              <a:spcAft>
                <a:spcPts val="0"/>
              </a:spcAft>
              <a:buNone/>
            </a:pPr>
            <a:r>
              <a:rPr lang="en-US" sz="4000" b="1" dirty="0">
                <a:solidFill>
                  <a:srgbClr val="FFFFFF"/>
                </a:solidFill>
                <a:latin typeface="Calibri"/>
                <a:ea typeface="Calibri"/>
                <a:cs typeface="Calibri"/>
                <a:sym typeface="Calibri"/>
              </a:rPr>
              <a:t>writing a </a:t>
            </a:r>
            <a:endParaRPr dirty="0"/>
          </a:p>
          <a:p>
            <a:pPr marL="0" marR="0" lvl="0" indent="0" algn="r" rtl="0">
              <a:lnSpc>
                <a:spcPct val="90000"/>
              </a:lnSpc>
              <a:spcBef>
                <a:spcPts val="600"/>
              </a:spcBef>
              <a:spcAft>
                <a:spcPts val="0"/>
              </a:spcAft>
              <a:buNone/>
            </a:pPr>
            <a:r>
              <a:rPr lang="en-US" sz="4000" b="1" dirty="0">
                <a:solidFill>
                  <a:srgbClr val="FFFFFF"/>
                </a:solidFill>
                <a:latin typeface="Calibri"/>
                <a:ea typeface="Calibri"/>
                <a:cs typeface="Calibri"/>
                <a:sym typeface="Calibri"/>
              </a:rPr>
              <a:t>policy brief</a:t>
            </a:r>
            <a:endParaRPr dirty="0"/>
          </a:p>
          <a:p>
            <a:pPr marL="0" marR="0" lvl="0" indent="0" algn="r" rtl="0">
              <a:lnSpc>
                <a:spcPct val="90000"/>
              </a:lnSpc>
              <a:spcBef>
                <a:spcPts val="600"/>
              </a:spcBef>
              <a:spcAft>
                <a:spcPts val="0"/>
              </a:spcAft>
              <a:buNone/>
            </a:pPr>
            <a:endParaRPr sz="4000" b="1" dirty="0">
              <a:solidFill>
                <a:srgbClr val="FFFFFF"/>
              </a:solidFill>
              <a:latin typeface="Calibri"/>
              <a:ea typeface="Calibri"/>
              <a:cs typeface="Calibri"/>
              <a:sym typeface="Calibri"/>
            </a:endParaRPr>
          </a:p>
          <a:p>
            <a:pPr marL="0" marR="0" lvl="0" indent="0" algn="r" rtl="0">
              <a:lnSpc>
                <a:spcPct val="90000"/>
              </a:lnSpc>
              <a:spcBef>
                <a:spcPts val="600"/>
              </a:spcBef>
              <a:spcAft>
                <a:spcPts val="0"/>
              </a:spcAft>
              <a:buNone/>
            </a:pPr>
            <a:endParaRPr sz="4000" b="1" dirty="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p:nvPr/>
        </p:nvSpPr>
        <p:spPr>
          <a:xfrm>
            <a:off x="1100617" y="537825"/>
            <a:ext cx="9597864"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dirty="0">
              <a:solidFill>
                <a:srgbClr val="996633"/>
              </a:solidFill>
              <a:latin typeface="Calibri"/>
              <a:ea typeface="Calibri"/>
              <a:cs typeface="Calibri"/>
              <a:sym typeface="Calibri"/>
            </a:endParaRPr>
          </a:p>
          <a:p>
            <a:pPr marL="0" marR="0" lvl="0" indent="0" algn="ctr" rtl="0">
              <a:spcBef>
                <a:spcPts val="0"/>
              </a:spcBef>
              <a:spcAft>
                <a:spcPts val="0"/>
              </a:spcAft>
              <a:buNone/>
            </a:pPr>
            <a:r>
              <a:rPr lang="en-US" sz="4800" b="1" dirty="0">
                <a:solidFill>
                  <a:srgbClr val="996633"/>
                </a:solidFill>
                <a:latin typeface="Calibri"/>
                <a:ea typeface="Calibri"/>
                <a:cs typeface="Calibri"/>
                <a:sym typeface="Calibri"/>
              </a:rPr>
              <a:t>Questions? Comments?</a:t>
            </a:r>
            <a:endParaRPr dirty="0"/>
          </a:p>
          <a:p>
            <a:pPr marL="0" marR="0" lvl="0" indent="0" algn="l" rtl="0">
              <a:spcBef>
                <a:spcPts val="0"/>
              </a:spcBef>
              <a:spcAft>
                <a:spcPts val="0"/>
              </a:spcAft>
              <a:buNone/>
            </a:pPr>
            <a:endParaRPr sz="3200" dirty="0">
              <a:solidFill>
                <a:srgbClr val="996633"/>
              </a:solidFill>
              <a:latin typeface="Calibri"/>
              <a:ea typeface="Calibri"/>
              <a:cs typeface="Calibri"/>
              <a:sym typeface="Calibri"/>
            </a:endParaRPr>
          </a:p>
        </p:txBody>
      </p:sp>
      <p:pic>
        <p:nvPicPr>
          <p:cNvPr id="233" name="Google Shape;233;p11" descr="Image result for image question mark"/>
          <p:cNvPicPr preferRelativeResize="0"/>
          <p:nvPr/>
        </p:nvPicPr>
        <p:blipFill rotWithShape="1">
          <a:blip r:embed="rId3">
            <a:alphaModFix/>
          </a:blip>
          <a:srcRect/>
          <a:stretch/>
        </p:blipFill>
        <p:spPr>
          <a:xfrm>
            <a:off x="5076345" y="2814725"/>
            <a:ext cx="6015038" cy="401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p:nvPr/>
        </p:nvSpPr>
        <p:spPr>
          <a:xfrm>
            <a:off x="1000863" y="557380"/>
            <a:ext cx="10190273" cy="32316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996633"/>
                </a:solidFill>
                <a:latin typeface="Calibri"/>
                <a:ea typeface="Calibri"/>
                <a:cs typeface="Calibri"/>
                <a:sym typeface="Calibri"/>
              </a:rPr>
              <a:t>References</a:t>
            </a:r>
            <a:endParaRPr dirty="0"/>
          </a:p>
          <a:p>
            <a:pPr marL="514350" marR="0" lvl="0" indent="-311150" algn="l" rtl="0">
              <a:spcBef>
                <a:spcPts val="0"/>
              </a:spcBef>
              <a:spcAft>
                <a:spcPts val="0"/>
              </a:spcAft>
              <a:buClr>
                <a:schemeClr val="dk1"/>
              </a:buClr>
              <a:buSzPts val="3200"/>
              <a:buFont typeface="Arial"/>
              <a:buNone/>
            </a:pPr>
            <a:endParaRPr sz="3200" dirty="0">
              <a:solidFill>
                <a:srgbClr val="996633"/>
              </a:solidFill>
              <a:latin typeface="Calibri"/>
              <a:ea typeface="Calibri"/>
              <a:cs typeface="Calibri"/>
              <a:sym typeface="Calibri"/>
            </a:endParaRPr>
          </a:p>
          <a:p>
            <a:pPr marL="0" marR="0" lvl="0" indent="0" algn="l" rtl="0">
              <a:spcBef>
                <a:spcPts val="0"/>
              </a:spcBef>
              <a:spcAft>
                <a:spcPts val="0"/>
              </a:spcAft>
              <a:buNone/>
            </a:pPr>
            <a:r>
              <a:rPr lang="en-US" sz="2800" u="sng" dirty="0">
                <a:solidFill>
                  <a:srgbClr val="0000FF"/>
                </a:solidFill>
                <a:latin typeface="Calibri"/>
                <a:cs typeface="Calibri"/>
                <a:sym typeface="Calibri"/>
                <a:hlinkClick r:id="rId3">
                  <a:extLst>
                    <a:ext uri="{A12FA001-AC4F-418D-AE19-62706E023703}">
                      <ahyp:hlinkClr xmlns:ahyp="http://schemas.microsoft.com/office/drawing/2018/hyperlinkcolor" val="tx"/>
                    </a:ext>
                  </a:extLst>
                </a:hlinkClick>
              </a:rPr>
              <a:t>https</a:t>
            </a:r>
            <a:r>
              <a:rPr lang="en-US" sz="2800" u="sng" dirty="0">
                <a:solidFill>
                  <a:srgbClr val="0000FF"/>
                </a:solidFill>
                <a:latin typeface="Calibri"/>
                <a:cs typeface="Calibri"/>
                <a:sym typeface="Calibri"/>
                <a:hlinkClick r:id="rId3">
                  <a:extLst>
                    <a:ext uri="{A12FA001-AC4F-418D-AE19-62706E023703}">
                      <ahyp:hlinkClr xmlns:ahyp="http://schemas.microsoft.com/office/drawing/2018/hyperlinkcolor" val="tx"/>
                    </a:ext>
                  </a:extLst>
                </a:hlinkClick>
              </a:rPr>
              <a:t>://</a:t>
            </a:r>
            <a:r>
              <a:rPr lang="en-US" sz="28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writingcenter.unc.edu/tips-and-tools/policy-briefs</a:t>
            </a:r>
            <a:r>
              <a:rPr lang="en-US" sz="2800" dirty="0">
                <a:solidFill>
                  <a:schemeClr val="dk1"/>
                </a:solidFill>
                <a:latin typeface="Calibri"/>
                <a:ea typeface="Calibri"/>
                <a:cs typeface="Calibri"/>
                <a:sym typeface="Calibri"/>
              </a:rPr>
              <a:t> with an example of a “not-so-good” policy brief and “a better policy brief”</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www.researchtoaction.org/2022/11/top-tips-for-writing-impactful-policy-briefs</a:t>
            </a:r>
            <a:endParaRPr sz="28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800ed64f25_0_35"/>
          <p:cNvSpPr txBox="1"/>
          <p:nvPr/>
        </p:nvSpPr>
        <p:spPr>
          <a:xfrm>
            <a:off x="327300" y="302400"/>
            <a:ext cx="11537400" cy="6555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SzPts val="1100"/>
              <a:buNone/>
            </a:pPr>
            <a:r>
              <a:rPr lang="en-US" sz="1500" b="1" dirty="0">
                <a:solidFill>
                  <a:schemeClr val="dk1"/>
                </a:solidFill>
                <a:latin typeface="Calibri"/>
                <a:ea typeface="Calibri"/>
                <a:cs typeface="Calibri"/>
                <a:sym typeface="Calibri"/>
              </a:rPr>
              <a:t>Examples of policy briefs</a:t>
            </a:r>
            <a:endParaRPr sz="1500" b="1"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5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500" b="1" dirty="0">
                <a:solidFill>
                  <a:srgbClr val="222222"/>
                </a:solidFill>
                <a:latin typeface="Calibri"/>
                <a:ea typeface="Calibri"/>
                <a:cs typeface="Calibri"/>
                <a:sym typeface="Calibri"/>
              </a:rPr>
              <a:t>Benefits of subsidized childcare in Kenya</a:t>
            </a:r>
            <a:r>
              <a:rPr lang="en-US" sz="1500" dirty="0">
                <a:solidFill>
                  <a:srgbClr val="222222"/>
                </a:solidFill>
                <a:latin typeface="Calibri"/>
                <a:ea typeface="Calibri"/>
                <a:cs typeface="Calibri"/>
                <a:sym typeface="Calibri"/>
              </a:rPr>
              <a:t> (4 pages)</a:t>
            </a:r>
            <a:endParaRPr sz="1500" dirty="0">
              <a:solidFill>
                <a:srgbClr val="222222"/>
              </a:solidFill>
              <a:latin typeface="Calibri"/>
              <a:ea typeface="Calibri"/>
              <a:cs typeface="Calibri"/>
              <a:sym typeface="Calibri"/>
            </a:endParaRPr>
          </a:p>
          <a:p>
            <a:pPr marL="0" lvl="0" indent="0" algn="l" rtl="0">
              <a:spcBef>
                <a:spcPts val="0"/>
              </a:spcBef>
              <a:spcAft>
                <a:spcPts val="0"/>
              </a:spcAft>
              <a:buSzPts val="1100"/>
              <a:buNone/>
            </a:pPr>
            <a:r>
              <a:rPr lang="en-US" sz="1500" u="sng" dirty="0">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https://idl-bnc-idrc.dspacedirect.org/bitstream/handle/10625/56973/IDL-56973.pdf?sequence=2&amp;isAllowed=y</a:t>
            </a:r>
            <a:endParaRPr sz="1500" dirty="0">
              <a:solidFill>
                <a:srgbClr val="222222"/>
              </a:solidFill>
              <a:latin typeface="Calibri"/>
              <a:ea typeface="Calibri"/>
              <a:cs typeface="Calibri"/>
              <a:sym typeface="Calibri"/>
            </a:endParaRPr>
          </a:p>
          <a:p>
            <a:pPr marL="0" lvl="0" indent="0" algn="l" rtl="0">
              <a:spcBef>
                <a:spcPts val="0"/>
              </a:spcBef>
              <a:spcAft>
                <a:spcPts val="0"/>
              </a:spcAft>
              <a:buSzPts val="1100"/>
              <a:buNone/>
            </a:pPr>
            <a:endParaRPr sz="15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500" b="1" dirty="0">
                <a:solidFill>
                  <a:schemeClr val="dk1"/>
                </a:solidFill>
                <a:latin typeface="Calibri"/>
                <a:ea typeface="Calibri"/>
                <a:cs typeface="Calibri"/>
                <a:sym typeface="Calibri"/>
              </a:rPr>
              <a:t>The case for investing in childcare</a:t>
            </a:r>
            <a:r>
              <a:rPr lang="en-US" sz="1500" dirty="0">
                <a:solidFill>
                  <a:schemeClr val="dk1"/>
                </a:solidFill>
                <a:latin typeface="Calibri"/>
                <a:ea typeface="Calibri"/>
                <a:cs typeface="Calibri"/>
                <a:sym typeface="Calibri"/>
              </a:rPr>
              <a:t> (4 pages)</a:t>
            </a:r>
            <a:endParaRPr sz="1500" dirty="0">
              <a:solidFill>
                <a:srgbClr val="222222"/>
              </a:solidFill>
              <a:latin typeface="Calibri"/>
              <a:ea typeface="Calibri"/>
              <a:cs typeface="Calibri"/>
              <a:sym typeface="Calibri"/>
            </a:endParaRPr>
          </a:p>
          <a:p>
            <a:pPr marL="0" lvl="0" indent="0" algn="l" rtl="0">
              <a:spcBef>
                <a:spcPts val="0"/>
              </a:spcBef>
              <a:spcAft>
                <a:spcPts val="0"/>
              </a:spcAft>
              <a:buSzPts val="1100"/>
              <a:buNone/>
            </a:pPr>
            <a:r>
              <a:rPr lang="en-US" sz="1500" u="sng" dirty="0">
                <a:solidFill>
                  <a:srgbClr val="0000FF"/>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Recovering from COVID-19: The case for investing in childcare</a:t>
            </a:r>
            <a:endParaRPr sz="1500" dirty="0">
              <a:solidFill>
                <a:srgbClr val="222222"/>
              </a:solidFill>
              <a:latin typeface="Calibri"/>
              <a:ea typeface="Calibri"/>
              <a:cs typeface="Calibri"/>
              <a:sym typeface="Calibri"/>
            </a:endParaRPr>
          </a:p>
          <a:p>
            <a:pPr marL="0" lvl="0" indent="0" algn="l" rtl="0">
              <a:spcBef>
                <a:spcPts val="0"/>
              </a:spcBef>
              <a:spcAft>
                <a:spcPts val="0"/>
              </a:spcAft>
              <a:buSzPts val="1100"/>
              <a:buNone/>
            </a:pPr>
            <a:endParaRPr sz="15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500" b="1"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Food systems and food security in the time of lockdowns</a:t>
            </a:r>
            <a:r>
              <a:rPr lang="en-US" sz="1500"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Insights from sub-Saharan Africa | IDRC - International Development Research Centre</a:t>
            </a:r>
            <a:r>
              <a:rPr lang="en-US" sz="1500" dirty="0">
                <a:solidFill>
                  <a:schemeClr val="dk1"/>
                </a:solidFill>
                <a:latin typeface="Calibri"/>
                <a:ea typeface="Calibri"/>
                <a:cs typeface="Calibri"/>
                <a:sym typeface="Calibri"/>
              </a:rPr>
              <a:t> (5 pages)</a:t>
            </a:r>
          </a:p>
          <a:p>
            <a:pPr marL="0" lvl="0" indent="0" algn="l" rtl="0">
              <a:spcBef>
                <a:spcPts val="0"/>
              </a:spcBef>
              <a:spcAft>
                <a:spcPts val="0"/>
              </a:spcAft>
              <a:buSzPts val="1100"/>
              <a:buNone/>
            </a:pPr>
            <a:endParaRPr lang="en-US" sz="1500" dirty="0">
              <a:solidFill>
                <a:schemeClr val="dk1"/>
              </a:solidFill>
              <a:latin typeface="Calibri"/>
              <a:ea typeface="Calibri"/>
              <a:cs typeface="Calibri"/>
              <a:sym typeface="Calibri"/>
            </a:endParaRPr>
          </a:p>
          <a:p>
            <a:pPr>
              <a:buSzPts val="1100"/>
            </a:pPr>
            <a:r>
              <a:rPr lang="en-US" sz="1500" u="sng" dirty="0">
                <a:solidFill>
                  <a:srgbClr val="0000FF"/>
                </a:solidFill>
                <a:latin typeface="Calibri"/>
                <a:cs typeface="Calibri"/>
                <a:sym typeface="Calibri"/>
                <a:hlinkClick r:id="rId6">
                  <a:extLst>
                    <a:ext uri="{A12FA001-AC4F-418D-AE19-62706E023703}">
                      <ahyp:hlinkClr xmlns:ahyp="http://schemas.microsoft.com/office/drawing/2018/hyperlinkcolor" val="tx"/>
                    </a:ext>
                  </a:extLst>
                </a:hlinkClick>
              </a:rPr>
              <a:t>https://includeplatform.net/publications/</a:t>
            </a:r>
            <a:r>
              <a:rPr lang="en-US" sz="1500" b="1" u="sng" dirty="0">
                <a:solidFill>
                  <a:srgbClr val="0000FF"/>
                </a:solidFill>
                <a:latin typeface="Calibri"/>
                <a:cs typeface="Calibri"/>
                <a:sym typeface="Calibri"/>
                <a:hlinkClick r:id="rId6">
                  <a:extLst>
                    <a:ext uri="{A12FA001-AC4F-418D-AE19-62706E023703}">
                      <ahyp:hlinkClr xmlns:ahyp="http://schemas.microsoft.com/office/drawing/2018/hyperlinkcolor" val="tx"/>
                    </a:ext>
                  </a:extLst>
                </a:hlinkClick>
              </a:rPr>
              <a:t>freedom-of-movement-unlocking-africas-development-potential</a:t>
            </a:r>
            <a:r>
              <a:rPr lang="en-US" sz="1500" dirty="0">
                <a:solidFill>
                  <a:schemeClr val="dk1"/>
                </a:solidFill>
                <a:latin typeface="Calibri"/>
                <a:ea typeface="Calibri"/>
                <a:cs typeface="Calibri"/>
                <a:sym typeface="Calibri"/>
              </a:rPr>
              <a:t> (8 pages)</a:t>
            </a:r>
          </a:p>
          <a:p>
            <a:pPr marL="0" lvl="0" indent="0" algn="l" rtl="0">
              <a:spcBef>
                <a:spcPts val="0"/>
              </a:spcBef>
              <a:spcAft>
                <a:spcPts val="0"/>
              </a:spcAft>
              <a:buSzPts val="1100"/>
              <a:buNone/>
            </a:pPr>
            <a:endParaRPr sz="1500" dirty="0">
              <a:solidFill>
                <a:schemeClr val="dk1"/>
              </a:solidFill>
              <a:latin typeface="Calibri"/>
              <a:ea typeface="Calibri"/>
              <a:cs typeface="Calibri"/>
              <a:sym typeface="Calibri"/>
            </a:endParaRPr>
          </a:p>
          <a:p>
            <a:pPr marL="0" marR="0">
              <a:spcBef>
                <a:spcPts val="0"/>
              </a:spcBef>
              <a:spcAft>
                <a:spcPts val="0"/>
              </a:spcAft>
            </a:pP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At COP27 in Egypt in November 2022, the African Group of Negotiators was actively (daily) making use of the “fact sheet” </a:t>
            </a:r>
            <a:r>
              <a:rPr lang="en-US" sz="15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briefs</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produced through a collaboration between the </a:t>
            </a:r>
            <a:r>
              <a:rPr lang="en-US" sz="15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Climate and Development Knowledge Network</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(CDKN) and </a:t>
            </a:r>
            <a:r>
              <a:rPr lang="en-US" sz="15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African contributors</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to the </a:t>
            </a:r>
            <a:r>
              <a:rPr lang="en-US" sz="15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Intergovernmental Panel on Climate Change (IPCC) Working Group (WG) 2 report</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specifically the Africa Chapter. Because the briefs were so intensively used, we assume they must be good. The report on which the briefs (listed below) are based is the IPPC </a:t>
            </a:r>
            <a:r>
              <a:rPr lang="en-US" sz="1500" u="sng"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hlinkClick r:id="rId7"/>
              </a:rPr>
              <a:t>report</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titled </a:t>
            </a:r>
            <a:r>
              <a:rPr lang="en-US" sz="15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Climate Change 2022: Impacts, Adaptation and Vulnerability</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East Arica brief: </a:t>
            </a:r>
            <a:r>
              <a:rPr lang="en-US" sz="1500" u="sng"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hlinkClick r:id="rId8"/>
              </a:rPr>
              <a:t>http://cdkn.org/ar6-eastafrica</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(20 pages, in English)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Southern Africa brief: </a:t>
            </a:r>
            <a:r>
              <a:rPr lang="en-US" sz="1500" u="sng"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hlinkClick r:id="rId9"/>
              </a:rPr>
              <a:t>http://cdkn.org/ar6-southernafrica</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(in English and Portuguese)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Central Africa brief: </a:t>
            </a:r>
            <a:r>
              <a:rPr lang="en-US" sz="1500" u="sng"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hlinkClick r:id="rId10"/>
              </a:rPr>
              <a:t>http://cdkn.org/ar6-centralafrica</a:t>
            </a:r>
            <a:r>
              <a:rPr lang="en-US" sz="15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(in French and English)</a:t>
            </a:r>
            <a:endParaRPr lang="en-US" sz="1500" dirty="0">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500" dirty="0">
                <a:solidFill>
                  <a:srgbClr val="222222"/>
                </a:solidFill>
                <a:effectLst/>
                <a:latin typeface="Calibri" panose="020F0502020204030204" pitchFamily="34" charset="0"/>
                <a:ea typeface="Times New Roman" panose="02020603050405020304" pitchFamily="18" charset="0"/>
              </a:rPr>
              <a:t>West Africa brief: </a:t>
            </a:r>
            <a:r>
              <a:rPr lang="en-US" sz="1500" u="sng" dirty="0">
                <a:solidFill>
                  <a:srgbClr val="222222"/>
                </a:solidFill>
                <a:effectLst/>
                <a:latin typeface="Calibri" panose="020F0502020204030204" pitchFamily="34" charset="0"/>
                <a:ea typeface="Times New Roman" panose="02020603050405020304" pitchFamily="18" charset="0"/>
                <a:hlinkClick r:id="rId11"/>
              </a:rPr>
              <a:t>http://cdkn.org/ar6-westafrica</a:t>
            </a:r>
            <a:r>
              <a:rPr lang="en-US" sz="1500" dirty="0">
                <a:solidFill>
                  <a:srgbClr val="222222"/>
                </a:solidFill>
                <a:effectLst/>
                <a:latin typeface="Calibri" panose="020F0502020204030204" pitchFamily="34" charset="0"/>
                <a:ea typeface="Times New Roman" panose="02020603050405020304" pitchFamily="18" charset="0"/>
              </a:rPr>
              <a:t> (in French and English)</a:t>
            </a:r>
          </a:p>
          <a:p>
            <a:endParaRPr lang="en-US" sz="1500" b="1" u="sng" dirty="0">
              <a:solidFill>
                <a:srgbClr val="0000FF"/>
              </a:solidFill>
              <a:latin typeface="Calibri"/>
              <a:cs typeface="Calibri"/>
              <a:sym typeface="Calibri"/>
            </a:endParaRPr>
          </a:p>
          <a:p>
            <a:pPr lvl="0">
              <a:buSzPts val="1100"/>
            </a:pPr>
            <a:r>
              <a:rPr lang="en-US" sz="1500" dirty="0">
                <a:solidFill>
                  <a:schemeClr val="dk1"/>
                </a:solidFill>
                <a:latin typeface="Calibri"/>
                <a:ea typeface="Calibri"/>
                <a:cs typeface="Calibri"/>
                <a:sym typeface="Calibri"/>
              </a:rPr>
              <a:t>Policy briefs by the </a:t>
            </a:r>
            <a:r>
              <a:rPr lang="en-US" sz="1500" b="1" dirty="0">
                <a:solidFill>
                  <a:schemeClr val="dk1"/>
                </a:solidFill>
                <a:latin typeface="Calibri"/>
                <a:ea typeface="Calibri"/>
                <a:cs typeface="Calibri"/>
                <a:sym typeface="Calibri"/>
              </a:rPr>
              <a:t>Partnership for Economic Policy</a:t>
            </a:r>
            <a:r>
              <a:rPr lang="en-US" sz="1500" dirty="0">
                <a:solidFill>
                  <a:schemeClr val="dk1"/>
                </a:solidFill>
                <a:latin typeface="Calibri"/>
                <a:ea typeface="Calibri"/>
                <a:cs typeface="Calibri"/>
                <a:sym typeface="Calibri"/>
              </a:rPr>
              <a:t> (PEP), based in Nairobi and working globally</a:t>
            </a:r>
          </a:p>
          <a:p>
            <a:pPr lvl="0">
              <a:buSzPts val="1100"/>
            </a:pPr>
            <a:r>
              <a:rPr lang="en-US" sz="1500" u="sng" dirty="0">
                <a:solidFill>
                  <a:srgbClr val="0000FF"/>
                </a:solidFill>
                <a:highlight>
                  <a:srgbClr val="FFFFFF"/>
                </a:highlight>
                <a:latin typeface="Calibri"/>
                <a:ea typeface="Calibri"/>
                <a:cs typeface="Calibri"/>
                <a:sym typeface="Calibri"/>
                <a:hlinkClick r:id="rId12">
                  <a:extLst>
                    <a:ext uri="{A12FA001-AC4F-418D-AE19-62706E023703}">
                      <ahyp:hlinkClr xmlns:ahyp="http://schemas.microsoft.com/office/drawing/2018/hyperlinkcolor" val="tx"/>
                    </a:ext>
                  </a:extLst>
                </a:hlinkClick>
              </a:rPr>
              <a:t>www.pep-net.org/publications/policy-briefs</a:t>
            </a:r>
            <a:endParaRPr lang="en-US" sz="1600" dirty="0">
              <a:solidFill>
                <a:srgbClr val="222222"/>
              </a:solidFill>
              <a:latin typeface="Calibri"/>
              <a:ea typeface="Calibri"/>
              <a:cs typeface="Calibri"/>
              <a:sym typeface="Calibri"/>
            </a:endParaRPr>
          </a:p>
          <a:p>
            <a:pPr marL="0" lvl="0" indent="0" algn="l" rtl="0">
              <a:spcBef>
                <a:spcPts val="0"/>
              </a:spcBef>
              <a:spcAft>
                <a:spcPts val="0"/>
              </a:spcAft>
              <a:buSzPts val="1100"/>
              <a:buNone/>
            </a:pPr>
            <a:endParaRPr lang="en-US" sz="15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500" dirty="0">
                <a:solidFill>
                  <a:schemeClr val="dk1"/>
                </a:solidFill>
                <a:latin typeface="Calibri"/>
                <a:ea typeface="Calibri"/>
                <a:cs typeface="Calibri"/>
                <a:sym typeface="Calibri"/>
              </a:rPr>
              <a:t>Policy briefs of the </a:t>
            </a:r>
            <a:r>
              <a:rPr lang="en-US" sz="1500" b="1" dirty="0">
                <a:solidFill>
                  <a:schemeClr val="dk1"/>
                </a:solidFill>
                <a:latin typeface="Calibri"/>
                <a:ea typeface="Calibri"/>
                <a:cs typeface="Calibri"/>
                <a:sym typeface="Calibri"/>
              </a:rPr>
              <a:t>United Nations University</a:t>
            </a:r>
            <a:r>
              <a:rPr lang="en-US" sz="1500" dirty="0">
                <a:solidFill>
                  <a:schemeClr val="dk1"/>
                </a:solidFill>
                <a:latin typeface="Calibri"/>
                <a:ea typeface="Calibri"/>
                <a:cs typeface="Calibri"/>
                <a:sym typeface="Calibri"/>
              </a:rPr>
              <a:t> Institute for the Advanced Study of Sustainability</a:t>
            </a:r>
          </a:p>
          <a:p>
            <a:pPr marL="0" lvl="0" indent="0" algn="l" rtl="0">
              <a:spcBef>
                <a:spcPts val="0"/>
              </a:spcBef>
              <a:spcAft>
                <a:spcPts val="0"/>
              </a:spcAft>
              <a:buSzPts val="1100"/>
              <a:buNone/>
            </a:pPr>
            <a:r>
              <a:rPr lang="en-US" sz="1500" u="sng" dirty="0">
                <a:solidFill>
                  <a:srgbClr val="0000FF"/>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https://ias.unu.edu/en/publications/unu-ias-policy-brief-series</a:t>
            </a:r>
            <a:endParaRPr lang="en-US" sz="15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5521571" y="2529872"/>
            <a:ext cx="5583607"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1"/>
                </a:solidFill>
                <a:latin typeface="Calibri"/>
                <a:ea typeface="Calibri"/>
                <a:cs typeface="Calibri"/>
                <a:sym typeface="Calibri"/>
              </a:rPr>
              <a:t>What is a policy brief</a:t>
            </a:r>
            <a:r>
              <a:rPr lang="en-US" sz="44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t="2251"/>
          <a:stretch/>
        </p:blipFill>
        <p:spPr>
          <a:xfrm>
            <a:off x="1" y="-26715"/>
            <a:ext cx="4930814" cy="68967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3"/>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6" name="Google Shape;116;p3"/>
          <p:cNvSpPr txBox="1"/>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3200" b="1" dirty="0">
                <a:solidFill>
                  <a:schemeClr val="dk1"/>
                </a:solidFill>
                <a:latin typeface="Calibri"/>
                <a:ea typeface="Calibri"/>
                <a:cs typeface="Calibri"/>
                <a:sym typeface="Calibri"/>
              </a:rPr>
              <a:t>What is a policy brief</a:t>
            </a:r>
            <a:r>
              <a:rPr lang="en-US" sz="3200" dirty="0">
                <a:solidFill>
                  <a:schemeClr val="dk1"/>
                </a:solidFill>
                <a:latin typeface="Calibri"/>
                <a:ea typeface="Calibri"/>
                <a:cs typeface="Calibri"/>
                <a:sym typeface="Calibri"/>
              </a:rPr>
              <a:t>?</a:t>
            </a:r>
            <a:endParaRPr dirty="0"/>
          </a:p>
          <a:p>
            <a:pPr marL="0" marR="0" lvl="0" indent="139700" algn="l" rtl="0">
              <a:lnSpc>
                <a:spcPct val="90000"/>
              </a:lnSpc>
              <a:spcBef>
                <a:spcPts val="600"/>
              </a:spcBef>
              <a:spcAft>
                <a:spcPts val="0"/>
              </a:spcAft>
              <a:buClr>
                <a:schemeClr val="dk1"/>
              </a:buClr>
              <a:buSzPts val="2200"/>
              <a:buFont typeface="Arial"/>
              <a:buNone/>
            </a:pPr>
            <a:endParaRPr sz="2200" dirty="0">
              <a:solidFill>
                <a:schemeClr val="dk1"/>
              </a:solidFill>
              <a:latin typeface="Calibri"/>
              <a:ea typeface="Calibri"/>
              <a:cs typeface="Calibri"/>
              <a:sym typeface="Calibri"/>
            </a:endParaRPr>
          </a:p>
          <a:p>
            <a:pPr marL="571500" marR="0" lvl="0" indent="-228600" algn="l" rtl="0">
              <a:lnSpc>
                <a:spcPct val="90000"/>
              </a:lnSpc>
              <a:spcBef>
                <a:spcPts val="60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Succinctly written and easy to read document </a:t>
            </a:r>
            <a:endParaRPr dirty="0"/>
          </a:p>
          <a:p>
            <a:pPr marL="571500" marR="0" lvl="0" indent="-228600" algn="l" rtl="0">
              <a:lnSpc>
                <a:spcPct val="90000"/>
              </a:lnSpc>
              <a:spcBef>
                <a:spcPts val="60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Based on evidence / research</a:t>
            </a:r>
            <a:endParaRPr dirty="0"/>
          </a:p>
          <a:p>
            <a:pPr marL="571500" marR="0" lvl="0" indent="-228600" algn="l" rtl="0">
              <a:lnSpc>
                <a:spcPct val="90000"/>
              </a:lnSpc>
              <a:spcBef>
                <a:spcPts val="60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Provides guidance to policymakers</a:t>
            </a:r>
            <a:endParaRPr dirty="0"/>
          </a:p>
          <a:p>
            <a:pPr marL="571500" marR="0" lvl="0" indent="-228600" algn="l" rtl="0">
              <a:lnSpc>
                <a:spcPct val="90000"/>
              </a:lnSpc>
              <a:spcBef>
                <a:spcPts val="60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Proposes practical actions</a:t>
            </a:r>
            <a:endParaRPr dirty="0"/>
          </a:p>
          <a:p>
            <a:pPr marL="571500" marR="0" lvl="0" indent="-88900" algn="l" rtl="0">
              <a:lnSpc>
                <a:spcPct val="90000"/>
              </a:lnSpc>
              <a:spcBef>
                <a:spcPts val="600"/>
              </a:spcBef>
              <a:spcAft>
                <a:spcPts val="0"/>
              </a:spcAft>
              <a:buClr>
                <a:schemeClr val="dk1"/>
              </a:buClr>
              <a:buSzPts val="2200"/>
              <a:buFont typeface="Arial"/>
              <a:buNone/>
            </a:pPr>
            <a:endParaRPr sz="2200" dirty="0">
              <a:solidFill>
                <a:schemeClr val="dk1"/>
              </a:solidFill>
              <a:latin typeface="Calibri"/>
              <a:ea typeface="Calibri"/>
              <a:cs typeface="Calibri"/>
              <a:sym typeface="Calibri"/>
            </a:endParaRPr>
          </a:p>
          <a:p>
            <a:pPr marL="0" marR="0" lvl="0" indent="139700" algn="l" rtl="0">
              <a:lnSpc>
                <a:spcPct val="90000"/>
              </a:lnSpc>
              <a:spcBef>
                <a:spcPts val="600"/>
              </a:spcBef>
              <a:spcAft>
                <a:spcPts val="0"/>
              </a:spcAft>
              <a:buClr>
                <a:schemeClr val="dk1"/>
              </a:buClr>
              <a:buSzPts val="2200"/>
              <a:buFont typeface="Arial"/>
              <a:buNone/>
            </a:pPr>
            <a:endParaRPr sz="2200" dirty="0">
              <a:solidFill>
                <a:schemeClr val="dk1"/>
              </a:solidFill>
              <a:latin typeface="Calibri"/>
              <a:ea typeface="Calibri"/>
              <a:cs typeface="Calibri"/>
              <a:sym typeface="Calibri"/>
            </a:endParaRPr>
          </a:p>
        </p:txBody>
      </p:sp>
      <p:pic>
        <p:nvPicPr>
          <p:cNvPr id="117" name="Google Shape;117;p3" descr="See the source image"/>
          <p:cNvPicPr preferRelativeResize="0"/>
          <p:nvPr/>
        </p:nvPicPr>
        <p:blipFill rotWithShape="1">
          <a:blip r:embed="rId3">
            <a:alphaModFix/>
          </a:blip>
          <a:srcRect l="14050" r="21971" b="-3"/>
          <a:stretch/>
        </p:blipFill>
        <p:spPr>
          <a:xfrm>
            <a:off x="7675658" y="2093976"/>
            <a:ext cx="3941064" cy="40965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2"/>
        <p:cNvGrpSpPr/>
        <p:nvPr/>
      </p:nvGrpSpPr>
      <p:grpSpPr>
        <a:xfrm>
          <a:off x="0" y="0"/>
          <a:ext cx="0" cy="0"/>
          <a:chOff x="0" y="0"/>
          <a:chExt cx="0" cy="0"/>
        </a:xfrm>
      </p:grpSpPr>
      <p:sp>
        <p:nvSpPr>
          <p:cNvPr id="123" name="Google Shape;123;p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24" name="Google Shape;124;p4" descr="Working space background"/>
          <p:cNvPicPr preferRelativeResize="0"/>
          <p:nvPr/>
        </p:nvPicPr>
        <p:blipFill rotWithShape="1">
          <a:blip r:embed="rId3">
            <a:alphaModFix/>
          </a:blip>
          <a:srcRect l="23298" t="4029" b="5062"/>
          <a:stretch/>
        </p:blipFill>
        <p:spPr>
          <a:xfrm>
            <a:off x="3523488" y="10"/>
            <a:ext cx="8668512" cy="6857990"/>
          </a:xfrm>
          <a:prstGeom prst="rect">
            <a:avLst/>
          </a:prstGeom>
          <a:noFill/>
          <a:ln>
            <a:noFill/>
          </a:ln>
        </p:spPr>
      </p:pic>
      <p:sp>
        <p:nvSpPr>
          <p:cNvPr id="125" name="Google Shape;125;p4"/>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6" name="Google Shape;126;p4"/>
          <p:cNvSpPr txBox="1"/>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4800" b="1" dirty="0">
                <a:solidFill>
                  <a:schemeClr val="lt1"/>
                </a:solidFill>
                <a:latin typeface="Calibri"/>
                <a:ea typeface="Calibri"/>
                <a:cs typeface="Calibri"/>
                <a:sym typeface="Calibri"/>
              </a:rPr>
              <a:t>What to consider in writing a policy brief?</a:t>
            </a:r>
            <a:endParaRPr dirty="0"/>
          </a:p>
        </p:txBody>
      </p:sp>
      <p:sp>
        <p:nvSpPr>
          <p:cNvPr id="127" name="Google Shape;127;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28" name="Google Shape;128;p4"/>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33"/>
        <p:cNvGrpSpPr/>
        <p:nvPr/>
      </p:nvGrpSpPr>
      <p:grpSpPr>
        <a:xfrm>
          <a:off x="0" y="0"/>
          <a:ext cx="0" cy="0"/>
          <a:chOff x="0" y="0"/>
          <a:chExt cx="0" cy="0"/>
        </a:xfrm>
      </p:grpSpPr>
      <p:pic>
        <p:nvPicPr>
          <p:cNvPr id="134" name="Google Shape;134;p5" descr="Working space background"/>
          <p:cNvPicPr preferRelativeResize="0"/>
          <p:nvPr/>
        </p:nvPicPr>
        <p:blipFill rotWithShape="1">
          <a:blip r:embed="rId3">
            <a:alphaModFix/>
          </a:blip>
          <a:srcRect l="31772" r="-1" b="-1"/>
          <a:stretch/>
        </p:blipFill>
        <p:spPr>
          <a:xfrm>
            <a:off x="20" y="10"/>
            <a:ext cx="7009876" cy="6857990"/>
          </a:xfrm>
          <a:custGeom>
            <a:avLst/>
            <a:gdLst/>
            <a:ahLst/>
            <a:cxnLst/>
            <a:rect l="l" t="t" r="r" b="b"/>
            <a:pathLst>
              <a:path w="7009896" h="6858000" extrusionOk="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ln>
            <a:noFill/>
          </a:ln>
        </p:spPr>
      </p:pic>
      <p:sp>
        <p:nvSpPr>
          <p:cNvPr id="135" name="Google Shape;135;p5"/>
          <p:cNvSpPr/>
          <p:nvPr/>
        </p:nvSpPr>
        <p:spPr>
          <a:xfrm flipH="1">
            <a:off x="5711927" y="-1"/>
            <a:ext cx="6480073" cy="6858002"/>
          </a:xfrm>
          <a:custGeom>
            <a:avLst/>
            <a:gdLst/>
            <a:ahLst/>
            <a:cxnLst/>
            <a:rect l="l" t="t" r="r" b="b"/>
            <a:pathLst>
              <a:path w="6480073" h="6858002" extrusionOk="0">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6" name="Google Shape;136;p5"/>
          <p:cNvSpPr/>
          <p:nvPr/>
        </p:nvSpPr>
        <p:spPr>
          <a:xfrm flipH="1">
            <a:off x="5942784" y="0"/>
            <a:ext cx="6249216" cy="6858001"/>
          </a:xfrm>
          <a:custGeom>
            <a:avLst/>
            <a:gdLst/>
            <a:ahLst/>
            <a:cxnLst/>
            <a:rect l="l" t="t" r="r" b="b"/>
            <a:pathLst>
              <a:path w="6249216" h="6858001" extrusionOk="0">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7" name="Google Shape;137;p5"/>
          <p:cNvSpPr txBox="1"/>
          <p:nvPr/>
        </p:nvSpPr>
        <p:spPr>
          <a:xfrm>
            <a:off x="7009896" y="487597"/>
            <a:ext cx="4819951" cy="50219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4000" b="1" dirty="0">
                <a:solidFill>
                  <a:schemeClr val="lt1"/>
                </a:solidFill>
                <a:latin typeface="Calibri"/>
                <a:ea typeface="Calibri"/>
                <a:cs typeface="Calibri"/>
                <a:sym typeface="Calibri"/>
              </a:rPr>
              <a:t>What to consider in writing a policy brief?</a:t>
            </a:r>
            <a:endParaRPr dirty="0"/>
          </a:p>
          <a:p>
            <a:pPr marL="0" marR="0" lvl="0" indent="0" algn="l" rtl="0">
              <a:lnSpc>
                <a:spcPct val="90000"/>
              </a:lnSpc>
              <a:spcBef>
                <a:spcPts val="600"/>
              </a:spcBef>
              <a:spcAft>
                <a:spcPts val="0"/>
              </a:spcAft>
              <a:buNone/>
            </a:pPr>
            <a:endParaRPr sz="4000" b="1" dirty="0">
              <a:solidFill>
                <a:schemeClr val="lt1"/>
              </a:solidFill>
              <a:latin typeface="Calibri"/>
              <a:ea typeface="Calibri"/>
              <a:cs typeface="Calibri"/>
              <a:sym typeface="Calibri"/>
            </a:endParaRPr>
          </a:p>
          <a:p>
            <a:pPr marL="571500" marR="0" lvl="0" indent="-571500" algn="l" rtl="0">
              <a:lnSpc>
                <a:spcPct val="90000"/>
              </a:lnSpc>
              <a:spcBef>
                <a:spcPts val="600"/>
              </a:spcBef>
              <a:spcAft>
                <a:spcPts val="0"/>
              </a:spcAft>
              <a:buClr>
                <a:schemeClr val="lt1"/>
              </a:buClr>
              <a:buSzPts val="3500"/>
              <a:buFont typeface="Calibri"/>
              <a:buChar char="-"/>
            </a:pPr>
            <a:r>
              <a:rPr lang="en-US" sz="3500" dirty="0">
                <a:solidFill>
                  <a:schemeClr val="lt1"/>
                </a:solidFill>
                <a:latin typeface="Calibri"/>
                <a:ea typeface="Calibri"/>
                <a:cs typeface="Calibri"/>
                <a:sym typeface="Calibri"/>
              </a:rPr>
              <a:t>Research the issue</a:t>
            </a:r>
            <a:endParaRPr dirty="0"/>
          </a:p>
          <a:p>
            <a:pPr marL="571500" marR="0" lvl="0" indent="-571500" algn="l" rtl="0">
              <a:lnSpc>
                <a:spcPct val="90000"/>
              </a:lnSpc>
              <a:spcBef>
                <a:spcPts val="600"/>
              </a:spcBef>
              <a:spcAft>
                <a:spcPts val="0"/>
              </a:spcAft>
              <a:buClr>
                <a:schemeClr val="lt1"/>
              </a:buClr>
              <a:buSzPts val="3500"/>
              <a:buFont typeface="Calibri"/>
              <a:buChar char="-"/>
            </a:pPr>
            <a:r>
              <a:rPr lang="en-US" sz="3500" dirty="0">
                <a:solidFill>
                  <a:schemeClr val="lt1"/>
                </a:solidFill>
                <a:latin typeface="Calibri"/>
                <a:ea typeface="Calibri"/>
                <a:cs typeface="Calibri"/>
                <a:sym typeface="Calibri"/>
              </a:rPr>
              <a:t>Know your audience</a:t>
            </a:r>
            <a:endParaRPr dirty="0"/>
          </a:p>
          <a:p>
            <a:pPr marL="571500" marR="0" lvl="0" indent="-571500" algn="l" rtl="0">
              <a:lnSpc>
                <a:spcPct val="90000"/>
              </a:lnSpc>
              <a:spcBef>
                <a:spcPts val="600"/>
              </a:spcBef>
              <a:spcAft>
                <a:spcPts val="0"/>
              </a:spcAft>
              <a:buClr>
                <a:schemeClr val="lt1"/>
              </a:buClr>
              <a:buSzPts val="3500"/>
              <a:buFont typeface="Calibri"/>
              <a:buChar char="-"/>
            </a:pPr>
            <a:r>
              <a:rPr lang="en-US" sz="3500" dirty="0">
                <a:solidFill>
                  <a:schemeClr val="lt1"/>
                </a:solidFill>
                <a:latin typeface="Calibri"/>
                <a:ea typeface="Calibri"/>
                <a:cs typeface="Calibri"/>
                <a:sym typeface="Calibri"/>
              </a:rPr>
              <a:t>Determine the recommended policy options / actions</a:t>
            </a:r>
            <a:endParaRPr dirty="0"/>
          </a:p>
          <a:p>
            <a:pPr marL="0" marR="0" lvl="0" indent="0" algn="l" rtl="0">
              <a:lnSpc>
                <a:spcPct val="90000"/>
              </a:lnSpc>
              <a:spcBef>
                <a:spcPts val="600"/>
              </a:spcBef>
              <a:spcAft>
                <a:spcPts val="0"/>
              </a:spcAft>
              <a:buNone/>
            </a:pPr>
            <a:endParaRPr sz="3500" dirty="0">
              <a:solidFill>
                <a:schemeClr val="lt1"/>
              </a:solidFill>
              <a:latin typeface="Calibri"/>
              <a:ea typeface="Calibri"/>
              <a:cs typeface="Calibri"/>
              <a:sym typeface="Calibri"/>
            </a:endParaRPr>
          </a:p>
          <a:p>
            <a:pPr marL="571500" marR="0" lvl="0" indent="-317500" algn="l" rtl="0">
              <a:lnSpc>
                <a:spcPct val="90000"/>
              </a:lnSpc>
              <a:spcBef>
                <a:spcPts val="600"/>
              </a:spcBef>
              <a:spcAft>
                <a:spcPts val="0"/>
              </a:spcAft>
              <a:buClr>
                <a:schemeClr val="lt1"/>
              </a:buClr>
              <a:buSzPts val="4000"/>
              <a:buFont typeface="Calibri"/>
              <a:buNone/>
            </a:pPr>
            <a:endParaRPr sz="4000" b="1" dirty="0">
              <a:solidFill>
                <a:schemeClr val="lt1"/>
              </a:solidFill>
              <a:latin typeface="Calibri"/>
              <a:ea typeface="Calibri"/>
              <a:cs typeface="Calibri"/>
              <a:sym typeface="Calibri"/>
            </a:endParaRPr>
          </a:p>
          <a:p>
            <a:pPr marL="0" marR="0" lvl="0" indent="0" algn="l" rtl="0">
              <a:lnSpc>
                <a:spcPct val="90000"/>
              </a:lnSpc>
              <a:spcBef>
                <a:spcPts val="600"/>
              </a:spcBef>
              <a:spcAft>
                <a:spcPts val="0"/>
              </a:spcAft>
              <a:buNone/>
            </a:pPr>
            <a:endParaRPr sz="4000" b="1" dirty="0">
              <a:solidFill>
                <a:schemeClr val="lt1"/>
              </a:solidFill>
              <a:latin typeface="Calibri"/>
              <a:ea typeface="Calibri"/>
              <a:cs typeface="Calibri"/>
              <a:sym typeface="Calibri"/>
            </a:endParaRPr>
          </a:p>
          <a:p>
            <a:pPr marL="0" marR="0" lvl="0" indent="0" algn="l" rtl="0">
              <a:lnSpc>
                <a:spcPct val="90000"/>
              </a:lnSpc>
              <a:spcBef>
                <a:spcPts val="600"/>
              </a:spcBef>
              <a:spcAft>
                <a:spcPts val="0"/>
              </a:spcAft>
              <a:buNone/>
            </a:pPr>
            <a:endParaRPr sz="4000" b="1"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6"/>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4" name="Google Shape;144;p6"/>
          <p:cNvSpPr txBox="1"/>
          <p:nvPr/>
        </p:nvSpPr>
        <p:spPr>
          <a:xfrm>
            <a:off x="804673" y="3320859"/>
            <a:ext cx="4573475" cy="207633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4800" b="1" dirty="0">
                <a:solidFill>
                  <a:schemeClr val="lt1"/>
                </a:solidFill>
                <a:latin typeface="Calibri"/>
                <a:ea typeface="Calibri"/>
                <a:cs typeface="Calibri"/>
                <a:sym typeface="Calibri"/>
              </a:rPr>
              <a:t>What to include in a policy brief</a:t>
            </a:r>
            <a:r>
              <a:rPr lang="en-US" sz="4800" dirty="0">
                <a:solidFill>
                  <a:schemeClr val="lt1"/>
                </a:solidFill>
                <a:latin typeface="Calibri"/>
                <a:ea typeface="Calibri"/>
                <a:cs typeface="Calibri"/>
                <a:sym typeface="Calibri"/>
              </a:rPr>
              <a:t>?</a:t>
            </a:r>
            <a:endParaRPr dirty="0"/>
          </a:p>
        </p:txBody>
      </p:sp>
      <p:sp>
        <p:nvSpPr>
          <p:cNvPr id="145" name="Google Shape;145;p6"/>
          <p:cNvSpPr/>
          <p:nvPr/>
        </p:nvSpPr>
        <p:spPr>
          <a:xfrm>
            <a:off x="5857312" y="381000"/>
            <a:ext cx="6334689" cy="6477000"/>
          </a:xfrm>
          <a:custGeom>
            <a:avLst/>
            <a:gdLst/>
            <a:ahLst/>
            <a:cxnLst/>
            <a:rect l="l" t="t" r="r" b="b"/>
            <a:pathLst>
              <a:path w="6334689" h="6477000" extrusionOk="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6" name="Google Shape;146;p6"/>
          <p:cNvSpPr/>
          <p:nvPr/>
        </p:nvSpPr>
        <p:spPr>
          <a:xfrm>
            <a:off x="6021086" y="544777"/>
            <a:ext cx="6170914" cy="6313225"/>
          </a:xfrm>
          <a:custGeom>
            <a:avLst/>
            <a:gdLst/>
            <a:ahLst/>
            <a:cxnLst/>
            <a:rect l="l" t="t" r="r" b="b"/>
            <a:pathLst>
              <a:path w="6170914" h="6313225" extrusionOk="0">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47" name="Google Shape;147;p6" descr="Questions"/>
          <p:cNvPicPr preferRelativeResize="0"/>
          <p:nvPr/>
        </p:nvPicPr>
        <p:blipFill rotWithShape="1">
          <a:blip r:embed="rId3">
            <a:alphaModFix/>
          </a:blip>
          <a:srcRect/>
          <a:stretch/>
        </p:blipFill>
        <p:spPr>
          <a:xfrm>
            <a:off x="7210424" y="1845770"/>
            <a:ext cx="4333875" cy="4333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7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2"/>
        <p:cNvGrpSpPr/>
        <p:nvPr/>
      </p:nvGrpSpPr>
      <p:grpSpPr>
        <a:xfrm>
          <a:off x="0" y="0"/>
          <a:ext cx="0" cy="0"/>
          <a:chOff x="0" y="0"/>
          <a:chExt cx="0" cy="0"/>
        </a:xfrm>
      </p:grpSpPr>
      <p:sp>
        <p:nvSpPr>
          <p:cNvPr id="153" name="Google Shape;153;p7"/>
          <p:cNvSpPr txBox="1"/>
          <p:nvPr/>
        </p:nvSpPr>
        <p:spPr>
          <a:xfrm>
            <a:off x="762001" y="803325"/>
            <a:ext cx="5314536"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400" b="1" dirty="0">
                <a:solidFill>
                  <a:schemeClr val="lt1"/>
                </a:solidFill>
                <a:latin typeface="Calibri"/>
                <a:ea typeface="Calibri"/>
                <a:cs typeface="Calibri"/>
                <a:sym typeface="Calibri"/>
              </a:rPr>
              <a:t>What to include in a policy brief</a:t>
            </a:r>
            <a:r>
              <a:rPr lang="en-US" sz="4400" dirty="0">
                <a:solidFill>
                  <a:schemeClr val="lt1"/>
                </a:solidFill>
                <a:latin typeface="Calibri"/>
                <a:ea typeface="Calibri"/>
                <a:cs typeface="Calibri"/>
                <a:sym typeface="Calibri"/>
              </a:rPr>
              <a:t>?</a:t>
            </a:r>
            <a:endParaRPr dirty="0"/>
          </a:p>
        </p:txBody>
      </p:sp>
      <p:sp>
        <p:nvSpPr>
          <p:cNvPr id="154" name="Google Shape;154;p7"/>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55" name="Google Shape;155;p7" descr="Background pattern&#10;&#10;Description automatically generated"/>
          <p:cNvPicPr preferRelativeResize="0"/>
          <p:nvPr/>
        </p:nvPicPr>
        <p:blipFill rotWithShape="1">
          <a:blip r:embed="rId3">
            <a:alphaModFix/>
          </a:blip>
          <a:srcRect r="35767" b="2"/>
          <a:stretch/>
        </p:blipFill>
        <p:spPr>
          <a:xfrm>
            <a:off x="6750141" y="-2"/>
            <a:ext cx="5441859" cy="565494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grpSp>
        <p:nvGrpSpPr>
          <p:cNvPr id="156" name="Google Shape;156;p7"/>
          <p:cNvGrpSpPr/>
          <p:nvPr/>
        </p:nvGrpSpPr>
        <p:grpSpPr>
          <a:xfrm>
            <a:off x="762000" y="2279430"/>
            <a:ext cx="5314543" cy="3375095"/>
            <a:chOff x="0" y="412"/>
            <a:chExt cx="5314543" cy="3375095"/>
          </a:xfrm>
        </p:grpSpPr>
        <p:cxnSp>
          <p:nvCxnSpPr>
            <p:cNvPr id="157" name="Google Shape;157;p7"/>
            <p:cNvCxnSpPr/>
            <p:nvPr/>
          </p:nvCxnSpPr>
          <p:spPr>
            <a:xfrm>
              <a:off x="0" y="412"/>
              <a:ext cx="5314543"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58" name="Google Shape;158;p7"/>
            <p:cNvSpPr/>
            <p:nvPr/>
          </p:nvSpPr>
          <p:spPr>
            <a:xfrm>
              <a:off x="0" y="412"/>
              <a:ext cx="5314543" cy="6750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7"/>
            <p:cNvSpPr txBox="1"/>
            <p:nvPr/>
          </p:nvSpPr>
          <p:spPr>
            <a:xfrm>
              <a:off x="0" y="412"/>
              <a:ext cx="5314543" cy="675019"/>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Title</a:t>
              </a:r>
              <a:endParaRPr dirty="0"/>
            </a:p>
          </p:txBody>
        </p:sp>
        <p:cxnSp>
          <p:nvCxnSpPr>
            <p:cNvPr id="160" name="Google Shape;160;p7"/>
            <p:cNvCxnSpPr/>
            <p:nvPr/>
          </p:nvCxnSpPr>
          <p:spPr>
            <a:xfrm>
              <a:off x="0" y="675431"/>
              <a:ext cx="5314543"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61" name="Google Shape;161;p7"/>
            <p:cNvSpPr/>
            <p:nvPr/>
          </p:nvSpPr>
          <p:spPr>
            <a:xfrm>
              <a:off x="0" y="675431"/>
              <a:ext cx="5314543" cy="6750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7"/>
            <p:cNvSpPr txBox="1"/>
            <p:nvPr/>
          </p:nvSpPr>
          <p:spPr>
            <a:xfrm>
              <a:off x="0" y="675431"/>
              <a:ext cx="5314543" cy="675019"/>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Summary</a:t>
              </a:r>
              <a:endParaRPr dirty="0"/>
            </a:p>
          </p:txBody>
        </p:sp>
        <p:cxnSp>
          <p:nvCxnSpPr>
            <p:cNvPr id="163" name="Google Shape;163;p7"/>
            <p:cNvCxnSpPr/>
            <p:nvPr/>
          </p:nvCxnSpPr>
          <p:spPr>
            <a:xfrm>
              <a:off x="0" y="1350450"/>
              <a:ext cx="5314543"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64" name="Google Shape;164;p7"/>
            <p:cNvSpPr/>
            <p:nvPr/>
          </p:nvSpPr>
          <p:spPr>
            <a:xfrm>
              <a:off x="0" y="1350450"/>
              <a:ext cx="5314543" cy="6750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7"/>
            <p:cNvSpPr txBox="1"/>
            <p:nvPr/>
          </p:nvSpPr>
          <p:spPr>
            <a:xfrm>
              <a:off x="0" y="1350450"/>
              <a:ext cx="5314543" cy="675019"/>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Brief description of the context / problem</a:t>
              </a:r>
              <a:endParaRPr dirty="0"/>
            </a:p>
          </p:txBody>
        </p:sp>
        <p:cxnSp>
          <p:nvCxnSpPr>
            <p:cNvPr id="166" name="Google Shape;166;p7"/>
            <p:cNvCxnSpPr/>
            <p:nvPr/>
          </p:nvCxnSpPr>
          <p:spPr>
            <a:xfrm>
              <a:off x="0" y="2025469"/>
              <a:ext cx="5314543"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67" name="Google Shape;167;p7"/>
            <p:cNvSpPr/>
            <p:nvPr/>
          </p:nvSpPr>
          <p:spPr>
            <a:xfrm>
              <a:off x="0" y="2025469"/>
              <a:ext cx="5314543" cy="6750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7"/>
            <p:cNvSpPr txBox="1"/>
            <p:nvPr/>
          </p:nvSpPr>
          <p:spPr>
            <a:xfrm>
              <a:off x="0" y="2025469"/>
              <a:ext cx="5314543" cy="675019"/>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Findings / evidence</a:t>
              </a:r>
              <a:endParaRPr dirty="0"/>
            </a:p>
          </p:txBody>
        </p:sp>
        <p:cxnSp>
          <p:nvCxnSpPr>
            <p:cNvPr id="169" name="Google Shape;169;p7"/>
            <p:cNvCxnSpPr/>
            <p:nvPr/>
          </p:nvCxnSpPr>
          <p:spPr>
            <a:xfrm>
              <a:off x="0" y="2700488"/>
              <a:ext cx="5314543"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170" name="Google Shape;170;p7"/>
            <p:cNvSpPr/>
            <p:nvPr/>
          </p:nvSpPr>
          <p:spPr>
            <a:xfrm>
              <a:off x="0" y="2700488"/>
              <a:ext cx="5314543" cy="6750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7"/>
            <p:cNvSpPr txBox="1"/>
            <p:nvPr/>
          </p:nvSpPr>
          <p:spPr>
            <a:xfrm>
              <a:off x="0" y="2700488"/>
              <a:ext cx="5314543" cy="675019"/>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Realistic policy recommendations</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800ed64f25_0_4"/>
          <p:cNvSpPr txBox="1"/>
          <p:nvPr/>
        </p:nvSpPr>
        <p:spPr>
          <a:xfrm>
            <a:off x="327304" y="628951"/>
            <a:ext cx="11537400" cy="5743070"/>
          </a:xfrm>
          <a:prstGeom prst="rect">
            <a:avLst/>
          </a:prstGeom>
          <a:noFill/>
          <a:ln>
            <a:noFill/>
          </a:ln>
        </p:spPr>
        <p:txBody>
          <a:bodyPr spcFirstLastPara="1" wrap="square" lIns="91425" tIns="45700" rIns="91425" bIns="45700" anchor="t" anchorCtr="0">
            <a:spAutoFit/>
          </a:bodyPr>
          <a:lstStyle/>
          <a:p>
            <a:pPr marL="0" lvl="0" indent="0" algn="ctr" rtl="0">
              <a:lnSpc>
                <a:spcPct val="110000"/>
              </a:lnSpc>
              <a:spcBef>
                <a:spcPts val="2100"/>
              </a:spcBef>
              <a:spcAft>
                <a:spcPts val="0"/>
              </a:spcAft>
              <a:buClr>
                <a:schemeClr val="dk1"/>
              </a:buClr>
              <a:buSzPts val="1100"/>
              <a:buFont typeface="Arial"/>
              <a:buNone/>
            </a:pPr>
            <a:r>
              <a:rPr lang="en-US" sz="2700" dirty="0">
                <a:solidFill>
                  <a:srgbClr val="425463"/>
                </a:solidFill>
                <a:highlight>
                  <a:srgbClr val="FFFFFF"/>
                </a:highlight>
                <a:latin typeface="Roboto"/>
                <a:ea typeface="Roboto"/>
                <a:cs typeface="Roboto"/>
                <a:sym typeface="Roboto"/>
              </a:rPr>
              <a:t>A “not-so-good” policy brief (summary)</a:t>
            </a:r>
            <a:endParaRPr sz="2700" dirty="0">
              <a:solidFill>
                <a:srgbClr val="42546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Clr>
                <a:schemeClr val="dk1"/>
              </a:buClr>
              <a:buSzPts val="1100"/>
              <a:buFont typeface="Arial"/>
              <a:buNone/>
            </a:pPr>
            <a:r>
              <a:rPr lang="en-US" sz="1950" b="1" dirty="0">
                <a:solidFill>
                  <a:srgbClr val="333333"/>
                </a:solidFill>
                <a:highlight>
                  <a:srgbClr val="FFFFFF"/>
                </a:highlight>
                <a:latin typeface="Roboto"/>
                <a:ea typeface="Roboto"/>
                <a:cs typeface="Roboto"/>
                <a:sym typeface="Roboto"/>
              </a:rPr>
              <a:t>Adolescents’ Dermatologic Health in Outlandia: A Call to Action</a:t>
            </a:r>
            <a:endParaRPr sz="1950" b="1"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1100"/>
              </a:spcAft>
              <a:buSzPts val="1100"/>
              <a:buNone/>
            </a:pPr>
            <a:r>
              <a:rPr lang="en-US" sz="1950" dirty="0">
                <a:solidFill>
                  <a:srgbClr val="333333"/>
                </a:solidFill>
                <a:highlight>
                  <a:srgbClr val="FFFFFF"/>
                </a:highlight>
                <a:latin typeface="Roboto"/>
                <a:ea typeface="Roboto"/>
                <a:cs typeface="Roboto"/>
                <a:sym typeface="Roboto"/>
              </a:rPr>
              <a:t>The Report on Adolescents’ Dermatologic Health in Outlandia (2010), issued by Secretary of Health Dr. Polly Galver, served as a platform to increase public awareness on the importance of dermatologic health for adolescents. Among the major themes of the report are that dermatologic health is essential to general health and well-being and that profound and consequential dermatologic health disparities exist in the state of Outlandia. Dr. Galver stated that what amounts to a silent epidemic of acne is affecting some population groups–restricting activities as schools, work, and home–and often significantly diminishing the quality of life. Dr. Galver issued the Report on Adolescents’ Dermatologic Health as a wake-up call to policymakers and health professionals on issues regarding the state’s dermatologic health. </a:t>
            </a: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800ed64f25_0_17"/>
          <p:cNvSpPr txBox="1"/>
          <p:nvPr/>
        </p:nvSpPr>
        <p:spPr>
          <a:xfrm>
            <a:off x="366354" y="733353"/>
            <a:ext cx="11600100" cy="4877400"/>
          </a:xfrm>
          <a:prstGeom prst="rect">
            <a:avLst/>
          </a:prstGeom>
          <a:noFill/>
          <a:ln>
            <a:noFill/>
          </a:ln>
        </p:spPr>
        <p:txBody>
          <a:bodyPr spcFirstLastPara="1" wrap="square" lIns="91425" tIns="45700" rIns="91425" bIns="45700" anchor="t" anchorCtr="0">
            <a:spAutoFit/>
          </a:bodyPr>
          <a:lstStyle/>
          <a:p>
            <a:pPr marL="0" lvl="0" indent="0" algn="l" rtl="0">
              <a:lnSpc>
                <a:spcPct val="110000"/>
              </a:lnSpc>
              <a:spcBef>
                <a:spcPts val="2100"/>
              </a:spcBef>
              <a:spcAft>
                <a:spcPts val="0"/>
              </a:spcAft>
              <a:buSzPts val="1100"/>
              <a:buNone/>
            </a:pPr>
            <a:r>
              <a:rPr lang="en-US" sz="2700" b="1" dirty="0">
                <a:solidFill>
                  <a:srgbClr val="425463"/>
                </a:solidFill>
                <a:highlight>
                  <a:srgbClr val="FFFFFF"/>
                </a:highlight>
                <a:latin typeface="Roboto"/>
                <a:ea typeface="Roboto"/>
                <a:cs typeface="Roboto"/>
                <a:sym typeface="Roboto"/>
              </a:rPr>
              <a:t>Why was that a “not-so-good” policy brief (summary)?</a:t>
            </a:r>
            <a:endParaRPr sz="2700" b="1" dirty="0">
              <a:solidFill>
                <a:srgbClr val="42546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endParaRPr sz="850"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r>
              <a:rPr lang="en-US" sz="2150" dirty="0">
                <a:solidFill>
                  <a:srgbClr val="333333"/>
                </a:solidFill>
                <a:highlight>
                  <a:srgbClr val="FFFFFF"/>
                </a:highlight>
                <a:latin typeface="Roboto"/>
                <a:ea typeface="Roboto"/>
                <a:cs typeface="Roboto"/>
                <a:sym typeface="Roboto"/>
              </a:rPr>
              <a:t>The paragraph introduces a relevant and credible source, but it fails to use that source to explain a problem and propose policy action. The reader is likely to be confused because the word “acne” does not appear until the middle of the paragraph, and the brief never states what action should be taken to address it. In addition to this lack of focus, the paragraph also includes unnecessary phrases like “among the major themes” that could be removed to make it more concise.</a:t>
            </a:r>
            <a:endParaRPr sz="2150"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0"/>
              </a:spcAft>
              <a:buSzPts val="1100"/>
              <a:buNone/>
            </a:pPr>
            <a:endParaRPr sz="1350" dirty="0">
              <a:solidFill>
                <a:srgbClr val="333333"/>
              </a:solidFill>
              <a:highlight>
                <a:srgbClr val="FFFFFF"/>
              </a:highlight>
              <a:latin typeface="Roboto"/>
              <a:ea typeface="Roboto"/>
              <a:cs typeface="Roboto"/>
              <a:sym typeface="Roboto"/>
            </a:endParaRPr>
          </a:p>
          <a:p>
            <a:pPr marL="0" lvl="0" indent="0" algn="l" rtl="0">
              <a:lnSpc>
                <a:spcPct val="150000"/>
              </a:lnSpc>
              <a:spcBef>
                <a:spcPts val="1100"/>
              </a:spcBef>
              <a:spcAft>
                <a:spcPts val="1100"/>
              </a:spcAft>
              <a:buSzPts val="1100"/>
              <a:buNone/>
            </a:pPr>
            <a:r>
              <a:rPr lang="en-US" sz="1750" dirty="0">
                <a:solidFill>
                  <a:srgbClr val="333333"/>
                </a:solidFill>
                <a:highlight>
                  <a:srgbClr val="FFFFFF"/>
                </a:highlight>
                <a:latin typeface="Roboto"/>
                <a:ea typeface="Roboto"/>
                <a:cs typeface="Roboto"/>
                <a:sym typeface="Roboto"/>
              </a:rPr>
              <a:t>Source: </a:t>
            </a:r>
            <a:r>
              <a:rPr lang="en-US" sz="1800" u="sng" dirty="0">
                <a:solidFill>
                  <a:schemeClr val="hlink"/>
                </a:solidFill>
                <a:hlinkClick r:id="rId3"/>
              </a:rPr>
              <a:t>Policy Briefs – The Writing Center • University of North Carolina at Chapel Hill (unc.edu)</a:t>
            </a:r>
            <a:endParaRPr sz="36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1276</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Roboto</vt:lpstr>
      <vt:lpstr>Calibri</vt:lpstr>
      <vt:lpstr>Proxima Nova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Toure</dc:creator>
  <cp:lastModifiedBy>Kathryn Toure</cp:lastModifiedBy>
  <cp:revision>2</cp:revision>
  <dcterms:created xsi:type="dcterms:W3CDTF">2018-11-08T19:35:50Z</dcterms:created>
  <dcterms:modified xsi:type="dcterms:W3CDTF">2022-12-11T19:54:15Z</dcterms:modified>
</cp:coreProperties>
</file>