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73" r:id="rId2"/>
    <p:sldId id="376" r:id="rId3"/>
    <p:sldId id="382" r:id="rId4"/>
    <p:sldId id="361" r:id="rId5"/>
    <p:sldId id="403" r:id="rId6"/>
    <p:sldId id="377" r:id="rId7"/>
    <p:sldId id="308" r:id="rId8"/>
    <p:sldId id="269" r:id="rId9"/>
    <p:sldId id="274" r:id="rId10"/>
    <p:sldId id="345" r:id="rId11"/>
    <p:sldId id="347" r:id="rId12"/>
    <p:sldId id="348" r:id="rId13"/>
    <p:sldId id="346" r:id="rId14"/>
    <p:sldId id="324" r:id="rId15"/>
    <p:sldId id="293" r:id="rId16"/>
    <p:sldId id="416" r:id="rId17"/>
    <p:sldId id="315" r:id="rId18"/>
    <p:sldId id="279" r:id="rId19"/>
    <p:sldId id="390" r:id="rId20"/>
    <p:sldId id="389" r:id="rId21"/>
    <p:sldId id="409" r:id="rId22"/>
    <p:sldId id="411" r:id="rId23"/>
    <p:sldId id="410" r:id="rId24"/>
    <p:sldId id="412" r:id="rId25"/>
    <p:sldId id="379" r:id="rId26"/>
    <p:sldId id="402" r:id="rId27"/>
    <p:sldId id="385" r:id="rId28"/>
    <p:sldId id="378" r:id="rId29"/>
    <p:sldId id="349" r:id="rId30"/>
    <p:sldId id="407" r:id="rId31"/>
    <p:sldId id="413" r:id="rId32"/>
    <p:sldId id="406" r:id="rId33"/>
    <p:sldId id="400" r:id="rId34"/>
    <p:sldId id="316" r:id="rId35"/>
    <p:sldId id="319" r:id="rId36"/>
    <p:sldId id="286" r:id="rId37"/>
    <p:sldId id="313" r:id="rId38"/>
    <p:sldId id="330" r:id="rId39"/>
    <p:sldId id="281" r:id="rId40"/>
    <p:sldId id="381" r:id="rId41"/>
    <p:sldId id="405" r:id="rId42"/>
    <p:sldId id="386" r:id="rId43"/>
    <p:sldId id="408" r:id="rId44"/>
    <p:sldId id="312" r:id="rId45"/>
    <p:sldId id="392" r:id="rId46"/>
    <p:sldId id="369" r:id="rId47"/>
    <p:sldId id="387" r:id="rId48"/>
    <p:sldId id="393" r:id="rId49"/>
    <p:sldId id="368" r:id="rId50"/>
    <p:sldId id="364" r:id="rId51"/>
    <p:sldId id="353" r:id="rId52"/>
    <p:sldId id="366" r:id="rId53"/>
    <p:sldId id="414" r:id="rId54"/>
    <p:sldId id="291" r:id="rId55"/>
    <p:sldId id="296" r:id="rId56"/>
    <p:sldId id="325" r:id="rId57"/>
    <p:sldId id="295" r:id="rId58"/>
    <p:sldId id="388" r:id="rId59"/>
    <p:sldId id="271" r:id="rId60"/>
    <p:sldId id="399" r:id="rId61"/>
    <p:sldId id="401" r:id="rId62"/>
    <p:sldId id="261" r:id="rId63"/>
    <p:sldId id="314" r:id="rId64"/>
    <p:sldId id="363" r:id="rId65"/>
    <p:sldId id="398" r:id="rId66"/>
    <p:sldId id="372" r:id="rId67"/>
    <p:sldId id="396" r:id="rId68"/>
    <p:sldId id="384" r:id="rId69"/>
    <p:sldId id="415" r:id="rId70"/>
    <p:sldId id="397" r:id="rId7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Toure" initials="KT" lastIdx="1" clrIdx="0">
    <p:extLst>
      <p:ext uri="{19B8F6BF-5375-455C-9EA6-DF929625EA0E}">
        <p15:presenceInfo xmlns:p15="http://schemas.microsoft.com/office/powerpoint/2012/main" userId="02432b4ffe8f94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FF"/>
    <a:srgbClr val="FF6600"/>
    <a:srgbClr val="CC6600"/>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5" autoAdjust="0"/>
    <p:restoredTop sz="56435" autoAdjust="0"/>
  </p:normalViewPr>
  <p:slideViewPr>
    <p:cSldViewPr snapToGrid="0">
      <p:cViewPr varScale="1">
        <p:scale>
          <a:sx n="35" d="100"/>
          <a:sy n="35" d="100"/>
        </p:scale>
        <p:origin x="1073" y="36"/>
      </p:cViewPr>
      <p:guideLst/>
    </p:cSldViewPr>
  </p:slideViewPr>
  <p:notesTextViewPr>
    <p:cViewPr>
      <p:scale>
        <a:sx n="1" d="1"/>
        <a:sy n="1" d="1"/>
      </p:scale>
      <p:origin x="0" y="0"/>
    </p:cViewPr>
  </p:notesTextViewPr>
  <p:sorterViewPr>
    <p:cViewPr>
      <p:scale>
        <a:sx n="100" d="100"/>
        <a:sy n="100" d="100"/>
      </p:scale>
      <p:origin x="0" y="-41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265" cy="481361"/>
          </a:xfrm>
          <a:prstGeom prst="rect">
            <a:avLst/>
          </a:prstGeom>
        </p:spPr>
        <p:txBody>
          <a:bodyPr vert="horz" lIns="93973" tIns="46986" rIns="93973" bIns="46986" rtlCol="0"/>
          <a:lstStyle>
            <a:lvl1pPr algn="l">
              <a:defRPr sz="1200"/>
            </a:lvl1pPr>
          </a:lstStyle>
          <a:p>
            <a:endParaRPr lang="en-US" dirty="0"/>
          </a:p>
        </p:txBody>
      </p:sp>
      <p:sp>
        <p:nvSpPr>
          <p:cNvPr id="3" name="Date Placeholder 2"/>
          <p:cNvSpPr>
            <a:spLocks noGrp="1"/>
          </p:cNvSpPr>
          <p:nvPr>
            <p:ph type="dt" sz="quarter" idx="1"/>
          </p:nvPr>
        </p:nvSpPr>
        <p:spPr>
          <a:xfrm>
            <a:off x="4144298" y="0"/>
            <a:ext cx="3169265" cy="481361"/>
          </a:xfrm>
          <a:prstGeom prst="rect">
            <a:avLst/>
          </a:prstGeom>
        </p:spPr>
        <p:txBody>
          <a:bodyPr vert="horz" lIns="93973" tIns="46986" rIns="93973" bIns="46986" rtlCol="0"/>
          <a:lstStyle>
            <a:lvl1pPr algn="r">
              <a:defRPr sz="1200"/>
            </a:lvl1pPr>
          </a:lstStyle>
          <a:p>
            <a:fld id="{D96B67F8-21D0-4132-93ED-9D6B0443B1CD}" type="datetimeFigureOut">
              <a:rPr lang="en-US" smtClean="0"/>
              <a:t>6/24/2020</a:t>
            </a:fld>
            <a:endParaRPr lang="en-US" dirty="0"/>
          </a:p>
        </p:txBody>
      </p:sp>
      <p:sp>
        <p:nvSpPr>
          <p:cNvPr id="4" name="Footer Placeholder 3"/>
          <p:cNvSpPr>
            <a:spLocks noGrp="1"/>
          </p:cNvSpPr>
          <p:nvPr>
            <p:ph type="ftr" sz="quarter" idx="2"/>
          </p:nvPr>
        </p:nvSpPr>
        <p:spPr>
          <a:xfrm>
            <a:off x="0" y="9119839"/>
            <a:ext cx="3169265" cy="481361"/>
          </a:xfrm>
          <a:prstGeom prst="rect">
            <a:avLst/>
          </a:prstGeom>
        </p:spPr>
        <p:txBody>
          <a:bodyPr vert="horz" lIns="93973" tIns="46986" rIns="93973" bIns="469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4298" y="9119839"/>
            <a:ext cx="3169265" cy="481361"/>
          </a:xfrm>
          <a:prstGeom prst="rect">
            <a:avLst/>
          </a:prstGeom>
        </p:spPr>
        <p:txBody>
          <a:bodyPr vert="horz" lIns="93973" tIns="46986" rIns="93973" bIns="46986" rtlCol="0" anchor="b"/>
          <a:lstStyle>
            <a:lvl1pPr algn="r">
              <a:defRPr sz="1200"/>
            </a:lvl1pPr>
          </a:lstStyle>
          <a:p>
            <a:fld id="{1E4566A0-D8EA-41B4-9BDA-0128C046F32B}" type="slidenum">
              <a:rPr lang="en-US" smtClean="0"/>
              <a:t>‹#›</a:t>
            </a:fld>
            <a:endParaRPr lang="en-US" dirty="0"/>
          </a:p>
        </p:txBody>
      </p:sp>
    </p:spTree>
    <p:extLst>
      <p:ext uri="{BB962C8B-B14F-4D97-AF65-F5344CB8AC3E}">
        <p14:creationId xmlns:p14="http://schemas.microsoft.com/office/powerpoint/2010/main" val="3101025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1" tIns="48326" rIns="96651" bIns="48326"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8"/>
          </a:xfrm>
          <a:prstGeom prst="rect">
            <a:avLst/>
          </a:prstGeom>
        </p:spPr>
        <p:txBody>
          <a:bodyPr vert="horz" lIns="96651" tIns="48326" rIns="96651" bIns="48326" rtlCol="0"/>
          <a:lstStyle>
            <a:lvl1pPr algn="r">
              <a:defRPr sz="1200"/>
            </a:lvl1pPr>
          </a:lstStyle>
          <a:p>
            <a:fld id="{3EF5B5EA-16F6-46F8-BD7F-FC5D85C50D64}" type="datetimeFigureOut">
              <a:rPr lang="en-US" smtClean="0"/>
              <a:t>6/24/2020</a:t>
            </a:fld>
            <a:endParaRPr lang="en-US" dirty="0"/>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651" tIns="48326" rIns="96651" bIns="48326" rtlCol="0" anchor="ctr"/>
          <a:lstStyle/>
          <a:p>
            <a:endParaRPr lang="en-US" dirty="0"/>
          </a:p>
        </p:txBody>
      </p:sp>
      <p:sp>
        <p:nvSpPr>
          <p:cNvPr id="5" name="Notes Placeholder 4"/>
          <p:cNvSpPr>
            <a:spLocks noGrp="1"/>
          </p:cNvSpPr>
          <p:nvPr>
            <p:ph type="body" sz="quarter" idx="3"/>
          </p:nvPr>
        </p:nvSpPr>
        <p:spPr>
          <a:xfrm>
            <a:off x="731520" y="4620578"/>
            <a:ext cx="5852160" cy="3780472"/>
          </a:xfrm>
          <a:prstGeom prst="rect">
            <a:avLst/>
          </a:prstGeom>
        </p:spPr>
        <p:txBody>
          <a:bodyPr vert="horz" lIns="96651" tIns="48326" rIns="96651" bIns="483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1" tIns="48326" rIns="96651" bIns="4832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6651" tIns="48326" rIns="96651" bIns="48326" rtlCol="0" anchor="b"/>
          <a:lstStyle>
            <a:lvl1pPr algn="r">
              <a:defRPr sz="1200"/>
            </a:lvl1pPr>
          </a:lstStyle>
          <a:p>
            <a:fld id="{EFAB0AF5-EAC3-4D5B-BFE5-BAE1CE450910}" type="slidenum">
              <a:rPr lang="en-US" smtClean="0"/>
              <a:t>‹#›</a:t>
            </a:fld>
            <a:endParaRPr lang="en-US" dirty="0"/>
          </a:p>
        </p:txBody>
      </p:sp>
    </p:spTree>
    <p:extLst>
      <p:ext uri="{BB962C8B-B14F-4D97-AF65-F5344CB8AC3E}">
        <p14:creationId xmlns:p14="http://schemas.microsoft.com/office/powerpoint/2010/main" val="2246560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fricanleadershipcentre.org/index.php/2014-10-22-15-41-35/2014-10-22-17-46-27/fellows-2019-202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youtube.com/watch?reload=9&amp;v=OYA5JDfsJa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angaa-rpcig.net/literature-can-foster-and-express-our-shared-humanity-bernardine-evaristo-on-the-importance-of-inclusive-publish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langaa-rpcig.net/literature-can-foster-and-express-our-shared-humanity-bernardine-evaristo-on-the-importance-of-inclusive-publish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universityworldnews.com/post.php?story=2017091910100876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mazon.com/Royalty-Politics-Story-My-Life/dp/9956558311/ref=sr_1_1?dchild=1&amp;keywords=royalty+and+politics%2C+the+story+of+my+life&amp;qid=1593021814&amp;sr=8-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kshb.com/entertainment/kcl/meet-the-author-and-illustrator-of-mary-on-the-mov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amazon.com/Mary-Move-Kathryn-Toure/dp/1733026649"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amazon.com/Padre-Miguel-Missionary-Postcolonial-Transformation/dp/0999608827/ref=sr_1_1?dchild=1&amp;keywords=padre+miguel&amp;qid=1592936740&amp;s=books&amp;sr=1-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kathryntoure.net/2017/12/25/reflecting-on-empower-missouri-and-a-life-of-service-conversations-with-mary-kay-mcphe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mazon.com/s?k=Agathe+Uwilingiyimana+innocent+butare&amp;i=stripbooks-intl-ship&amp;ref=nb_sb_nos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kathryntoure.net/2009/01/03/travaux-des-jeunes-chercheurs-de-kalanso-a-bamako-au-mali"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kathryntoure.net/2017/11/18/do-you-know-this-missouri-history"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ccaal-garrisonschool.or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mazon.com/Stifled-Justice-Cameroon-Detained-Judgement/dp/9956763764"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youtube.com/watch?v=WvhgqcUA-2A"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femmeslumiere.com/histoires/collections/architectes-despoir/claire-ndi-samba-une-vie-au-service-de-familles-brisees/" TargetMode="External"/><Relationship Id="rId4" Type="http://schemas.openxmlformats.org/officeDocument/2006/relationships/hyperlink" Target="https://femmeslumiere.com/en/stories/collections-en/architects-of-hope/claire-ndi-samba-a-life-in-service-to-broken-families/"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amazon.com/sont-mes-ailes-Where-Wings/dp/9956550795"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blogs.indiewire.com/shadowandact/david-oyelowo-joins-lupita-nyongo-in-americanah-film-adaptation-2014121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blogs.indiewire.com/shadowandact/whoa-nigerian-author-chimamanda-ngozi-adichie-discusses-lupita-nyongos-interest-in-adapting-her-novel-americanah"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https://africanleadershipcentre.org/index.php/2014-10-22-15-41-35/2014-10-22-17-46-27/fellows-2019-2020</a:t>
            </a:r>
            <a:r>
              <a:rPr lang="en-US" dirty="0"/>
              <a:t> </a:t>
            </a:r>
          </a:p>
        </p:txBody>
      </p:sp>
      <p:sp>
        <p:nvSpPr>
          <p:cNvPr id="4" name="Slide Number Placeholder 3"/>
          <p:cNvSpPr>
            <a:spLocks noGrp="1"/>
          </p:cNvSpPr>
          <p:nvPr>
            <p:ph type="sldNum" sz="quarter" idx="10"/>
          </p:nvPr>
        </p:nvSpPr>
        <p:spPr/>
        <p:txBody>
          <a:bodyPr/>
          <a:lstStyle/>
          <a:p>
            <a:fld id="{EFAB0AF5-EAC3-4D5B-BFE5-BAE1CE450910}" type="slidenum">
              <a:rPr lang="en-US" smtClean="0"/>
              <a:t>1</a:t>
            </a:fld>
            <a:endParaRPr lang="en-US" dirty="0"/>
          </a:p>
        </p:txBody>
      </p:sp>
    </p:spTree>
    <p:extLst>
      <p:ext uri="{BB962C8B-B14F-4D97-AF65-F5344CB8AC3E}">
        <p14:creationId xmlns:p14="http://schemas.microsoft.com/office/powerpoint/2010/main" val="306656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defRPr/>
            </a:pPr>
            <a:r>
              <a:rPr lang="en-US" dirty="0">
                <a:effectLst/>
              </a:rPr>
              <a:t>Note: Prof. Verkijika Fanso was a Visiting Scholar at </a:t>
            </a:r>
            <a:r>
              <a:rPr lang="en-US" b="1" dirty="0">
                <a:effectLst/>
              </a:rPr>
              <a:t>Grinnell College</a:t>
            </a:r>
            <a:r>
              <a:rPr lang="en-US" dirty="0">
                <a:effectLst/>
              </a:rPr>
              <a:t> in Grinnell, Iowa, USA in 2004.</a:t>
            </a:r>
          </a:p>
          <a:p>
            <a:pPr defTabSz="966511">
              <a:defRPr/>
            </a:pPr>
            <a:endParaRPr lang="en-US" dirty="0">
              <a:effectLst/>
            </a:endParaRPr>
          </a:p>
          <a:p>
            <a:pPr defTabSz="966511">
              <a:defRPr/>
            </a:pPr>
            <a:r>
              <a:rPr lang="en-US" dirty="0">
                <a:effectLst/>
              </a:rPr>
              <a:t>Quotes from Prof. Fanso’s “</a:t>
            </a:r>
            <a:r>
              <a:rPr lang="en-US" b="1" dirty="0">
                <a:effectLst/>
              </a:rPr>
              <a:t>A Thank You Valediction</a:t>
            </a:r>
            <a:r>
              <a:rPr lang="en-US" dirty="0">
                <a:effectLst/>
              </a:rPr>
              <a:t>” (Chapter 27 of this 2013 book). </a:t>
            </a:r>
          </a:p>
          <a:p>
            <a:pPr defTabSz="966511">
              <a:defRPr/>
            </a:pPr>
            <a:r>
              <a:rPr lang="en-US" dirty="0">
                <a:effectLst/>
              </a:rPr>
              <a:t>Valediction = farewell greetings on an important occasion</a:t>
            </a:r>
          </a:p>
          <a:p>
            <a:pPr defTabSz="966511">
              <a:defRPr/>
            </a:pPr>
            <a:endParaRPr lang="en-US" dirty="0">
              <a:effectLst/>
            </a:endParaRPr>
          </a:p>
          <a:p>
            <a:pPr defTabSz="966511">
              <a:defRPr/>
            </a:pPr>
            <a:r>
              <a:rPr lang="en-US" dirty="0">
                <a:effectLst/>
              </a:rPr>
              <a:t>Please see handout about:</a:t>
            </a:r>
          </a:p>
          <a:p>
            <a:pPr marL="181221" indent="-181221" defTabSz="966511">
              <a:buFontTx/>
              <a:buChar char="-"/>
              <a:defRPr/>
            </a:pPr>
            <a:r>
              <a:rPr lang="en-US" dirty="0">
                <a:effectLst/>
              </a:rPr>
              <a:t>The </a:t>
            </a:r>
            <a:r>
              <a:rPr lang="en-US" b="1" dirty="0">
                <a:effectLst/>
              </a:rPr>
              <a:t>Distortion of Cameroon History</a:t>
            </a:r>
            <a:r>
              <a:rPr lang="en-US" dirty="0">
                <a:effectLst/>
              </a:rPr>
              <a:t> and</a:t>
            </a:r>
          </a:p>
          <a:p>
            <a:pPr marL="181221" indent="-181221" defTabSz="966511">
              <a:buFontTx/>
              <a:buChar char="-"/>
              <a:defRPr/>
            </a:pPr>
            <a:r>
              <a:rPr lang="en-US" dirty="0">
                <a:effectLst/>
              </a:rPr>
              <a:t>How Africa needs </a:t>
            </a:r>
            <a:r>
              <a:rPr lang="en-US" b="1" dirty="0">
                <a:effectLst/>
              </a:rPr>
              <a:t>a new democratic formula</a:t>
            </a:r>
          </a:p>
          <a:p>
            <a:pPr defTabSz="966511">
              <a:defRPr/>
            </a:pPr>
            <a:r>
              <a:rPr lang="en-GB" dirty="0"/>
              <a:t>that beats the imposed the western multiparty system of governance</a:t>
            </a:r>
            <a:endParaRPr lang="en-US" b="0" dirty="0">
              <a:effectLst/>
            </a:endParaRPr>
          </a:p>
          <a:p>
            <a:endParaRPr lang="en-US" dirty="0">
              <a:effectLst/>
            </a:endParaRPr>
          </a:p>
        </p:txBody>
      </p:sp>
      <p:sp>
        <p:nvSpPr>
          <p:cNvPr id="4" name="Slide Number Placeholder 3"/>
          <p:cNvSpPr>
            <a:spLocks noGrp="1"/>
          </p:cNvSpPr>
          <p:nvPr>
            <p:ph type="sldNum" sz="quarter" idx="10"/>
          </p:nvPr>
        </p:nvSpPr>
        <p:spPr/>
        <p:txBody>
          <a:bodyPr/>
          <a:lstStyle/>
          <a:p>
            <a:fld id="{EFAB0AF5-EAC3-4D5B-BFE5-BAE1CE450910}" type="slidenum">
              <a:rPr lang="en-US" smtClean="0"/>
              <a:t>14</a:t>
            </a:fld>
            <a:endParaRPr lang="en-US" dirty="0"/>
          </a:p>
        </p:txBody>
      </p:sp>
    </p:spTree>
    <p:extLst>
      <p:ext uri="{BB962C8B-B14F-4D97-AF65-F5344CB8AC3E}">
        <p14:creationId xmlns:p14="http://schemas.microsoft.com/office/powerpoint/2010/main" val="239540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Listen to Prof. Fanso here (p. 56 mn): </a:t>
            </a:r>
          </a:p>
          <a:p>
            <a:r>
              <a:rPr lang="en-US" dirty="0">
                <a:effectLst/>
              </a:rPr>
              <a:t>https://podcasts.ox.ac.uk/photo-archives-historical-resources-jeffrys-and-dalrymple-archives-compared</a:t>
            </a:r>
          </a:p>
          <a:p>
            <a:r>
              <a:rPr lang="en-US" dirty="0">
                <a:effectLst/>
              </a:rPr>
              <a:t>Professor Verkijika G. Fanso of Yaounde University in Cameroon compares two photo archives of the Bamenda Grassfields, both taken around the same time, which are now held in Cambridge and South Africa. </a:t>
            </a:r>
          </a:p>
          <a:p>
            <a:endParaRPr lang="en-US" dirty="0">
              <a:effectLst/>
            </a:endParaRPr>
          </a:p>
        </p:txBody>
      </p:sp>
      <p:sp>
        <p:nvSpPr>
          <p:cNvPr id="4" name="Slide Number Placeholder 3"/>
          <p:cNvSpPr>
            <a:spLocks noGrp="1"/>
          </p:cNvSpPr>
          <p:nvPr>
            <p:ph type="sldNum" sz="quarter" idx="10"/>
          </p:nvPr>
        </p:nvSpPr>
        <p:spPr/>
        <p:txBody>
          <a:bodyPr/>
          <a:lstStyle/>
          <a:p>
            <a:fld id="{EFAB0AF5-EAC3-4D5B-BFE5-BAE1CE450910}" type="slidenum">
              <a:rPr lang="en-US" smtClean="0"/>
              <a:t>15</a:t>
            </a:fld>
            <a:endParaRPr lang="en-US" dirty="0"/>
          </a:p>
        </p:txBody>
      </p:sp>
    </p:spTree>
    <p:extLst>
      <p:ext uri="{BB962C8B-B14F-4D97-AF65-F5344CB8AC3E}">
        <p14:creationId xmlns:p14="http://schemas.microsoft.com/office/powerpoint/2010/main" val="1279124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www.youtube.com/watch?reload=9&amp;v=OYA5JDfsJaM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Interview de l'écrivain Cheikh Hamidou Kane, 30 aout 2018</a:t>
            </a:r>
          </a:p>
          <a:p>
            <a:endParaRPr lang="en-US" dirty="0"/>
          </a:p>
          <a:p>
            <a:r>
              <a:rPr lang="fr-FR" sz="1200" b="0" i="0" kern="1200" dirty="0">
                <a:solidFill>
                  <a:schemeClr val="tx1"/>
                </a:solidFill>
                <a:effectLst/>
                <a:latin typeface="+mn-lt"/>
                <a:ea typeface="+mn-ea"/>
                <a:cs typeface="+mn-cs"/>
              </a:rPr>
              <a:t>Cheikh Hamidou Kane est l'auteur de deux romans à succès, devenus des classiques de la littérature. En 1961, il publie « L’Aventure ambiguë », roman autobiographique dans lequel il relate la crise existentielle des premières générations d'Africains entrés en contact violemment avec la culture française, par la colonisation. Samba Diallo, le personnage principal, peine à réaliser la fusion pacifique entre son héritage peul, musulman et la civilisation occidentale qu'il a découverte à l'"école des Blancs". Puis viendra une suite du roman en 1995 avec « Les Gardiens du temple ». Auréolé de deux œuvres majeures, Cheikh Hamidou Kane s'est ensuite retiré de la vie littéraire. Il est devenu fonctionnaire international et ministre. Il a reçu le Monde Afrique à son domicile dakarois.</a:t>
            </a:r>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16</a:t>
            </a:fld>
            <a:endParaRPr lang="en-US" dirty="0"/>
          </a:p>
        </p:txBody>
      </p:sp>
    </p:spTree>
    <p:extLst>
      <p:ext uri="{BB962C8B-B14F-4D97-AF65-F5344CB8AC3E}">
        <p14:creationId xmlns:p14="http://schemas.microsoft.com/office/powerpoint/2010/main" val="337401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novels and one book of short stories by </a:t>
            </a:r>
          </a:p>
          <a:p>
            <a:r>
              <a:rPr lang="en-US" dirty="0"/>
              <a:t>Susan Nkwenti Nde, a teacher at a bilingual high school in Cameroon.</a:t>
            </a:r>
          </a:p>
        </p:txBody>
      </p:sp>
      <p:sp>
        <p:nvSpPr>
          <p:cNvPr id="4" name="Slide Number Placeholder 3"/>
          <p:cNvSpPr>
            <a:spLocks noGrp="1"/>
          </p:cNvSpPr>
          <p:nvPr>
            <p:ph type="sldNum" sz="quarter" idx="10"/>
          </p:nvPr>
        </p:nvSpPr>
        <p:spPr/>
        <p:txBody>
          <a:bodyPr/>
          <a:lstStyle/>
          <a:p>
            <a:fld id="{EFAB0AF5-EAC3-4D5B-BFE5-BAE1CE450910}" type="slidenum">
              <a:rPr lang="en-US" smtClean="0"/>
              <a:t>17</a:t>
            </a:fld>
            <a:endParaRPr lang="en-US" dirty="0"/>
          </a:p>
        </p:txBody>
      </p:sp>
    </p:spTree>
    <p:extLst>
      <p:ext uri="{BB962C8B-B14F-4D97-AF65-F5344CB8AC3E}">
        <p14:creationId xmlns:p14="http://schemas.microsoft.com/office/powerpoint/2010/main" val="102836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https://www.amazon.com/Benjamin-Davis-Jr-American-Autobiography/dp/1560983957</a:t>
            </a:r>
          </a:p>
          <a:p>
            <a:endParaRPr lang="en-US" dirty="0"/>
          </a:p>
          <a:p>
            <a:r>
              <a:rPr lang="en-US" sz="1200" b="0" i="0" kern="1200" dirty="0">
                <a:solidFill>
                  <a:schemeClr val="tx1"/>
                </a:solidFill>
                <a:effectLst/>
                <a:latin typeface="+mn-lt"/>
                <a:ea typeface="+mn-ea"/>
                <a:cs typeface="+mn-cs"/>
              </a:rPr>
              <a:t>Benjamin Oliver Davis Jr. was an </a:t>
            </a:r>
            <a:r>
              <a:rPr lang="en-US" sz="1200" b="1" i="0" kern="1200" dirty="0">
                <a:solidFill>
                  <a:schemeClr val="tx1"/>
                </a:solidFill>
                <a:effectLst/>
                <a:latin typeface="+mn-lt"/>
                <a:ea typeface="+mn-ea"/>
                <a:cs typeface="+mn-cs"/>
              </a:rPr>
              <a:t>American United States Air Force general and commander</a:t>
            </a:r>
            <a:r>
              <a:rPr lang="en-US" sz="1200" b="0" i="0" kern="1200" dirty="0">
                <a:solidFill>
                  <a:schemeClr val="tx1"/>
                </a:solidFill>
                <a:effectLst/>
                <a:latin typeface="+mn-lt"/>
                <a:ea typeface="+mn-ea"/>
                <a:cs typeface="+mn-cs"/>
              </a:rPr>
              <a:t> of the World War II Tuskegee Airmen. He was the </a:t>
            </a:r>
            <a:r>
              <a:rPr lang="en-US" sz="1200" b="1" i="0" kern="1200" dirty="0">
                <a:solidFill>
                  <a:schemeClr val="tx1"/>
                </a:solidFill>
                <a:effectLst/>
                <a:latin typeface="+mn-lt"/>
                <a:ea typeface="+mn-ea"/>
                <a:cs typeface="+mn-cs"/>
              </a:rPr>
              <a:t>second African-American general</a:t>
            </a:r>
            <a:r>
              <a:rPr lang="en-US" sz="1200" b="0" i="0" kern="1200" dirty="0">
                <a:solidFill>
                  <a:schemeClr val="tx1"/>
                </a:solidFill>
                <a:effectLst/>
                <a:latin typeface="+mn-lt"/>
                <a:ea typeface="+mn-ea"/>
                <a:cs typeface="+mn-cs"/>
              </a:rPr>
              <a:t> officer </a:t>
            </a:r>
            <a:r>
              <a:rPr lang="en-US" sz="1200" b="1" i="0" kern="1200" dirty="0">
                <a:solidFill>
                  <a:schemeClr val="tx1"/>
                </a:solidFill>
                <a:effectLst/>
                <a:latin typeface="+mn-lt"/>
                <a:ea typeface="+mn-ea"/>
                <a:cs typeface="+mn-cs"/>
              </a:rPr>
              <a:t>in the United States Air Force</a:t>
            </a:r>
            <a:r>
              <a:rPr lang="en-US" sz="1200" b="0" i="0" kern="1200" dirty="0">
                <a:solidFill>
                  <a:schemeClr val="tx1"/>
                </a:solidFill>
                <a:effectLst/>
                <a:latin typeface="+mn-lt"/>
                <a:ea typeface="+mn-ea"/>
                <a:cs typeface="+mn-cs"/>
              </a:rPr>
              <a:t>. </a:t>
            </a:r>
            <a:endParaRPr lang="en-US" dirty="0"/>
          </a:p>
          <a:p>
            <a:endParaRPr lang="en-US" dirty="0"/>
          </a:p>
          <a:p>
            <a:r>
              <a:rPr lang="en-US" dirty="0"/>
              <a:t>Dr. Cecelia Robinson, </a:t>
            </a:r>
          </a:p>
          <a:p>
            <a:r>
              <a:rPr lang="en-US" dirty="0"/>
              <a:t>Jordan R. Hollingswoth, and </a:t>
            </a:r>
          </a:p>
          <a:p>
            <a:r>
              <a:rPr lang="en-US" dirty="0"/>
              <a:t>Shelley Ibok at Garrison School Cultural Center, </a:t>
            </a:r>
          </a:p>
          <a:p>
            <a:r>
              <a:rPr lang="en-US" dirty="0"/>
              <a:t>African-American </a:t>
            </a:r>
            <a:r>
              <a:rPr lang="en-US" b="1" dirty="0"/>
              <a:t>Read</a:t>
            </a:r>
            <a:r>
              <a:rPr lang="en-US" dirty="0"/>
              <a:t>-In, February 5, 2017</a:t>
            </a:r>
          </a:p>
        </p:txBody>
      </p:sp>
      <p:sp>
        <p:nvSpPr>
          <p:cNvPr id="4" name="Slide Number Placeholder 3"/>
          <p:cNvSpPr>
            <a:spLocks noGrp="1"/>
          </p:cNvSpPr>
          <p:nvPr>
            <p:ph type="sldNum" sz="quarter" idx="10"/>
          </p:nvPr>
        </p:nvSpPr>
        <p:spPr/>
        <p:txBody>
          <a:bodyPr/>
          <a:lstStyle/>
          <a:p>
            <a:fld id="{EFAB0AF5-EAC3-4D5B-BFE5-BAE1CE450910}" type="slidenum">
              <a:rPr lang="en-US" smtClean="0"/>
              <a:t>18</a:t>
            </a:fld>
            <a:endParaRPr lang="en-US" dirty="0"/>
          </a:p>
        </p:txBody>
      </p:sp>
    </p:spTree>
    <p:extLst>
      <p:ext uri="{BB962C8B-B14F-4D97-AF65-F5344CB8AC3E}">
        <p14:creationId xmlns:p14="http://schemas.microsoft.com/office/powerpoint/2010/main" val="36759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www.langaa-rpcig.net/</a:t>
            </a:r>
            <a:r>
              <a:rPr lang="en-US" b="1" dirty="0">
                <a:hlinkClick r:id="rId3"/>
              </a:rPr>
              <a:t>literature-can-foster-and-express-our-shared-humanity</a:t>
            </a:r>
            <a:r>
              <a:rPr lang="en-US" dirty="0">
                <a:hlinkClick r:id="rId3"/>
              </a:rPr>
              <a:t>-bernardine-evaristo-on-the-importance-of-inclusive-publishing</a:t>
            </a:r>
            <a:endParaRPr lang="en-US" dirty="0"/>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19</a:t>
            </a:fld>
            <a:endParaRPr lang="en-US" dirty="0"/>
          </a:p>
        </p:txBody>
      </p:sp>
    </p:spTree>
    <p:extLst>
      <p:ext uri="{BB962C8B-B14F-4D97-AF65-F5344CB8AC3E}">
        <p14:creationId xmlns:p14="http://schemas.microsoft.com/office/powerpoint/2010/main" val="246432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www.langaa-rpcig.net/</a:t>
            </a:r>
            <a:r>
              <a:rPr lang="en-US" b="1" dirty="0">
                <a:hlinkClick r:id="rId3"/>
              </a:rPr>
              <a:t>literature-can-foster-and-express-our-shared-humanity</a:t>
            </a:r>
            <a:r>
              <a:rPr lang="en-US" dirty="0">
                <a:hlinkClick r:id="rId3"/>
              </a:rPr>
              <a:t>-bernardine-evaristo-on-the-importance-of-inclusive-publishing</a:t>
            </a:r>
            <a:endParaRPr lang="en-US" dirty="0"/>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20</a:t>
            </a:fld>
            <a:endParaRPr lang="en-US" dirty="0"/>
          </a:p>
        </p:txBody>
      </p:sp>
    </p:spTree>
    <p:extLst>
      <p:ext uri="{BB962C8B-B14F-4D97-AF65-F5344CB8AC3E}">
        <p14:creationId xmlns:p14="http://schemas.microsoft.com/office/powerpoint/2010/main" val="209475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21</a:t>
            </a:fld>
            <a:endParaRPr lang="en-US" dirty="0"/>
          </a:p>
        </p:txBody>
      </p:sp>
    </p:spTree>
    <p:extLst>
      <p:ext uri="{BB962C8B-B14F-4D97-AF65-F5344CB8AC3E}">
        <p14:creationId xmlns:p14="http://schemas.microsoft.com/office/powerpoint/2010/main" val="599479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22</a:t>
            </a:fld>
            <a:endParaRPr lang="en-US" dirty="0"/>
          </a:p>
        </p:txBody>
      </p:sp>
    </p:spTree>
    <p:extLst>
      <p:ext uri="{BB962C8B-B14F-4D97-AF65-F5344CB8AC3E}">
        <p14:creationId xmlns:p14="http://schemas.microsoft.com/office/powerpoint/2010/main" val="199939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Writing consistently to inform and influence</a:t>
            </a:r>
          </a:p>
          <a:p>
            <a:endParaRPr lang="en-US" dirty="0"/>
          </a:p>
          <a:p>
            <a:r>
              <a:rPr lang="en-US" dirty="0"/>
              <a:t>The author is a retired professor of women’s studies, now writing regularly in the press. See next slide.</a:t>
            </a:r>
          </a:p>
        </p:txBody>
      </p:sp>
      <p:sp>
        <p:nvSpPr>
          <p:cNvPr id="4" name="Slide Number Placeholder 3"/>
          <p:cNvSpPr>
            <a:spLocks noGrp="1"/>
          </p:cNvSpPr>
          <p:nvPr>
            <p:ph type="sldNum" sz="quarter" idx="10"/>
          </p:nvPr>
        </p:nvSpPr>
        <p:spPr/>
        <p:txBody>
          <a:bodyPr/>
          <a:lstStyle/>
          <a:p>
            <a:fld id="{EFAB0AF5-EAC3-4D5B-BFE5-BAE1CE450910}" type="slidenum">
              <a:rPr lang="en-US" smtClean="0"/>
              <a:t>23</a:t>
            </a:fld>
            <a:endParaRPr lang="en-US" dirty="0"/>
          </a:p>
        </p:txBody>
      </p:sp>
    </p:spTree>
    <p:extLst>
      <p:ext uri="{BB962C8B-B14F-4D97-AF65-F5344CB8AC3E}">
        <p14:creationId xmlns:p14="http://schemas.microsoft.com/office/powerpoint/2010/main" val="306846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 adinkra symbol for Leadership</a:t>
            </a:r>
          </a:p>
        </p:txBody>
      </p:sp>
      <p:sp>
        <p:nvSpPr>
          <p:cNvPr id="4" name="Slide Number Placeholder 3"/>
          <p:cNvSpPr>
            <a:spLocks noGrp="1"/>
          </p:cNvSpPr>
          <p:nvPr>
            <p:ph type="sldNum" sz="quarter" idx="5"/>
          </p:nvPr>
        </p:nvSpPr>
        <p:spPr/>
        <p:txBody>
          <a:bodyPr/>
          <a:lstStyle/>
          <a:p>
            <a:fld id="{EFAB0AF5-EAC3-4D5B-BFE5-BAE1CE450910}" type="slidenum">
              <a:rPr lang="en-US" smtClean="0"/>
              <a:t>2</a:t>
            </a:fld>
            <a:endParaRPr lang="en-US" dirty="0"/>
          </a:p>
        </p:txBody>
      </p:sp>
    </p:spTree>
    <p:extLst>
      <p:ext uri="{BB962C8B-B14F-4D97-AF65-F5344CB8AC3E}">
        <p14:creationId xmlns:p14="http://schemas.microsoft.com/office/powerpoint/2010/main" val="2707236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I had planned to leave New York City for Kolkata by the end of March. On March 24th Prime Minister Modi announced a total lockdown in response to the Covid pandemic. All flights in and out of the country ceased, as did domestic flights, trains, and busses. As months rolled by the chances of returning to Kolkata seemed distant. By late May Vande Bharat flights started repatriating stranded Indians across the world. In early June Overseas Citizens of India (OCIs), like me who faced emergency situations, were permitted to apply for these missions.”</a:t>
            </a:r>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24</a:t>
            </a:fld>
            <a:endParaRPr lang="en-US" dirty="0"/>
          </a:p>
        </p:txBody>
      </p:sp>
    </p:spTree>
    <p:extLst>
      <p:ext uri="{BB962C8B-B14F-4D97-AF65-F5344CB8AC3E}">
        <p14:creationId xmlns:p14="http://schemas.microsoft.com/office/powerpoint/2010/main" val="1939786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by Kenyan artist Keyo Okwayo will be incorporated into a book by Nelkem Jeanette Londadjim, from Chad, to be published by Langaa Research and Publishing in 2020.</a:t>
            </a:r>
          </a:p>
        </p:txBody>
      </p:sp>
      <p:sp>
        <p:nvSpPr>
          <p:cNvPr id="4" name="Slide Number Placeholder 3"/>
          <p:cNvSpPr>
            <a:spLocks noGrp="1"/>
          </p:cNvSpPr>
          <p:nvPr>
            <p:ph type="sldNum" sz="quarter" idx="10"/>
          </p:nvPr>
        </p:nvSpPr>
        <p:spPr/>
        <p:txBody>
          <a:bodyPr/>
          <a:lstStyle/>
          <a:p>
            <a:fld id="{EFAB0AF5-EAC3-4D5B-BFE5-BAE1CE450910}" type="slidenum">
              <a:rPr lang="en-US" smtClean="0"/>
              <a:t>25</a:t>
            </a:fld>
            <a:endParaRPr lang="en-US" dirty="0"/>
          </a:p>
        </p:txBody>
      </p:sp>
    </p:spTree>
    <p:extLst>
      <p:ext uri="{BB962C8B-B14F-4D97-AF65-F5344CB8AC3E}">
        <p14:creationId xmlns:p14="http://schemas.microsoft.com/office/powerpoint/2010/main" val="1084400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26</a:t>
            </a:fld>
            <a:endParaRPr lang="en-US" dirty="0"/>
          </a:p>
        </p:txBody>
      </p:sp>
    </p:spTree>
    <p:extLst>
      <p:ext uri="{BB962C8B-B14F-4D97-AF65-F5344CB8AC3E}">
        <p14:creationId xmlns:p14="http://schemas.microsoft.com/office/powerpoint/2010/main" val="1647763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27</a:t>
            </a:fld>
            <a:endParaRPr lang="en-US" dirty="0"/>
          </a:p>
        </p:txBody>
      </p:sp>
    </p:spTree>
    <p:extLst>
      <p:ext uri="{BB962C8B-B14F-4D97-AF65-F5344CB8AC3E}">
        <p14:creationId xmlns:p14="http://schemas.microsoft.com/office/powerpoint/2010/main" val="2198125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28</a:t>
            </a:fld>
            <a:endParaRPr lang="en-US" dirty="0"/>
          </a:p>
        </p:txBody>
      </p:sp>
    </p:spTree>
    <p:extLst>
      <p:ext uri="{BB962C8B-B14F-4D97-AF65-F5344CB8AC3E}">
        <p14:creationId xmlns:p14="http://schemas.microsoft.com/office/powerpoint/2010/main" val="434535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 reproduce excerpts from several chapters of </a:t>
            </a:r>
            <a:r>
              <a:rPr lang="en-US" sz="1200" b="0" i="1" u="none" strike="noStrike" kern="1200" baseline="0" dirty="0">
                <a:solidFill>
                  <a:schemeClr val="tx1"/>
                </a:solidFill>
                <a:latin typeface="+mn-lt"/>
                <a:ea typeface="+mn-ea"/>
                <a:cs typeface="+mn-cs"/>
              </a:rPr>
              <a:t>Intimate Strangers </a:t>
            </a:r>
            <a:r>
              <a:rPr lang="en-US" sz="1200" b="0" i="0" u="none" strike="noStrike" kern="1200" baseline="0" dirty="0">
                <a:solidFill>
                  <a:schemeClr val="tx1"/>
                </a:solidFill>
                <a:latin typeface="+mn-lt"/>
                <a:ea typeface="+mn-ea"/>
                <a:cs typeface="+mn-cs"/>
              </a:rPr>
              <a:t>(Nyamnjoh 2010), an ethnographic novel constructed from the same dataset that contributed to the writing of the scholarly book, </a:t>
            </a:r>
            <a:r>
              <a:rPr lang="en-US" sz="1200" b="1" i="1" u="none" strike="noStrike" kern="1200" baseline="0" dirty="0">
                <a:solidFill>
                  <a:schemeClr val="tx1"/>
                </a:solidFill>
                <a:latin typeface="+mn-lt"/>
                <a:ea typeface="+mn-ea"/>
                <a:cs typeface="+mn-cs"/>
              </a:rPr>
              <a:t>Insiders and Outsiders: Citizenship and Xenophobia in Contemporary Southern Africa</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(Nyamnjoh 2006).”</a:t>
            </a:r>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29</a:t>
            </a:fld>
            <a:endParaRPr lang="en-US" dirty="0"/>
          </a:p>
        </p:txBody>
      </p:sp>
    </p:spTree>
    <p:extLst>
      <p:ext uri="{BB962C8B-B14F-4D97-AF65-F5344CB8AC3E}">
        <p14:creationId xmlns:p14="http://schemas.microsoft.com/office/powerpoint/2010/main" val="1277995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 suggest that fiction as a genre is adapted to exploring such realities and complementary to scholarly ethnographic writing.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do we gain in connecting ethnography and fiction? </a:t>
            </a:r>
            <a:r>
              <a:rPr lang="en-US" sz="1200" b="1" i="0" u="none" strike="noStrike" kern="1200" baseline="0" dirty="0">
                <a:solidFill>
                  <a:schemeClr val="tx1"/>
                </a:solidFill>
                <a:latin typeface="+mn-lt"/>
                <a:ea typeface="+mn-ea"/>
                <a:cs typeface="+mn-cs"/>
              </a:rPr>
              <a:t>Deeper social science for one thing</a:t>
            </a:r>
            <a:r>
              <a:rPr lang="en-US" sz="1200" b="0" i="0" u="none" strike="noStrike" kern="1200" baseline="0" dirty="0">
                <a:solidFill>
                  <a:schemeClr val="tx1"/>
                </a:solidFill>
                <a:latin typeface="+mn-lt"/>
                <a:ea typeface="+mn-ea"/>
                <a:cs typeface="+mn-cs"/>
              </a:rPr>
              <a:t>. The lived lives of those who are not of the dominant race, place, culture, class, place or age are often swept to the side lines of scholarship – and given voice in alternative spaces, such as music and literature (see Nyamnjoh 2011 for further development of this argument). Thus relying on ethnographic fiction as a legitimate source to inform investigations of social phenomena allows the researcher to embrace a wider variety of perspectives and provide more nuanced and most often more accurate accounts and explanations – instead of uncritically reproducing dominant social constructs. As historian James Giblin (1999) – who has his history students read novels by African authors – explains: </a:t>
            </a:r>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30</a:t>
            </a:fld>
            <a:endParaRPr lang="en-US" dirty="0"/>
          </a:p>
        </p:txBody>
      </p:sp>
    </p:spTree>
    <p:extLst>
      <p:ext uri="{BB962C8B-B14F-4D97-AF65-F5344CB8AC3E}">
        <p14:creationId xmlns:p14="http://schemas.microsoft.com/office/powerpoint/2010/main" val="2562646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Relating the results of ethnographic research in the form of fiction can make the work – in which society at large has certainly invested in various forms – available to readers beyond scholarly circles. I have found that even scholars, when they read research results delivered in a novel as opposed to a scholarly paper, relate to the results in a more visceral way. </a:t>
            </a:r>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31</a:t>
            </a:fld>
            <a:endParaRPr lang="en-US" dirty="0"/>
          </a:p>
        </p:txBody>
      </p:sp>
    </p:spTree>
    <p:extLst>
      <p:ext uri="{BB962C8B-B14F-4D97-AF65-F5344CB8AC3E}">
        <p14:creationId xmlns:p14="http://schemas.microsoft.com/office/powerpoint/2010/main" val="1186482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book was making PhD research findings accessible – to scholarly audiences.</a:t>
            </a:r>
          </a:p>
          <a:p>
            <a:endParaRPr lang="en-US" dirty="0"/>
          </a:p>
          <a:p>
            <a:r>
              <a:rPr lang="en-US" dirty="0"/>
              <a:t>2</a:t>
            </a:r>
            <a:r>
              <a:rPr lang="en-US" baseline="30000" dirty="0"/>
              <a:t>nd</a:t>
            </a:r>
            <a:r>
              <a:rPr lang="en-US" dirty="0"/>
              <a:t> book was to make the work accessible to teachers in Mali – w narratives from the teachers interviewed, to “open up” their practice and inspire other teachers.</a:t>
            </a:r>
          </a:p>
          <a:p>
            <a:endParaRPr lang="en-US" dirty="0"/>
          </a:p>
          <a:p>
            <a:r>
              <a:rPr lang="en-US" dirty="0"/>
              <a:t>Both books, like the previous example, drew on the same dataset.</a:t>
            </a:r>
          </a:p>
        </p:txBody>
      </p:sp>
      <p:sp>
        <p:nvSpPr>
          <p:cNvPr id="4" name="Slide Number Placeholder 3"/>
          <p:cNvSpPr>
            <a:spLocks noGrp="1"/>
          </p:cNvSpPr>
          <p:nvPr>
            <p:ph type="sldNum" sz="quarter" idx="5"/>
          </p:nvPr>
        </p:nvSpPr>
        <p:spPr/>
        <p:txBody>
          <a:bodyPr/>
          <a:lstStyle/>
          <a:p>
            <a:fld id="{EFAB0AF5-EAC3-4D5B-BFE5-BAE1CE450910}" type="slidenum">
              <a:rPr lang="en-US" smtClean="0"/>
              <a:t>32</a:t>
            </a:fld>
            <a:endParaRPr lang="en-US" dirty="0"/>
          </a:p>
        </p:txBody>
      </p:sp>
    </p:spTree>
    <p:extLst>
      <p:ext uri="{BB962C8B-B14F-4D97-AF65-F5344CB8AC3E}">
        <p14:creationId xmlns:p14="http://schemas.microsoft.com/office/powerpoint/2010/main" val="169152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33</a:t>
            </a:fld>
            <a:endParaRPr lang="en-US" dirty="0"/>
          </a:p>
        </p:txBody>
      </p:sp>
    </p:spTree>
    <p:extLst>
      <p:ext uri="{BB962C8B-B14F-4D97-AF65-F5344CB8AC3E}">
        <p14:creationId xmlns:p14="http://schemas.microsoft.com/office/powerpoint/2010/main" val="55352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answers in last slide)</a:t>
            </a:r>
          </a:p>
        </p:txBody>
      </p:sp>
      <p:sp>
        <p:nvSpPr>
          <p:cNvPr id="4" name="Slide Number Placeholder 3"/>
          <p:cNvSpPr>
            <a:spLocks noGrp="1"/>
          </p:cNvSpPr>
          <p:nvPr>
            <p:ph type="sldNum" sz="quarter" idx="5"/>
          </p:nvPr>
        </p:nvSpPr>
        <p:spPr/>
        <p:txBody>
          <a:bodyPr/>
          <a:lstStyle/>
          <a:p>
            <a:fld id="{EFAB0AF5-EAC3-4D5B-BFE5-BAE1CE450910}" type="slidenum">
              <a:rPr lang="en-US" smtClean="0"/>
              <a:t>3</a:t>
            </a:fld>
            <a:endParaRPr lang="en-US" dirty="0"/>
          </a:p>
        </p:txBody>
      </p:sp>
    </p:spTree>
    <p:extLst>
      <p:ext uri="{BB962C8B-B14F-4D97-AF65-F5344CB8AC3E}">
        <p14:creationId xmlns:p14="http://schemas.microsoft.com/office/powerpoint/2010/main" val="4042209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rPr>
              <a:t>The Black Man and his Visa</a:t>
            </a:r>
            <a:r>
              <a:rPr lang="en-US" dirty="0">
                <a:effectLst/>
              </a:rPr>
              <a:t>, 2013, 102 pages, $7.45 (Amazon prime)</a:t>
            </a:r>
          </a:p>
          <a:p>
            <a:r>
              <a:rPr lang="en-US" i="1" dirty="0">
                <a:effectLst/>
              </a:rPr>
              <a:t>Day and Night in Limbo</a:t>
            </a:r>
            <a:r>
              <a:rPr lang="en-US" dirty="0">
                <a:effectLst/>
              </a:rPr>
              <a:t>, 2014, 108 pages, $9.61 (Amazon prime)</a:t>
            </a:r>
          </a:p>
          <a:p>
            <a:endParaRPr lang="en-US" dirty="0">
              <a:effectLst/>
            </a:endParaRPr>
          </a:p>
          <a:p>
            <a:r>
              <a:rPr lang="en-US" dirty="0">
                <a:effectLst/>
              </a:rPr>
              <a:t>Jean Tardif Lonkog was born in Santa, in the North West Region of Cameroon. He went to high school not far from home, at the Cameroon School of Arts, Science and Technology in Bambili, where he read the arts and graduated in 1993. In 2001-02, he attended the Mbengwi government teacher training college, and then taught locally in schools from 2002 to 2004. He travelled to China in 2005 where he taught English and learnt traditional Chinese medicine until 2008 when he returned to Cameroon. He is now a schoolteacher in the north of Cameroon. He also practices traditional Chinese medicine. He is studying for a bachelor’s degree in sociology via distance learning. He is married and a father of one. The Black Man and his Visa is his first book, and he hopes to keep writing.</a:t>
            </a:r>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34</a:t>
            </a:fld>
            <a:endParaRPr lang="en-US" dirty="0"/>
          </a:p>
        </p:txBody>
      </p:sp>
    </p:spTree>
    <p:extLst>
      <p:ext uri="{BB962C8B-B14F-4D97-AF65-F5344CB8AC3E}">
        <p14:creationId xmlns:p14="http://schemas.microsoft.com/office/powerpoint/2010/main" val="3442354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Coffee was close to my grandfather’s heart; he knew each of his trees</a:t>
            </a:r>
            <a:endParaRPr lang="en-US" u="sng" dirty="0"/>
          </a:p>
          <a:p>
            <a:r>
              <a:rPr lang="en-GB" dirty="0"/>
              <a:t>Independence meant that my grandfather could now work on his coffee farm. </a:t>
            </a:r>
            <a:endParaRPr lang="en-US" dirty="0"/>
          </a:p>
          <a:p>
            <a:r>
              <a:rPr lang="en-GB" dirty="0"/>
              <a:t>He knew each of his coffee trees. (p. 5)</a:t>
            </a:r>
            <a:endParaRPr lang="en-US" dirty="0"/>
          </a:p>
          <a:p>
            <a:r>
              <a:rPr lang="en-GB" dirty="0"/>
              <a:t> </a:t>
            </a:r>
            <a:endParaRPr lang="en-US" dirty="0"/>
          </a:p>
          <a:p>
            <a:r>
              <a:rPr lang="en-GB" b="1" u="sng" dirty="0"/>
              <a:t>My aunt did not have a coffee farm of her own</a:t>
            </a:r>
            <a:endParaRPr lang="en-US" u="sng" dirty="0"/>
          </a:p>
          <a:p>
            <a:r>
              <a:rPr lang="en-GB" dirty="0"/>
              <a:t>When weeding: </a:t>
            </a:r>
            <a:r>
              <a:rPr lang="en-GB" b="1" dirty="0"/>
              <a:t>The movement of her hands </a:t>
            </a:r>
            <a:endParaRPr lang="en-US" dirty="0"/>
          </a:p>
          <a:p>
            <a:r>
              <a:rPr lang="en-GB" b="1" dirty="0"/>
              <a:t>would go with the movement of her hips</a:t>
            </a:r>
            <a:r>
              <a:rPr lang="en-GB" dirty="0"/>
              <a:t>. </a:t>
            </a:r>
            <a:endParaRPr lang="en-US" dirty="0"/>
          </a:p>
          <a:p>
            <a:r>
              <a:rPr lang="en-GB" dirty="0"/>
              <a:t>The movement of her body rhymed with the song I </a:t>
            </a:r>
            <a:r>
              <a:rPr lang="en-GB" i="1" dirty="0"/>
              <a:t>Ave Maria</a:t>
            </a:r>
            <a:r>
              <a:rPr lang="en-GB" dirty="0"/>
              <a:t> </a:t>
            </a:r>
            <a:endParaRPr lang="en-US" dirty="0"/>
          </a:p>
          <a:p>
            <a:r>
              <a:rPr lang="en-GB" dirty="0"/>
              <a:t>which she loved to sing at the top of her voice. (p. 6)</a:t>
            </a:r>
            <a:endParaRPr lang="en-US" dirty="0"/>
          </a:p>
          <a:p>
            <a:r>
              <a:rPr lang="en-GB" dirty="0"/>
              <a:t> </a:t>
            </a:r>
            <a:endParaRPr lang="en-US" dirty="0"/>
          </a:p>
          <a:p>
            <a:r>
              <a:rPr lang="en-GB" b="1" u="sng" dirty="0"/>
              <a:t>Coffee manuring season</a:t>
            </a:r>
            <a:endParaRPr lang="en-US" u="sng" dirty="0"/>
          </a:p>
          <a:p>
            <a:r>
              <a:rPr lang="en-GB" b="1" dirty="0"/>
              <a:t>My aunt</a:t>
            </a:r>
            <a:r>
              <a:rPr lang="en-GB" dirty="0"/>
              <a:t> adjusted to life according to the farming seasons. </a:t>
            </a:r>
            <a:endParaRPr lang="en-US" dirty="0"/>
          </a:p>
          <a:p>
            <a:r>
              <a:rPr lang="en-GB" dirty="0"/>
              <a:t>She </a:t>
            </a:r>
            <a:r>
              <a:rPr lang="en-GB" b="1" dirty="0"/>
              <a:t>was very dynamic</a:t>
            </a:r>
            <a:r>
              <a:rPr lang="en-GB" dirty="0"/>
              <a:t>. </a:t>
            </a:r>
            <a:endParaRPr lang="en-US" dirty="0"/>
          </a:p>
          <a:p>
            <a:r>
              <a:rPr lang="en-GB" dirty="0"/>
              <a:t>During the coffee manuring season, she would wake up early in the morning… </a:t>
            </a:r>
            <a:endParaRPr lang="en-US" dirty="0"/>
          </a:p>
          <a:p>
            <a:r>
              <a:rPr lang="en-GB" dirty="0"/>
              <a:t>She would put the manure in a sack, </a:t>
            </a:r>
            <a:endParaRPr lang="en-US" dirty="0"/>
          </a:p>
          <a:p>
            <a:r>
              <a:rPr lang="en-GB" dirty="0"/>
              <a:t>strap the sack using a rope and hoist it onto her back, </a:t>
            </a:r>
            <a:endParaRPr lang="en-US" dirty="0"/>
          </a:p>
          <a:p>
            <a:r>
              <a:rPr lang="en-GB" dirty="0"/>
              <a:t>to climb the hill to the coffee plot </a:t>
            </a:r>
            <a:endParaRPr lang="en-US" dirty="0"/>
          </a:p>
          <a:p>
            <a:r>
              <a:rPr lang="en-GB" dirty="0"/>
              <a:t>where she would drop her load and </a:t>
            </a:r>
            <a:endParaRPr lang="en-US" dirty="0"/>
          </a:p>
          <a:p>
            <a:r>
              <a:rPr lang="en-GB" dirty="0"/>
              <a:t>sprinkle the green manure close to the coffee tree.</a:t>
            </a:r>
            <a:endParaRPr lang="en-US" dirty="0"/>
          </a:p>
          <a:p>
            <a:r>
              <a:rPr lang="en-GB" dirty="0"/>
              <a:t> </a:t>
            </a:r>
            <a:endParaRPr lang="en-US" dirty="0"/>
          </a:p>
          <a:p>
            <a:r>
              <a:rPr lang="en-GB" b="1" u="sng" dirty="0"/>
              <a:t>Traversing hills and valleys with sacks of coffee</a:t>
            </a:r>
            <a:endParaRPr lang="en-US" u="sng" dirty="0"/>
          </a:p>
          <a:p>
            <a:r>
              <a:rPr lang="en-GB" b="1" dirty="0"/>
              <a:t>My aunt knew how to keep everyone engaged</a:t>
            </a:r>
            <a:r>
              <a:rPr lang="en-GB" dirty="0"/>
              <a:t> </a:t>
            </a:r>
            <a:endParaRPr lang="en-US" dirty="0"/>
          </a:p>
          <a:p>
            <a:r>
              <a:rPr lang="en-GB" dirty="0"/>
              <a:t>during coffee harvesting. </a:t>
            </a:r>
            <a:endParaRPr lang="en-US" dirty="0"/>
          </a:p>
          <a:p>
            <a:r>
              <a:rPr lang="en-GB" dirty="0"/>
              <a:t>She would tell stories that </a:t>
            </a:r>
            <a:r>
              <a:rPr lang="en-GB" b="1" dirty="0"/>
              <a:t>ensured that no one was left behind</a:t>
            </a:r>
            <a:r>
              <a:rPr lang="en-GB" dirty="0"/>
              <a:t>... </a:t>
            </a:r>
            <a:endParaRPr lang="en-US" dirty="0"/>
          </a:p>
          <a:p>
            <a:r>
              <a:rPr lang="en-GB" b="1" dirty="0"/>
              <a:t>The factory was about seven kilometres away</a:t>
            </a:r>
            <a:r>
              <a:rPr lang="en-GB" dirty="0"/>
              <a:t>. (p. 10)</a:t>
            </a:r>
            <a:endParaRPr lang="en-US" dirty="0"/>
          </a:p>
          <a:p>
            <a:r>
              <a:rPr lang="en-GB" dirty="0"/>
              <a:t> </a:t>
            </a:r>
            <a:endParaRPr lang="en-US" dirty="0"/>
          </a:p>
          <a:p>
            <a:r>
              <a:rPr lang="en-GB" b="1" dirty="0"/>
              <a:t>“Development” paradoxes – working and trading in distorted markets</a:t>
            </a:r>
            <a:endParaRPr lang="en-US" dirty="0"/>
          </a:p>
          <a:p>
            <a:r>
              <a:rPr lang="en-GB" dirty="0"/>
              <a:t> </a:t>
            </a:r>
            <a:endParaRPr lang="en-US" dirty="0"/>
          </a:p>
          <a:p>
            <a:r>
              <a:rPr lang="en-GB" b="1" u="sng" dirty="0"/>
              <a:t>Why is development measured in terms of consumption?</a:t>
            </a:r>
            <a:endParaRPr lang="en-US" u="sng" dirty="0"/>
          </a:p>
          <a:p>
            <a:r>
              <a:rPr lang="en-GB" b="0" dirty="0"/>
              <a:t>The theories of development and </a:t>
            </a:r>
            <a:endParaRPr lang="en-US" b="0" dirty="0"/>
          </a:p>
          <a:p>
            <a:r>
              <a:rPr lang="en-GB" b="0" dirty="0"/>
              <a:t>episodes of disempowered peasants </a:t>
            </a:r>
            <a:endParaRPr lang="en-US" b="0" dirty="0"/>
          </a:p>
          <a:p>
            <a:r>
              <a:rPr lang="en-GB" b="0" dirty="0"/>
              <a:t>are written down by people who are kept awake by coffee. </a:t>
            </a:r>
            <a:endParaRPr lang="en-US" b="0" dirty="0"/>
          </a:p>
          <a:p>
            <a:r>
              <a:rPr lang="en-GB" dirty="0"/>
              <a:t> </a:t>
            </a:r>
            <a:endParaRPr lang="en-US" dirty="0"/>
          </a:p>
          <a:p>
            <a:r>
              <a:rPr lang="en-GB" b="1" dirty="0"/>
              <a:t>A kilogram of coffee fetches 2000 times </a:t>
            </a:r>
            <a:endParaRPr lang="en-US" dirty="0"/>
          </a:p>
          <a:p>
            <a:r>
              <a:rPr lang="en-GB" b="1" dirty="0"/>
              <a:t>what my father receives in payment</a:t>
            </a:r>
            <a:endParaRPr lang="en-US" dirty="0"/>
          </a:p>
          <a:p>
            <a:endParaRPr lang="en-US" dirty="0"/>
          </a:p>
          <a:p>
            <a:r>
              <a:rPr lang="en-US" dirty="0"/>
              <a:t>So much is packed into these 32 pages!</a:t>
            </a:r>
          </a:p>
        </p:txBody>
      </p:sp>
      <p:sp>
        <p:nvSpPr>
          <p:cNvPr id="4" name="Slide Number Placeholder 3"/>
          <p:cNvSpPr>
            <a:spLocks noGrp="1"/>
          </p:cNvSpPr>
          <p:nvPr>
            <p:ph type="sldNum" sz="quarter" idx="10"/>
          </p:nvPr>
        </p:nvSpPr>
        <p:spPr/>
        <p:txBody>
          <a:bodyPr/>
          <a:lstStyle/>
          <a:p>
            <a:fld id="{EFAB0AF5-EAC3-4D5B-BFE5-BAE1CE450910}" type="slidenum">
              <a:rPr lang="en-US" smtClean="0"/>
              <a:t>35</a:t>
            </a:fld>
            <a:endParaRPr lang="en-US" dirty="0"/>
          </a:p>
        </p:txBody>
      </p:sp>
    </p:spTree>
    <p:extLst>
      <p:ext uri="{BB962C8B-B14F-4D97-AF65-F5344CB8AC3E}">
        <p14:creationId xmlns:p14="http://schemas.microsoft.com/office/powerpoint/2010/main" val="2926674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10 years, Langaa has published over </a:t>
            </a:r>
            <a:r>
              <a:rPr lang="en-US" b="1" dirty="0"/>
              <a:t>500 books on Africa</a:t>
            </a:r>
            <a:r>
              <a:rPr lang="en-US" dirty="0"/>
              <a:t>,</a:t>
            </a:r>
          </a:p>
          <a:p>
            <a:r>
              <a:rPr lang="en-US" dirty="0"/>
              <a:t>now available in libraries and personal collections throughout the world.</a:t>
            </a:r>
          </a:p>
          <a:p>
            <a:endParaRPr lang="en-US" dirty="0"/>
          </a:p>
          <a:p>
            <a:r>
              <a:rPr lang="en-US" dirty="0">
                <a:effectLst/>
              </a:rPr>
              <a:t>The </a:t>
            </a:r>
            <a:r>
              <a:rPr lang="en-US" b="1" dirty="0">
                <a:effectLst/>
              </a:rPr>
              <a:t>mission</a:t>
            </a:r>
            <a:r>
              <a:rPr lang="en-US" dirty="0">
                <a:effectLst/>
              </a:rPr>
              <a:t> of Langaa is to contribute to the cultural development and renaissance of Africa. </a:t>
            </a:r>
          </a:p>
          <a:p>
            <a:r>
              <a:rPr lang="en-US" dirty="0">
                <a:effectLst/>
              </a:rPr>
              <a:t>This is achieved by conducting research, coordinating training in research and writing, and publishing.</a:t>
            </a:r>
          </a:p>
          <a:p>
            <a:endParaRPr lang="en-US" dirty="0">
              <a:effectLst/>
            </a:endParaRPr>
          </a:p>
          <a:p>
            <a:r>
              <a:rPr lang="en-US" dirty="0">
                <a:effectLst/>
              </a:rPr>
              <a:t>Our </a:t>
            </a:r>
            <a:r>
              <a:rPr lang="en-US" b="1" dirty="0">
                <a:effectLst/>
              </a:rPr>
              <a:t>vision</a:t>
            </a:r>
            <a:r>
              <a:rPr lang="en-US" dirty="0">
                <a:effectLst/>
              </a:rPr>
              <a:t> is a world in which the enhanced circulation of African worldviews, </a:t>
            </a:r>
          </a:p>
          <a:p>
            <a:r>
              <a:rPr lang="en-US" dirty="0">
                <a:effectLst/>
              </a:rPr>
              <a:t>positively shapes the evolution of humanity.</a:t>
            </a:r>
            <a:endParaRPr lang="en-US" dirty="0"/>
          </a:p>
          <a:p>
            <a:endParaRPr lang="en-US" dirty="0"/>
          </a:p>
          <a:p>
            <a:r>
              <a:rPr lang="en-US" dirty="0"/>
              <a:t>See: </a:t>
            </a:r>
            <a:r>
              <a:rPr lang="en-US" dirty="0">
                <a:hlinkClick r:id="rId3"/>
              </a:rPr>
              <a:t>www.universityworldnews.com/post.php?story=20170919101008762</a:t>
            </a:r>
            <a:r>
              <a:rPr lang="en-US" sz="1200" b="0" i="0"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36</a:t>
            </a:fld>
            <a:endParaRPr lang="en-US" dirty="0"/>
          </a:p>
        </p:txBody>
      </p:sp>
    </p:spTree>
    <p:extLst>
      <p:ext uri="{BB962C8B-B14F-4D97-AF65-F5344CB8AC3E}">
        <p14:creationId xmlns:p14="http://schemas.microsoft.com/office/powerpoint/2010/main" val="3498965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Langaa</a:t>
            </a:r>
            <a:r>
              <a:rPr lang="en-US" u="sng" dirty="0"/>
              <a:t> short version</a:t>
            </a:r>
            <a:r>
              <a:rPr lang="en-US" dirty="0"/>
              <a:t>: Langaa means </a:t>
            </a:r>
            <a:r>
              <a:rPr lang="en-US" b="1" i="1" dirty="0"/>
              <a:t>desire</a:t>
            </a:r>
            <a:r>
              <a:rPr lang="en-US" dirty="0"/>
              <a:t> and in the case of </a:t>
            </a:r>
          </a:p>
          <a:p>
            <a:r>
              <a:rPr lang="en-US" dirty="0"/>
              <a:t>Langaa Research and Publishing, a </a:t>
            </a:r>
            <a:r>
              <a:rPr lang="en-US" b="1" dirty="0"/>
              <a:t>desire for knowledge</a:t>
            </a:r>
            <a:r>
              <a:rPr lang="en-US" dirty="0"/>
              <a:t>.</a:t>
            </a:r>
          </a:p>
          <a:p>
            <a:endParaRPr lang="en-US" dirty="0"/>
          </a:p>
          <a:p>
            <a:r>
              <a:rPr lang="en-US" u="sng" dirty="0"/>
              <a:t>Langaa longer version</a:t>
            </a:r>
            <a:r>
              <a:rPr lang="en-US" dirty="0"/>
              <a:t>: Langaa refers to “a heightened desire” or thirst </a:t>
            </a:r>
          </a:p>
          <a:p>
            <a:r>
              <a:rPr lang="en-US" dirty="0"/>
              <a:t>which in the case of research and publishing </a:t>
            </a:r>
          </a:p>
          <a:p>
            <a:r>
              <a:rPr lang="en-US" dirty="0"/>
              <a:t>is a </a:t>
            </a:r>
            <a:r>
              <a:rPr lang="en-US" b="1" dirty="0"/>
              <a:t>heightened desire for knowledge and learning </a:t>
            </a:r>
          </a:p>
          <a:p>
            <a:r>
              <a:rPr lang="en-US" dirty="0"/>
              <a:t>through </a:t>
            </a:r>
            <a:r>
              <a:rPr lang="en-US" b="1" dirty="0"/>
              <a:t>reading, writing, culture and self- and community cultivation</a:t>
            </a:r>
            <a:r>
              <a:rPr lang="en-US" dirty="0"/>
              <a:t>. </a:t>
            </a:r>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37</a:t>
            </a:fld>
            <a:endParaRPr lang="en-US" dirty="0"/>
          </a:p>
        </p:txBody>
      </p:sp>
    </p:spTree>
    <p:extLst>
      <p:ext uri="{BB962C8B-B14F-4D97-AF65-F5344CB8AC3E}">
        <p14:creationId xmlns:p14="http://schemas.microsoft.com/office/powerpoint/2010/main" val="434631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 at Langaa in Buea, Cameroon</a:t>
            </a:r>
          </a:p>
        </p:txBody>
      </p:sp>
      <p:sp>
        <p:nvSpPr>
          <p:cNvPr id="4" name="Slide Number Placeholder 3"/>
          <p:cNvSpPr>
            <a:spLocks noGrp="1"/>
          </p:cNvSpPr>
          <p:nvPr>
            <p:ph type="sldNum" sz="quarter" idx="10"/>
          </p:nvPr>
        </p:nvSpPr>
        <p:spPr/>
        <p:txBody>
          <a:bodyPr/>
          <a:lstStyle/>
          <a:p>
            <a:fld id="{EFAB0AF5-EAC3-4D5B-BFE5-BAE1CE450910}" type="slidenum">
              <a:rPr lang="en-US" smtClean="0"/>
              <a:t>38</a:t>
            </a:fld>
            <a:endParaRPr lang="en-US" dirty="0"/>
          </a:p>
        </p:txBody>
      </p:sp>
    </p:spTree>
    <p:extLst>
      <p:ext uri="{BB962C8B-B14F-4D97-AF65-F5344CB8AC3E}">
        <p14:creationId xmlns:p14="http://schemas.microsoft.com/office/powerpoint/2010/main" val="882747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39</a:t>
            </a:fld>
            <a:endParaRPr lang="en-US" dirty="0"/>
          </a:p>
        </p:txBody>
      </p:sp>
    </p:spTree>
    <p:extLst>
      <p:ext uri="{BB962C8B-B14F-4D97-AF65-F5344CB8AC3E}">
        <p14:creationId xmlns:p14="http://schemas.microsoft.com/office/powerpoint/2010/main" val="2567361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40</a:t>
            </a:fld>
            <a:endParaRPr lang="en-US" dirty="0"/>
          </a:p>
        </p:txBody>
      </p:sp>
    </p:spTree>
    <p:extLst>
      <p:ext uri="{BB962C8B-B14F-4D97-AF65-F5344CB8AC3E}">
        <p14:creationId xmlns:p14="http://schemas.microsoft.com/office/powerpoint/2010/main" val="3136933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Il n’y a pas de paix sans justice. Mais il n’y a pas de justice sans parole échangée. Faire jaillir la parole a été ma seule action pour la paix, la justice et la non-violence ! »</a:t>
            </a:r>
            <a:endParaRPr lang="en-US" sz="1200" kern="1200" dirty="0">
              <a:solidFill>
                <a:schemeClr val="tx1"/>
              </a:solidFill>
              <a:effectLst/>
              <a:latin typeface="+mn-lt"/>
              <a:ea typeface="+mn-ea"/>
              <a:cs typeface="+mn-cs"/>
            </a:endParaRPr>
          </a:p>
          <a:p>
            <a:endParaRPr lang="en-US" dirty="0"/>
          </a:p>
          <a:p>
            <a:r>
              <a:rPr lang="fr-FR" sz="1200" kern="1200" dirty="0">
                <a:solidFill>
                  <a:schemeClr val="tx1"/>
                </a:solidFill>
                <a:effectLst/>
                <a:latin typeface="+mn-lt"/>
                <a:ea typeface="+mn-ea"/>
                <a:cs typeface="+mn-cs"/>
              </a:rPr>
              <a:t>« Conscients de vos préjugés, vous pouvez être au service de vos prochains là où la vie vous conduira, riches de cette culture de la vie acquise à Avila ! »</a:t>
            </a:r>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41</a:t>
            </a:fld>
            <a:endParaRPr lang="en-US" dirty="0"/>
          </a:p>
        </p:txBody>
      </p:sp>
    </p:spTree>
    <p:extLst>
      <p:ext uri="{BB962C8B-B14F-4D97-AF65-F5344CB8AC3E}">
        <p14:creationId xmlns:p14="http://schemas.microsoft.com/office/powerpoint/2010/main" val="2894795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43</a:t>
            </a:fld>
            <a:endParaRPr lang="en-US" dirty="0"/>
          </a:p>
        </p:txBody>
      </p:sp>
    </p:spTree>
    <p:extLst>
      <p:ext uri="{BB962C8B-B14F-4D97-AF65-F5344CB8AC3E}">
        <p14:creationId xmlns:p14="http://schemas.microsoft.com/office/powerpoint/2010/main" val="15002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Laurence Juma was born in Kenya.</a:t>
            </a:r>
          </a:p>
          <a:p>
            <a:endParaRPr lang="en-US" dirty="0">
              <a:effectLst/>
            </a:endParaRPr>
          </a:p>
          <a:p>
            <a:r>
              <a:rPr lang="en-US" dirty="0">
                <a:effectLst/>
              </a:rPr>
              <a:t>He now lives with his family in Grahamstown, South Africa, </a:t>
            </a:r>
          </a:p>
          <a:p>
            <a:r>
              <a:rPr lang="en-US" dirty="0">
                <a:effectLst/>
              </a:rPr>
              <a:t>where he teaches law at Rhodes University.</a:t>
            </a:r>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44</a:t>
            </a:fld>
            <a:endParaRPr lang="en-US" dirty="0"/>
          </a:p>
        </p:txBody>
      </p:sp>
    </p:spTree>
    <p:extLst>
      <p:ext uri="{BB962C8B-B14F-4D97-AF65-F5344CB8AC3E}">
        <p14:creationId xmlns:p14="http://schemas.microsoft.com/office/powerpoint/2010/main" val="78279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4</a:t>
            </a:fld>
            <a:endParaRPr lang="en-US" dirty="0"/>
          </a:p>
        </p:txBody>
      </p:sp>
    </p:spTree>
    <p:extLst>
      <p:ext uri="{BB962C8B-B14F-4D97-AF65-F5344CB8AC3E}">
        <p14:creationId xmlns:p14="http://schemas.microsoft.com/office/powerpoint/2010/main" val="2229146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45</a:t>
            </a:fld>
            <a:endParaRPr lang="en-US" dirty="0"/>
          </a:p>
        </p:txBody>
      </p:sp>
    </p:spTree>
    <p:extLst>
      <p:ext uri="{BB962C8B-B14F-4D97-AF65-F5344CB8AC3E}">
        <p14:creationId xmlns:p14="http://schemas.microsoft.com/office/powerpoint/2010/main" val="2392695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www.amazon.com/Royalty-Politics-Story-My-Life/dp/9956558311</a:t>
            </a:r>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46</a:t>
            </a:fld>
            <a:endParaRPr lang="en-US" dirty="0"/>
          </a:p>
        </p:txBody>
      </p:sp>
    </p:spTree>
    <p:extLst>
      <p:ext uri="{BB962C8B-B14F-4D97-AF65-F5344CB8AC3E}">
        <p14:creationId xmlns:p14="http://schemas.microsoft.com/office/powerpoint/2010/main" val="1242465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www.kshb.com/entertainment/kcl/meet-the-author-and-illustrator-of-mary-on-the-move</a:t>
            </a:r>
            <a:endParaRPr lang="en-US" dirty="0"/>
          </a:p>
          <a:p>
            <a:endParaRPr lang="en-US" dirty="0"/>
          </a:p>
          <a:p>
            <a:r>
              <a:rPr lang="en-US" dirty="0">
                <a:hlinkClick r:id="rId4"/>
              </a:rPr>
              <a:t>www.amazon.com/Mary-Move-Kathryn-Toure/dp/1733026649</a:t>
            </a:r>
            <a:endParaRPr lang="en-US" dirty="0"/>
          </a:p>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47</a:t>
            </a:fld>
            <a:endParaRPr lang="en-US" dirty="0"/>
          </a:p>
        </p:txBody>
      </p:sp>
    </p:spTree>
    <p:extLst>
      <p:ext uri="{BB962C8B-B14F-4D97-AF65-F5344CB8AC3E}">
        <p14:creationId xmlns:p14="http://schemas.microsoft.com/office/powerpoint/2010/main" val="1506682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documented the quips from Mom, in “Notes” on my cellphone (under “Things Mom says”), over about a three years. Once we started on the book, it took about a year to complete it.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48</a:t>
            </a:fld>
            <a:endParaRPr lang="en-US" dirty="0"/>
          </a:p>
        </p:txBody>
      </p:sp>
    </p:spTree>
    <p:extLst>
      <p:ext uri="{BB962C8B-B14F-4D97-AF65-F5344CB8AC3E}">
        <p14:creationId xmlns:p14="http://schemas.microsoft.com/office/powerpoint/2010/main" val="1359250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www.amazon.com/Padre-Miguel-Missionary-Postcolonial-Transformation/dp/0999608827</a:t>
            </a:r>
            <a:endParaRPr lang="en-US" dirty="0"/>
          </a:p>
          <a:p>
            <a:endParaRPr lang="en-US" dirty="0"/>
          </a:p>
          <a:p>
            <a:r>
              <a:rPr lang="en-US" dirty="0"/>
              <a:t>The story of Padre Miguel, from Kansas City, who spent almost four decades in Bolivia, was gathered via six one-hour conversations that were subsequently transcribed. His memoir was then structured based on the content of the transcriptions. And he approved the text before it went for publication. He worked for the translation into Spanish to come out in 2020.</a:t>
            </a:r>
          </a:p>
          <a:p>
            <a:endParaRPr lang="en-US" dirty="0"/>
          </a:p>
          <a:p>
            <a:r>
              <a:rPr lang="en-US" dirty="0"/>
              <a:t>Respect our elders – one hour of talking at a time should be the limit. It takes a lot of energy.</a:t>
            </a:r>
          </a:p>
          <a:p>
            <a:endParaRPr lang="en-US" dirty="0"/>
          </a:p>
          <a:p>
            <a:r>
              <a:rPr lang="en-US" dirty="0"/>
              <a:t>Such intergenerational work is rich, for the interviewee and the interviewer.</a:t>
            </a:r>
          </a:p>
        </p:txBody>
      </p:sp>
      <p:sp>
        <p:nvSpPr>
          <p:cNvPr id="4" name="Slide Number Placeholder 3"/>
          <p:cNvSpPr>
            <a:spLocks noGrp="1"/>
          </p:cNvSpPr>
          <p:nvPr>
            <p:ph type="sldNum" sz="quarter" idx="10"/>
          </p:nvPr>
        </p:nvSpPr>
        <p:spPr/>
        <p:txBody>
          <a:bodyPr/>
          <a:lstStyle/>
          <a:p>
            <a:fld id="{EFAB0AF5-EAC3-4D5B-BFE5-BAE1CE450910}" type="slidenum">
              <a:rPr lang="en-US" smtClean="0"/>
              <a:t>49</a:t>
            </a:fld>
            <a:endParaRPr lang="en-US" dirty="0"/>
          </a:p>
        </p:txBody>
      </p:sp>
    </p:spTree>
    <p:extLst>
      <p:ext uri="{BB962C8B-B14F-4D97-AF65-F5344CB8AC3E}">
        <p14:creationId xmlns:p14="http://schemas.microsoft.com/office/powerpoint/2010/main" val="3315325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of Mary Kay McPhee of Kansas City was gathered by Joanne Grace Farmer and Kathryn Toure over three one-hour conversations. So rich!</a:t>
            </a:r>
          </a:p>
          <a:p>
            <a:endParaRPr lang="en-US" dirty="0"/>
          </a:p>
          <a:p>
            <a:r>
              <a:rPr lang="en-US" dirty="0">
                <a:hlinkClick r:id="rId3"/>
              </a:rPr>
              <a:t>www.kathryntoure.net/2017/12/25/reflecting-on-empower-missouri-and-a-life-of-service-conversations-with-mary-kay-mcphee</a:t>
            </a:r>
            <a:endParaRPr lang="en-US" dirty="0"/>
          </a:p>
          <a:p>
            <a:endParaRPr lang="en-US" dirty="0"/>
          </a:p>
          <a:p>
            <a:r>
              <a:rPr lang="en-US" b="1" dirty="0"/>
              <a:t>Joanna</a:t>
            </a:r>
            <a:r>
              <a:rPr lang="en-US" dirty="0"/>
              <a:t>: We’ve done a lot of talking, and we really appreciate everything we’ve been learning, because a lot of it’s new to us. Kathryn and I, in our discussions, have been like </a:t>
            </a:r>
            <a:r>
              <a:rPr lang="en-US" i="1" dirty="0"/>
              <a:t>wow</a:t>
            </a:r>
            <a:r>
              <a:rPr lang="en-US" dirty="0"/>
              <a:t>, we didn’t know that. </a:t>
            </a:r>
          </a:p>
          <a:p>
            <a:r>
              <a:rPr lang="en-US" b="1" dirty="0"/>
              <a:t>Mary Kay McPhee</a:t>
            </a:r>
            <a:r>
              <a:rPr lang="en-US" dirty="0"/>
              <a:t>: About Empower Missouri? </a:t>
            </a:r>
          </a:p>
          <a:p>
            <a:r>
              <a:rPr lang="en-US" b="1" dirty="0"/>
              <a:t>Joanna</a:t>
            </a:r>
            <a:r>
              <a:rPr lang="en-US" dirty="0"/>
              <a:t>: And about your life. Mary Kay McPhee: Oh [giggle]. Wow. </a:t>
            </a:r>
          </a:p>
          <a:p>
            <a:endParaRPr lang="en-US" b="1" dirty="0"/>
          </a:p>
          <a:p>
            <a:r>
              <a:rPr lang="en-US" b="1" dirty="0"/>
              <a:t>Kathryn</a:t>
            </a:r>
            <a:r>
              <a:rPr lang="en-US" dirty="0"/>
              <a:t>: We are two curious women with question marks still coming out of our heads, but we promised ourselves to never go over one hour in our sessions with you, to respect your time, and our energy level. We’re at 58 minutes... Mary Kay McPhee: (laughter) Do I love you or what? I want you on my team. </a:t>
            </a:r>
            <a:r>
              <a:rPr lang="en-US" b="1" dirty="0"/>
              <a:t>Joanna</a:t>
            </a:r>
            <a:r>
              <a:rPr lang="en-US" dirty="0"/>
              <a:t>: We are on your team. </a:t>
            </a:r>
          </a:p>
          <a:p>
            <a:r>
              <a:rPr lang="en-US" b="1" dirty="0"/>
              <a:t>Mary Kay McPhee</a:t>
            </a:r>
            <a:r>
              <a:rPr lang="en-US" dirty="0"/>
              <a:t>: Love it, love it. Is there something I need to be working on? Something I need to prepare for next time? </a:t>
            </a:r>
          </a:p>
          <a:p>
            <a:r>
              <a:rPr lang="en-US" b="1" dirty="0"/>
              <a:t>Kathryn</a:t>
            </a:r>
            <a:r>
              <a:rPr lang="en-US" dirty="0"/>
              <a:t>: Your life has prepared you for these sessions. And we thank you for conversing with us today.</a:t>
            </a:r>
          </a:p>
          <a:p>
            <a:endParaRPr lang="en-US" dirty="0"/>
          </a:p>
          <a:p>
            <a:r>
              <a:rPr lang="en-US" dirty="0"/>
              <a:t>When we went to see Mary Kay after she reviewed the first draft of this document, she thanked Empower Missouri immensely for the time to reflect and said that everyone should have such an opportunity. Let’s continuing talking with our elders! </a:t>
            </a:r>
          </a:p>
          <a:p>
            <a:endParaRPr lang="en-US" dirty="0"/>
          </a:p>
          <a:p>
            <a:r>
              <a:rPr lang="en-US" b="1" dirty="0"/>
              <a:t>Joanna Grace Famer</a:t>
            </a:r>
            <a:r>
              <a:rPr lang="en-US" dirty="0"/>
              <a:t>, Scholar, Activist and Community Capacity Builder </a:t>
            </a:r>
          </a:p>
          <a:p>
            <a:r>
              <a:rPr lang="en-US" b="1" dirty="0"/>
              <a:t>Kathryn Toure</a:t>
            </a:r>
            <a:r>
              <a:rPr lang="en-US" dirty="0"/>
              <a:t>, Researcher and Writer</a:t>
            </a:r>
          </a:p>
          <a:p>
            <a:r>
              <a:rPr lang="en-US" b="1" dirty="0"/>
              <a:t>Neil Tucker</a:t>
            </a:r>
            <a:r>
              <a:rPr lang="en-US" dirty="0"/>
              <a:t>, Videographer </a:t>
            </a:r>
          </a:p>
          <a:p>
            <a:endParaRPr lang="en-US" dirty="0"/>
          </a:p>
          <a:p>
            <a:r>
              <a:rPr lang="en-US" dirty="0"/>
              <a:t>Please note that any factual or historical errors are not the responsibility of Empower Missouri but of the authors of this document.</a:t>
            </a:r>
          </a:p>
        </p:txBody>
      </p:sp>
      <p:sp>
        <p:nvSpPr>
          <p:cNvPr id="4" name="Slide Number Placeholder 3"/>
          <p:cNvSpPr>
            <a:spLocks noGrp="1"/>
          </p:cNvSpPr>
          <p:nvPr>
            <p:ph type="sldNum" sz="quarter" idx="10"/>
          </p:nvPr>
        </p:nvSpPr>
        <p:spPr/>
        <p:txBody>
          <a:bodyPr/>
          <a:lstStyle/>
          <a:p>
            <a:fld id="{EFAB0AF5-EAC3-4D5B-BFE5-BAE1CE450910}" type="slidenum">
              <a:rPr lang="en-US" smtClean="0"/>
              <a:t>50</a:t>
            </a:fld>
            <a:endParaRPr lang="en-US" dirty="0"/>
          </a:p>
        </p:txBody>
      </p:sp>
    </p:spTree>
    <p:extLst>
      <p:ext uri="{BB962C8B-B14F-4D97-AF65-F5344CB8AC3E}">
        <p14:creationId xmlns:p14="http://schemas.microsoft.com/office/powerpoint/2010/main" val="2930534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www.amazon.com/s?k=Agathe+Uwilingiyimana+innocent+butare&amp;i=stripbooks-intl-ship&amp;ref=nb_sb_noss</a:t>
            </a:r>
            <a:endParaRPr lang="en-US" dirty="0"/>
          </a:p>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51</a:t>
            </a:fld>
            <a:endParaRPr lang="en-US" dirty="0"/>
          </a:p>
        </p:txBody>
      </p:sp>
    </p:spTree>
    <p:extLst>
      <p:ext uri="{BB962C8B-B14F-4D97-AF65-F5344CB8AC3E}">
        <p14:creationId xmlns:p14="http://schemas.microsoft.com/office/powerpoint/2010/main" val="1607339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noProof="0" dirty="0">
                <a:solidFill>
                  <a:schemeClr val="tx1"/>
                </a:solidFill>
                <a:effectLst/>
                <a:latin typeface="+mn-lt"/>
                <a:ea typeface="+mn-ea"/>
                <a:cs typeface="+mn-cs"/>
              </a:rPr>
              <a:t>What is pictured here (and described below) is a good example of </a:t>
            </a:r>
            <a:r>
              <a:rPr lang="en-US" sz="1200" b="1" i="0" kern="1200" noProof="0" dirty="0">
                <a:solidFill>
                  <a:schemeClr val="tx1"/>
                </a:solidFill>
                <a:effectLst/>
                <a:latin typeface="+mn-lt"/>
                <a:ea typeface="+mn-ea"/>
                <a:cs typeface="+mn-cs"/>
              </a:rPr>
              <a:t>inquiry-based learning</a:t>
            </a:r>
            <a:r>
              <a:rPr lang="en-US" sz="1200" b="0" i="0" kern="1200" noProof="0" dirty="0">
                <a:solidFill>
                  <a:schemeClr val="tx1"/>
                </a:solidFill>
                <a:effectLst/>
                <a:latin typeface="+mn-lt"/>
                <a:ea typeface="+mn-ea"/>
                <a:cs typeface="+mn-cs"/>
              </a:rPr>
              <a:t> at middle school level. The students developed their research questions (one per researcher), developed their interview questions, conducted interviews, troubleshoot with each other workshop style, and helped each other out with finding good titles for their write-ups which are collected here. </a:t>
            </a:r>
          </a:p>
          <a:p>
            <a:endParaRPr lang="en-US" sz="1200" b="0" i="0" kern="1200" noProof="0" dirty="0">
              <a:solidFill>
                <a:schemeClr val="tx1"/>
              </a:solidFill>
              <a:effectLst/>
              <a:latin typeface="+mn-lt"/>
              <a:ea typeface="+mn-ea"/>
              <a:cs typeface="+mn-cs"/>
            </a:endParaRPr>
          </a:p>
          <a:p>
            <a:r>
              <a:rPr lang="en-US" dirty="0">
                <a:hlinkClick r:id="rId3"/>
              </a:rPr>
              <a:t>www.kathryntoure.net/2009/01/03/travaux-des-jeunes-chercheurs-de-kalanso-a-bamako-au-mali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Toure, K., Dolo, S., Dembélé, O.O., Ouattara, K. (Eds). (2008). </a:t>
            </a:r>
            <a:r>
              <a:rPr lang="fr-FR" sz="1200" b="0" i="1" kern="1200" dirty="0">
                <a:solidFill>
                  <a:schemeClr val="tx1"/>
                </a:solidFill>
                <a:effectLst/>
                <a:latin typeface="+mn-lt"/>
                <a:ea typeface="+mn-ea"/>
                <a:cs typeface="+mn-cs"/>
              </a:rPr>
              <a:t>Travaux des jeunes chercheurs de Kalanso à Bamako au Mali</a:t>
            </a:r>
            <a:r>
              <a:rPr lang="fr-FR" sz="1200" b="0" i="0" kern="1200" dirty="0">
                <a:solidFill>
                  <a:schemeClr val="tx1"/>
                </a:solidFill>
                <a:effectLst/>
                <a:latin typeface="+mn-lt"/>
                <a:ea typeface="+mn-ea"/>
                <a:cs typeface="+mn-cs"/>
              </a:rPr>
              <a:t>. Collection de 13 rapports de recherche des élèves de l’atelier de recherche de 7ème année.</a:t>
            </a:r>
          </a:p>
          <a:p>
            <a:endParaRPr lang="en-US" dirty="0"/>
          </a:p>
          <a:p>
            <a:r>
              <a:rPr lang="fr-FR" sz="1200" b="1" i="0" kern="1200" dirty="0">
                <a:solidFill>
                  <a:schemeClr val="tx1"/>
                </a:solidFill>
                <a:effectLst/>
                <a:latin typeface="+mn-lt"/>
                <a:ea typeface="+mn-ea"/>
                <a:cs typeface="+mn-cs"/>
              </a:rPr>
              <a:t>Travaux des jeunes chercheurs de Kalanso à Bamako au Mali</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Ce fondement de la pédagogie active dont Adolphe Ferrière fut le précurseur au début du XXè siècle est aussi celui de l’atelier </a:t>
            </a:r>
            <a:r>
              <a:rPr lang="fr-FR" sz="1200" b="0" i="1" kern="1200" dirty="0">
                <a:solidFill>
                  <a:schemeClr val="tx1"/>
                </a:solidFill>
                <a:effectLst/>
                <a:latin typeface="+mn-lt"/>
                <a:ea typeface="+mn-ea"/>
                <a:cs typeface="+mn-cs"/>
              </a:rPr>
              <a:t>Initiation à la Recherche</a:t>
            </a:r>
            <a:r>
              <a:rPr lang="fr-FR" sz="1200" b="0" i="0" kern="1200" dirty="0">
                <a:solidFill>
                  <a:schemeClr val="tx1"/>
                </a:solidFill>
                <a:effectLst/>
                <a:latin typeface="+mn-lt"/>
                <a:ea typeface="+mn-ea"/>
                <a:cs typeface="+mn-cs"/>
              </a:rPr>
              <a:t> initié par Kathryn Touré (chercheur en éducation) en octobre 2007 à Kalanso avec des élèves de 7ème année. L’atelier est une application concrète de cette perspective pédagogique toujours prônée dans l’enseignement mais rarement tentée.</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Les élèves volontaires, mais qui n’avaient pas une idée claire de ce qui les attendaient, ont chacun choisi un thème de recherche. Ils eurent rapidement des réponses aux questions que leurs camarades leur posaient par rapport à ce thème et étaient prêts à rédiger un rapport dès la première séance comme on fait, en classe, une rédaction sur un sujet donné.</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Mais la démarche était toute autre …</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Les animateurs Oumar Ousmane Dembélé, Saniélou Dolo, Karounga Ouattara (professeurs de lettres) et Kathryn Touré ont embarqué les élèves dans un parcours plus long (à raison d’une séance par semaine jusqu’en avril) mais beaucoup plus riche en terme d’apprentissage.</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Ainsi, au cours de la 1</a:t>
            </a:r>
            <a:r>
              <a:rPr lang="fr-FR" sz="1200" b="0" i="0" kern="1200" baseline="30000" dirty="0">
                <a:solidFill>
                  <a:schemeClr val="tx1"/>
                </a:solidFill>
                <a:effectLst/>
                <a:latin typeface="+mn-lt"/>
                <a:ea typeface="+mn-ea"/>
                <a:cs typeface="+mn-cs"/>
              </a:rPr>
              <a:t>ère</a:t>
            </a:r>
            <a:r>
              <a:rPr lang="fr-FR" sz="1200" b="0" i="0" kern="1200" dirty="0">
                <a:solidFill>
                  <a:schemeClr val="tx1"/>
                </a:solidFill>
                <a:effectLst/>
                <a:latin typeface="+mn-lt"/>
                <a:ea typeface="+mn-ea"/>
                <a:cs typeface="+mn-cs"/>
              </a:rPr>
              <a:t> phase, chacun tente, guidé par les animateurs, de formuler, de clarifier l’énoncé de son thème de recherche puis d’identifier les tâches à mener selon la technique d’enquête choisie.</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Pendant la phase 2, chacun réalise son enquête à travers des interviews, des questionnaires écrits et même des visites de sites en rapport avec le thème de recherche. Mais confrontés à la réalité du terrain d’enquête, certains sont amenés à revoir leur projet pour le faire évoluer dans une autre direction.</a:t>
            </a:r>
          </a:p>
          <a:p>
            <a:r>
              <a:rPr lang="fr-FR" sz="1200" b="0" i="0" kern="1200" dirty="0">
                <a:solidFill>
                  <a:schemeClr val="tx1"/>
                </a:solidFill>
                <a:effectLst/>
                <a:latin typeface="+mn-lt"/>
                <a:ea typeface="+mn-ea"/>
                <a:cs typeface="+mn-cs"/>
              </a:rPr>
              <a:t>Le travail de synthèse, de rédaction et de saisie informatique du compte-rendu est alors entrepris. Cette 3</a:t>
            </a:r>
            <a:r>
              <a:rPr lang="fr-FR" sz="1200" b="0" i="0" kern="1200" baseline="30000" dirty="0">
                <a:solidFill>
                  <a:schemeClr val="tx1"/>
                </a:solidFill>
                <a:effectLst/>
                <a:latin typeface="+mn-lt"/>
                <a:ea typeface="+mn-ea"/>
                <a:cs typeface="+mn-cs"/>
              </a:rPr>
              <a:t>ème</a:t>
            </a:r>
            <a:r>
              <a:rPr lang="fr-FR" sz="1200" b="0" i="0" kern="1200" dirty="0">
                <a:solidFill>
                  <a:schemeClr val="tx1"/>
                </a:solidFill>
                <a:effectLst/>
                <a:latin typeface="+mn-lt"/>
                <a:ea typeface="+mn-ea"/>
                <a:cs typeface="+mn-cs"/>
              </a:rPr>
              <a:t> phase révèle à chacun tout ce qu’il a appris sur son thème depuis le premier jour de sa recherche où il pensait avoir déjà toutes les réponses aux questions.</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Cette démarche didactique à la fois individuelle et collective, combine l’exercice de la formulation verbale et écrite, la pratique des techniques d’enquête, l’apprentissage en collaboration avec ses pairs. Elle donne le goût d’approfondir ses connaissances par la méthode expérimentale pour laquelle elle constitue une formidable formation.</a:t>
            </a:r>
          </a:p>
          <a:p>
            <a:endParaRPr lang="fr-FR" sz="1200" b="0" i="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Nadine Sanoh</a:t>
            </a:r>
            <a:r>
              <a:rPr lang="fr-FR" sz="1200" b="0" i="1" kern="1200" dirty="0">
                <a:solidFill>
                  <a:schemeClr val="tx1"/>
                </a:solidFill>
                <a:effectLst/>
                <a:latin typeface="+mn-lt"/>
                <a:ea typeface="+mn-ea"/>
                <a:cs typeface="+mn-cs"/>
              </a:rPr>
              <a:t>, Directrice de Kalanso 2</a:t>
            </a:r>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Toure, K., Dolo, S., Dembélé, O.O., Ouattara, K. (Eds). (2008). </a:t>
            </a:r>
            <a:r>
              <a:rPr lang="fr-FR" sz="1200" b="0" i="1" kern="1200" dirty="0">
                <a:solidFill>
                  <a:schemeClr val="tx1"/>
                </a:solidFill>
                <a:effectLst/>
                <a:latin typeface="+mn-lt"/>
                <a:ea typeface="+mn-ea"/>
                <a:cs typeface="+mn-cs"/>
              </a:rPr>
              <a:t>Travaux des jeunes chercheurs de Kalanso à Bamako au Mali</a:t>
            </a:r>
            <a:r>
              <a:rPr lang="fr-FR" sz="1200" b="0" i="0" kern="1200" dirty="0">
                <a:solidFill>
                  <a:schemeClr val="tx1"/>
                </a:solidFill>
                <a:effectLst/>
                <a:latin typeface="+mn-lt"/>
                <a:ea typeface="+mn-ea"/>
                <a:cs typeface="+mn-cs"/>
              </a:rPr>
              <a:t>. Collection de 13 rapports de recherche des élèves de l’atelier de recherche de 7ème année.</a:t>
            </a:r>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52</a:t>
            </a:fld>
            <a:endParaRPr lang="en-US" dirty="0"/>
          </a:p>
        </p:txBody>
      </p:sp>
    </p:spTree>
    <p:extLst>
      <p:ext uri="{BB962C8B-B14F-4D97-AF65-F5344CB8AC3E}">
        <p14:creationId xmlns:p14="http://schemas.microsoft.com/office/powerpoint/2010/main" val="29163305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www.kathryntoure.net/2017/11/18/do-you-know-this-missouri-history</a:t>
            </a:r>
            <a:endParaRPr lang="en-US" dirty="0"/>
          </a:p>
          <a:p>
            <a:endParaRPr lang="en-US" dirty="0"/>
          </a:p>
          <a:p>
            <a:r>
              <a:rPr lang="en-US" dirty="0"/>
              <a:t>This is an example of working with students in a spirit of </a:t>
            </a:r>
            <a:r>
              <a:rPr lang="en-US" b="1" dirty="0"/>
              <a:t>community inquiry</a:t>
            </a:r>
            <a:r>
              <a:rPr lang="en-US" dirty="0"/>
              <a:t>. The community learned black history from the students when the students presented their work and had it displayed at the public library.</a:t>
            </a:r>
          </a:p>
          <a:p>
            <a:endParaRPr lang="en-US" dirty="0"/>
          </a:p>
          <a:p>
            <a:r>
              <a:rPr lang="en-US" sz="1200" b="0" i="0" kern="1200" dirty="0">
                <a:solidFill>
                  <a:schemeClr val="tx1"/>
                </a:solidFill>
                <a:effectLst/>
                <a:latin typeface="+mn-lt"/>
                <a:ea typeface="+mn-ea"/>
                <a:cs typeface="+mn-cs"/>
              </a:rPr>
              <a:t>I was honored to work with students, teachers, school administrators and community members to deepen understanding of history and culture. Hope you are inspired and learn something insightful and useful in browsing through “Do You Know this Missouri History?” by Liberty North High School juniors of Black Students United. So proud of our students!</a:t>
            </a:r>
          </a:p>
          <a:p>
            <a:endParaRPr lang="en-US" sz="1200" b="0" i="0" kern="1200" dirty="0">
              <a:solidFill>
                <a:schemeClr val="tx1"/>
              </a:solidFill>
              <a:effectLst/>
              <a:latin typeface="+mn-lt"/>
              <a:ea typeface="+mn-ea"/>
              <a:cs typeface="+mn-cs"/>
            </a:endParaRPr>
          </a:p>
          <a:p>
            <a:r>
              <a:rPr lang="en-US" dirty="0">
                <a:hlinkClick r:id="rId4"/>
              </a:rPr>
              <a:t>https://ccaal-garrisonschool.org</a:t>
            </a:r>
            <a:endParaRPr lang="en-US" dirty="0"/>
          </a:p>
          <a:p>
            <a:r>
              <a:rPr lang="en-US" sz="1200" b="0" i="0" kern="1200" dirty="0">
                <a:solidFill>
                  <a:schemeClr val="tx1"/>
                </a:solidFill>
                <a:effectLst/>
                <a:latin typeface="+mn-lt"/>
                <a:ea typeface="+mn-ea"/>
                <a:cs typeface="+mn-cs"/>
              </a:rPr>
              <a:t>Garrison School was established in 1877 to educate black youth of Liberty, Missouri, USA. Clay County African American Legacy, Inc. purchased the building from the Liberty School District in 2003, and today it serves as a site for activities of Garrison School Cultural Center, which preserves history, celebrates culture, and promotes human relations.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53</a:t>
            </a:fld>
            <a:endParaRPr lang="en-US" dirty="0"/>
          </a:p>
        </p:txBody>
      </p:sp>
    </p:spTree>
    <p:extLst>
      <p:ext uri="{BB962C8B-B14F-4D97-AF65-F5344CB8AC3E}">
        <p14:creationId xmlns:p14="http://schemas.microsoft.com/office/powerpoint/2010/main" val="2025157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 is a </a:t>
            </a:r>
            <a:r>
              <a:rPr lang="en-US" b="1" dirty="0"/>
              <a:t>medical doctor</a:t>
            </a:r>
            <a:r>
              <a:rPr lang="en-US" dirty="0"/>
              <a:t>. When she was heading up a government-sponsored </a:t>
            </a:r>
          </a:p>
          <a:p>
            <a:r>
              <a:rPr lang="en-US" b="1" dirty="0"/>
              <a:t>HIV/AIDS project</a:t>
            </a:r>
            <a:r>
              <a:rPr lang="en-US" b="0" dirty="0"/>
              <a:t>, she</a:t>
            </a:r>
            <a:r>
              <a:rPr lang="en-US" dirty="0"/>
              <a:t> was </a:t>
            </a:r>
            <a:r>
              <a:rPr lang="en-US" b="1" dirty="0"/>
              <a:t>arrested</a:t>
            </a:r>
            <a:r>
              <a:rPr lang="en-US" dirty="0"/>
              <a:t> for embezzlement of funds.</a:t>
            </a:r>
          </a:p>
          <a:p>
            <a:endParaRPr lang="en-US" dirty="0"/>
          </a:p>
          <a:p>
            <a:r>
              <a:rPr lang="en-US" dirty="0"/>
              <a:t>She is from </a:t>
            </a:r>
            <a:r>
              <a:rPr lang="en-US" b="1" dirty="0"/>
              <a:t>English-speaking Cameroon </a:t>
            </a:r>
            <a:r>
              <a:rPr lang="en-US" dirty="0"/>
              <a:t>and was imprisoned in the </a:t>
            </a:r>
            <a:r>
              <a:rPr lang="en-US" b="1" dirty="0"/>
              <a:t>Central Prison of Yaounde</a:t>
            </a:r>
            <a:r>
              <a:rPr lang="en-US" dirty="0"/>
              <a:t>, the capital city of Cameroon,</a:t>
            </a:r>
          </a:p>
          <a:p>
            <a:r>
              <a:rPr lang="en-US" dirty="0"/>
              <a:t>in a </a:t>
            </a:r>
            <a:r>
              <a:rPr lang="en-US" b="1" dirty="0"/>
              <a:t>French-speaking province</a:t>
            </a:r>
            <a:r>
              <a:rPr lang="en-US" dirty="0"/>
              <a:t>.</a:t>
            </a:r>
          </a:p>
          <a:p>
            <a:endParaRPr lang="en-US" dirty="0"/>
          </a:p>
          <a:p>
            <a:r>
              <a:rPr lang="en-US" dirty="0"/>
              <a:t>After </a:t>
            </a:r>
            <a:r>
              <a:rPr lang="en-US" b="1" dirty="0"/>
              <a:t>six years</a:t>
            </a:r>
            <a:r>
              <a:rPr lang="en-US" dirty="0"/>
              <a:t>, it was determined in court that she was </a:t>
            </a:r>
            <a:r>
              <a:rPr lang="en-US" b="1" dirty="0"/>
              <a:t>innocent</a:t>
            </a:r>
            <a:r>
              <a:rPr lang="en-US" dirty="0"/>
              <a:t> of the embezzlement of which she had been accused.</a:t>
            </a:r>
          </a:p>
          <a:p>
            <a:endParaRPr lang="en-US" dirty="0"/>
          </a:p>
          <a:p>
            <a:r>
              <a:rPr lang="en-US" dirty="0"/>
              <a:t>In her book about these experiences, she describes</a:t>
            </a:r>
          </a:p>
          <a:p>
            <a:r>
              <a:rPr lang="en-US" b="1" dirty="0"/>
              <a:t>horrific living conditions </a:t>
            </a:r>
            <a:r>
              <a:rPr lang="en-US" dirty="0"/>
              <a:t>in prison and horrible dreams,</a:t>
            </a:r>
          </a:p>
          <a:p>
            <a:r>
              <a:rPr lang="en-US" dirty="0"/>
              <a:t>saying one should never wish imprisonment on your worst enemy.</a:t>
            </a:r>
          </a:p>
          <a:p>
            <a:endParaRPr lang="en-US" dirty="0"/>
          </a:p>
          <a:p>
            <a:r>
              <a:rPr lang="en-US" dirty="0"/>
              <a:t>She writes about being </a:t>
            </a:r>
            <a:r>
              <a:rPr lang="en-US" b="1" dirty="0"/>
              <a:t>more informed about Cameroon while in prison </a:t>
            </a:r>
            <a:r>
              <a:rPr lang="en-US" dirty="0"/>
              <a:t>than when out of prison.</a:t>
            </a:r>
          </a:p>
          <a:p>
            <a:endParaRPr lang="en-US" dirty="0"/>
          </a:p>
          <a:p>
            <a:r>
              <a:rPr lang="en-US" dirty="0"/>
              <a:t>She goes on to explain how </a:t>
            </a:r>
            <a:r>
              <a:rPr lang="en-US" b="1" dirty="0"/>
              <a:t>cellphones collapsed </a:t>
            </a:r>
            <a:r>
              <a:rPr lang="en-US" dirty="0"/>
              <a:t>“the </a:t>
            </a:r>
            <a:r>
              <a:rPr lang="en-US" b="1" dirty="0"/>
              <a:t>Chinese wall </a:t>
            </a:r>
            <a:r>
              <a:rPr lang="en-US" dirty="0"/>
              <a:t>between prison and the outside.</a:t>
            </a:r>
          </a:p>
          <a:p>
            <a:r>
              <a:rPr lang="en-US" dirty="0"/>
              <a:t>Even though cellphones were forbidden in prison,</a:t>
            </a:r>
          </a:p>
          <a:p>
            <a:r>
              <a:rPr lang="en-US" dirty="0"/>
              <a:t>prisoners </a:t>
            </a:r>
            <a:r>
              <a:rPr lang="en-US" b="1" dirty="0"/>
              <a:t>kept them and kept changing their hiding places </a:t>
            </a:r>
            <a:r>
              <a:rPr lang="en-US" dirty="0"/>
              <a:t>so warders</a:t>
            </a:r>
          </a:p>
          <a:p>
            <a:r>
              <a:rPr lang="en-US" dirty="0"/>
              <a:t>hopefully wouldn’t find them.</a:t>
            </a:r>
          </a:p>
          <a:p>
            <a:endParaRPr lang="en-US" dirty="0"/>
          </a:p>
        </p:txBody>
      </p:sp>
      <p:sp>
        <p:nvSpPr>
          <p:cNvPr id="4" name="Slide Number Placeholder 3"/>
          <p:cNvSpPr>
            <a:spLocks noGrp="1"/>
          </p:cNvSpPr>
          <p:nvPr>
            <p:ph type="sldNum" sz="quarter" idx="10"/>
          </p:nvPr>
        </p:nvSpPr>
        <p:spPr/>
        <p:txBody>
          <a:bodyPr/>
          <a:lstStyle/>
          <a:p>
            <a:fld id="{88DF0819-E2CB-483C-9A5C-55D2AE9C57D3}" type="slidenum">
              <a:rPr lang="en-US" smtClean="0"/>
              <a:t>54</a:t>
            </a:fld>
            <a:endParaRPr lang="en-US" dirty="0"/>
          </a:p>
        </p:txBody>
      </p:sp>
    </p:spTree>
    <p:extLst>
      <p:ext uri="{BB962C8B-B14F-4D97-AF65-F5344CB8AC3E}">
        <p14:creationId xmlns:p14="http://schemas.microsoft.com/office/powerpoint/2010/main" val="228262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5</a:t>
            </a:fld>
            <a:endParaRPr lang="en-US" dirty="0"/>
          </a:p>
        </p:txBody>
      </p:sp>
    </p:spTree>
    <p:extLst>
      <p:ext uri="{BB962C8B-B14F-4D97-AF65-F5344CB8AC3E}">
        <p14:creationId xmlns:p14="http://schemas.microsoft.com/office/powerpoint/2010/main" val="2249122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www.amazon.com/Stifled-Justice-Cameroon-Detained-Judgement/dp/9956763764</a:t>
            </a:r>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55</a:t>
            </a:fld>
            <a:endParaRPr lang="en-US" dirty="0"/>
          </a:p>
        </p:txBody>
      </p:sp>
    </p:spTree>
    <p:extLst>
      <p:ext uri="{BB962C8B-B14F-4D97-AF65-F5344CB8AC3E}">
        <p14:creationId xmlns:p14="http://schemas.microsoft.com/office/powerpoint/2010/main" val="7507529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much shared – in just 102 pages, in a book published in 2016.</a:t>
            </a:r>
          </a:p>
        </p:txBody>
      </p:sp>
      <p:sp>
        <p:nvSpPr>
          <p:cNvPr id="4" name="Slide Number Placeholder 3"/>
          <p:cNvSpPr>
            <a:spLocks noGrp="1"/>
          </p:cNvSpPr>
          <p:nvPr>
            <p:ph type="sldNum" sz="quarter" idx="10"/>
          </p:nvPr>
        </p:nvSpPr>
        <p:spPr/>
        <p:txBody>
          <a:bodyPr/>
          <a:lstStyle/>
          <a:p>
            <a:fld id="{EFAB0AF5-EAC3-4D5B-BFE5-BAE1CE450910}" type="slidenum">
              <a:rPr lang="en-US" smtClean="0"/>
              <a:t>56</a:t>
            </a:fld>
            <a:endParaRPr lang="en-US" dirty="0"/>
          </a:p>
        </p:txBody>
      </p:sp>
    </p:spTree>
    <p:extLst>
      <p:ext uri="{BB962C8B-B14F-4D97-AF65-F5344CB8AC3E}">
        <p14:creationId xmlns:p14="http://schemas.microsoft.com/office/powerpoint/2010/main" val="2000002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www.youtube.com/watch?v=WvhgqcUA-2A</a:t>
            </a:r>
            <a:endParaRPr lang="en-US" dirty="0"/>
          </a:p>
          <a:p>
            <a:endParaRPr lang="en-US" dirty="0"/>
          </a:p>
          <a:p>
            <a:pPr rtl="0"/>
            <a:r>
              <a:rPr lang="en-US" b="0" dirty="0"/>
              <a:t>Published on Aug 18, 2016</a:t>
            </a:r>
          </a:p>
          <a:p>
            <a:pPr rtl="0"/>
            <a:r>
              <a:rPr lang="en-US" dirty="0"/>
              <a:t>It is not unusual to find pregnant women convicted or awaiting trial in Cameroon’s prisons. </a:t>
            </a:r>
            <a:r>
              <a:rPr lang="en-US" b="1" dirty="0"/>
              <a:t>Since the beginning of this year, there are indeed 8 pregnant women at the Yaoundé Central Prison.</a:t>
            </a:r>
            <a:r>
              <a:rPr lang="en-US" dirty="0"/>
              <a:t> They live in precarious conditions and have a limited access to prenatal medical care, and the resources necessary to conduct their pregnancy. Other women have no other choices but to live with their toddlers in prison. These women, who represent the most vulnerable group of the inmate population, have become one of the main targets of REPCAM, an organization run by Claire Ndi Samba, that The provide them with material, financial and psychological support. </a:t>
            </a:r>
            <a:br>
              <a:rPr lang="en-US" dirty="0"/>
            </a:br>
            <a:r>
              <a:rPr lang="en-US" dirty="0"/>
              <a:t>Read the full story here: </a:t>
            </a:r>
            <a:r>
              <a:rPr lang="en-US" dirty="0">
                <a:hlinkClick r:id="rId4"/>
              </a:rPr>
              <a:t>https://femmeslumiere.com/en/stories/...</a:t>
            </a:r>
            <a:br>
              <a:rPr lang="en-US" dirty="0"/>
            </a:br>
            <a:br>
              <a:rPr lang="en-US" dirty="0"/>
            </a:br>
            <a:r>
              <a:rPr lang="fr-FR" noProof="0" dirty="0"/>
              <a:t>Il est fréquent que des femmes enceintes, en attente de jugement ou condamnées, se retrouvent derrière les barreaux au Cameroun. Depuis le début de l’année, on compte en effet 8 femmes enceintes à la prison centrale de Yaoundé. Celles-ci vivent dans des conditions précaires et ont un accès restreint aux visites médicales prénatales et ressources nécessaires au bon déroulement de leur grossesse. Certaines femmes sont parfois contraintes de vivre avec leur nourrisson en prison n’ayant pas d'autres choix. Ces femmes, qui représentent aujourd’hui la couche la plus vulnérable de la population carcérale, sont devenues l’une des cibles principales du REPCAM, une organisation dirigée par Claire Ndi Samba, qui leur apporte une assistance matérielle, financière et psychologique.</a:t>
            </a:r>
            <a:br>
              <a:rPr lang="en-US" dirty="0"/>
            </a:br>
            <a:r>
              <a:rPr lang="fr-FR" noProof="0" dirty="0"/>
              <a:t>Découvrez son histoire: </a:t>
            </a:r>
            <a:r>
              <a:rPr lang="en-US" dirty="0">
                <a:hlinkClick r:id="rId5"/>
              </a:rPr>
              <a:t>https://femmeslumiere.com/histoires/c...</a:t>
            </a:r>
            <a:endParaRPr lang="en-US" dirty="0"/>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57</a:t>
            </a:fld>
            <a:endParaRPr lang="en-US" dirty="0"/>
          </a:p>
        </p:txBody>
      </p:sp>
    </p:spTree>
    <p:extLst>
      <p:ext uri="{BB962C8B-B14F-4D97-AF65-F5344CB8AC3E}">
        <p14:creationId xmlns:p14="http://schemas.microsoft.com/office/powerpoint/2010/main" val="4142490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www.amazon.com/sont-</a:t>
            </a:r>
            <a:r>
              <a:rPr lang="en-US" sz="3600" b="1" dirty="0">
                <a:hlinkClick r:id="rId3"/>
              </a:rPr>
              <a:t>mes-ailes</a:t>
            </a:r>
            <a:r>
              <a:rPr lang="en-US" dirty="0">
                <a:hlinkClick r:id="rId3"/>
              </a:rPr>
              <a:t>-Where-Wings/dp/9956550795</a:t>
            </a:r>
            <a:endParaRPr lang="en-US" dirty="0"/>
          </a:p>
          <a:p>
            <a:endParaRPr lang="en-US" dirty="0"/>
          </a:p>
          <a:p>
            <a:r>
              <a:rPr lang="en-US" sz="1200" kern="1200" dirty="0">
                <a:solidFill>
                  <a:schemeClr val="tx1"/>
                </a:solidFill>
                <a:effectLst/>
                <a:latin typeface="+mn-lt"/>
                <a:ea typeface="+mn-ea"/>
                <a:cs typeface="+mn-cs"/>
              </a:rPr>
              <a:t>You usually eat with your brother</a:t>
            </a:r>
          </a:p>
          <a:p>
            <a:r>
              <a:rPr lang="en-US" sz="1200" kern="1200" dirty="0">
                <a:solidFill>
                  <a:schemeClr val="tx1"/>
                </a:solidFill>
                <a:effectLst/>
                <a:latin typeface="+mn-lt"/>
                <a:ea typeface="+mn-ea"/>
                <a:cs typeface="+mn-cs"/>
              </a:rPr>
              <a:t>And chat with him</a:t>
            </a:r>
          </a:p>
          <a:p>
            <a:r>
              <a:rPr lang="en-US" sz="1200" kern="1200" dirty="0">
                <a:solidFill>
                  <a:schemeClr val="tx1"/>
                </a:solidFill>
                <a:effectLst/>
                <a:latin typeface="+mn-lt"/>
                <a:ea typeface="+mn-ea"/>
                <a:cs typeface="+mn-cs"/>
              </a:rPr>
              <a:t>Why let politicians upset that fraternity?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finish fighting with your brother,</a:t>
            </a:r>
          </a:p>
          <a:p>
            <a:r>
              <a:rPr lang="en-US" sz="1200" kern="1200" dirty="0">
                <a:solidFill>
                  <a:schemeClr val="tx1"/>
                </a:solidFill>
                <a:effectLst/>
                <a:latin typeface="+mn-lt"/>
                <a:ea typeface="+mn-ea"/>
                <a:cs typeface="+mn-cs"/>
              </a:rPr>
              <a:t>After wounding him, what’ll you do?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 it then you’ll ask for pardon</a:t>
            </a:r>
          </a:p>
          <a:p>
            <a:r>
              <a:rPr lang="en-US" sz="1200" kern="1200" dirty="0">
                <a:solidFill>
                  <a:schemeClr val="tx1"/>
                </a:solidFill>
                <a:effectLst/>
                <a:latin typeface="+mn-lt"/>
                <a:ea typeface="+mn-ea"/>
                <a:cs typeface="+mn-cs"/>
              </a:rPr>
              <a:t>After already having caused him harm?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not pardon him right now</a:t>
            </a:r>
          </a:p>
          <a:p>
            <a:r>
              <a:rPr lang="en-US" sz="1200" kern="1200" dirty="0">
                <a:solidFill>
                  <a:schemeClr val="tx1"/>
                </a:solidFill>
                <a:effectLst/>
                <a:latin typeface="+mn-lt"/>
                <a:ea typeface="+mn-ea"/>
                <a:cs typeface="+mn-cs"/>
              </a:rPr>
              <a:t>Before any harm is inflicted?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 politicians do their politicking</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58</a:t>
            </a:fld>
            <a:endParaRPr lang="en-US" dirty="0"/>
          </a:p>
        </p:txBody>
      </p:sp>
    </p:spTree>
    <p:extLst>
      <p:ext uri="{BB962C8B-B14F-4D97-AF65-F5344CB8AC3E}">
        <p14:creationId xmlns:p14="http://schemas.microsoft.com/office/powerpoint/2010/main" val="575589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4FA3AA5-5F31-4C36-93F7-1B9DF74818CF}" type="slidenum">
              <a:rPr lang="fr-FR" smtClean="0"/>
              <a:t>59</a:t>
            </a:fld>
            <a:endParaRPr lang="fr-FR" dirty="0"/>
          </a:p>
        </p:txBody>
      </p:sp>
    </p:spTree>
    <p:extLst>
      <p:ext uri="{BB962C8B-B14F-4D97-AF65-F5344CB8AC3E}">
        <p14:creationId xmlns:p14="http://schemas.microsoft.com/office/powerpoint/2010/main" val="1851333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4FA3AA5-5F31-4C36-93F7-1B9DF74818CF}" type="slidenum">
              <a:rPr lang="fr-FR" smtClean="0"/>
              <a:t>60</a:t>
            </a:fld>
            <a:endParaRPr lang="fr-FR" dirty="0"/>
          </a:p>
        </p:txBody>
      </p:sp>
    </p:spTree>
    <p:extLst>
      <p:ext uri="{BB962C8B-B14F-4D97-AF65-F5344CB8AC3E}">
        <p14:creationId xmlns:p14="http://schemas.microsoft.com/office/powerpoint/2010/main" val="1707574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61</a:t>
            </a:fld>
            <a:endParaRPr lang="en-US" dirty="0"/>
          </a:p>
        </p:txBody>
      </p:sp>
    </p:spTree>
    <p:extLst>
      <p:ext uri="{BB962C8B-B14F-4D97-AF65-F5344CB8AC3E}">
        <p14:creationId xmlns:p14="http://schemas.microsoft.com/office/powerpoint/2010/main" val="248521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62</a:t>
            </a:fld>
            <a:endParaRPr lang="en-US" dirty="0"/>
          </a:p>
        </p:txBody>
      </p:sp>
    </p:spTree>
    <p:extLst>
      <p:ext uri="{BB962C8B-B14F-4D97-AF65-F5344CB8AC3E}">
        <p14:creationId xmlns:p14="http://schemas.microsoft.com/office/powerpoint/2010/main" val="3772234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Painting of man:</a:t>
            </a:r>
          </a:p>
          <a:p>
            <a:r>
              <a:rPr lang="en-US" dirty="0"/>
              <a:t>Old Book by Leroy Campbell, born in Charleston, South Carolina in 1956</a:t>
            </a:r>
          </a:p>
          <a:p>
            <a:r>
              <a:rPr lang="en-US" dirty="0"/>
              <a:t>http://readingandart.blogspot.com/2013/09/leroy-campbell.html</a:t>
            </a:r>
          </a:p>
          <a:p>
            <a:endParaRPr lang="en-US" dirty="0"/>
          </a:p>
          <a:p>
            <a:r>
              <a:rPr lang="en-US" dirty="0"/>
              <a:t>https://www.leroycampbelloriginals.com</a:t>
            </a:r>
          </a:p>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63</a:t>
            </a:fld>
            <a:endParaRPr lang="en-US" dirty="0"/>
          </a:p>
        </p:txBody>
      </p:sp>
    </p:spTree>
    <p:extLst>
      <p:ext uri="{BB962C8B-B14F-4D97-AF65-F5344CB8AC3E}">
        <p14:creationId xmlns:p14="http://schemas.microsoft.com/office/powerpoint/2010/main" val="2915862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64</a:t>
            </a:fld>
            <a:endParaRPr lang="en-US" dirty="0"/>
          </a:p>
        </p:txBody>
      </p:sp>
    </p:spTree>
    <p:extLst>
      <p:ext uri="{BB962C8B-B14F-4D97-AF65-F5344CB8AC3E}">
        <p14:creationId xmlns:p14="http://schemas.microsoft.com/office/powerpoint/2010/main" val="366079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Tabitha Mwangi, why did you write this? for whom?</a:t>
            </a:r>
          </a:p>
          <a:p>
            <a:endParaRPr lang="en-US" dirty="0"/>
          </a:p>
          <a:p>
            <a:r>
              <a:rPr lang="en-US" dirty="0"/>
              <a:t>Any reactions to it?</a:t>
            </a:r>
          </a:p>
          <a:p>
            <a:endParaRPr lang="en-US" dirty="0"/>
          </a:p>
          <a:p>
            <a:r>
              <a:rPr lang="en-US" dirty="0"/>
              <a:t>Any lesson from writing it?</a:t>
            </a:r>
          </a:p>
          <a:p>
            <a:endParaRPr lang="en-US" dirty="0"/>
          </a:p>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6</a:t>
            </a:fld>
            <a:endParaRPr lang="en-US" dirty="0"/>
          </a:p>
        </p:txBody>
      </p:sp>
    </p:spTree>
    <p:extLst>
      <p:ext uri="{BB962C8B-B14F-4D97-AF65-F5344CB8AC3E}">
        <p14:creationId xmlns:p14="http://schemas.microsoft.com/office/powerpoint/2010/main" val="1580266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65</a:t>
            </a:fld>
            <a:endParaRPr lang="en-US" dirty="0"/>
          </a:p>
        </p:txBody>
      </p:sp>
    </p:spTree>
    <p:extLst>
      <p:ext uri="{BB962C8B-B14F-4D97-AF65-F5344CB8AC3E}">
        <p14:creationId xmlns:p14="http://schemas.microsoft.com/office/powerpoint/2010/main" val="2471340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66</a:t>
            </a:fld>
            <a:endParaRPr lang="en-US" dirty="0"/>
          </a:p>
        </p:txBody>
      </p:sp>
    </p:spTree>
    <p:extLst>
      <p:ext uri="{BB962C8B-B14F-4D97-AF65-F5344CB8AC3E}">
        <p14:creationId xmlns:p14="http://schemas.microsoft.com/office/powerpoint/2010/main" val="814486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67</a:t>
            </a:fld>
            <a:endParaRPr lang="en-US" dirty="0"/>
          </a:p>
        </p:txBody>
      </p:sp>
    </p:spTree>
    <p:extLst>
      <p:ext uri="{BB962C8B-B14F-4D97-AF65-F5344CB8AC3E}">
        <p14:creationId xmlns:p14="http://schemas.microsoft.com/office/powerpoint/2010/main" val="468236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68</a:t>
            </a:fld>
            <a:endParaRPr lang="en-US" dirty="0"/>
          </a:p>
        </p:txBody>
      </p:sp>
    </p:spTree>
    <p:extLst>
      <p:ext uri="{BB962C8B-B14F-4D97-AF65-F5344CB8AC3E}">
        <p14:creationId xmlns:p14="http://schemas.microsoft.com/office/powerpoint/2010/main" val="11062288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Reviews on Amazon regarding </a:t>
            </a:r>
            <a:r>
              <a:rPr lang="en-US" i="1" dirty="0"/>
              <a:t>Kairaba – about </a:t>
            </a:r>
            <a:r>
              <a:rPr lang="en-US" sz="1200" kern="1200" dirty="0">
                <a:solidFill>
                  <a:schemeClr val="tx1"/>
                </a:solidFill>
                <a:effectLst/>
                <a:latin typeface="+mn-lt"/>
                <a:ea typeface="+mn-ea"/>
                <a:cs typeface="+mn-cs"/>
              </a:rPr>
              <a:t>Jawara, Gambia’s first Prime Minister (1965-1970) and</a:t>
            </a:r>
          </a:p>
          <a:p>
            <a:r>
              <a:rPr lang="en-US" sz="1200" kern="1200" dirty="0">
                <a:solidFill>
                  <a:schemeClr val="tx1"/>
                </a:solidFill>
                <a:effectLst/>
                <a:latin typeface="+mn-lt"/>
                <a:ea typeface="+mn-ea"/>
                <a:cs typeface="+mn-cs"/>
              </a:rPr>
              <a:t>later first president (1970-1994):</a:t>
            </a:r>
            <a:endParaRPr lang="en-US" i="1" dirty="0"/>
          </a:p>
          <a:p>
            <a:endParaRPr lang="en-US" dirty="0"/>
          </a:p>
          <a:p>
            <a:r>
              <a:rPr lang="en-US" sz="1200" b="0" i="0" kern="1200" dirty="0">
                <a:solidFill>
                  <a:schemeClr val="tx1"/>
                </a:solidFill>
                <a:effectLst/>
                <a:latin typeface="+mn-lt"/>
                <a:ea typeface="+mn-ea"/>
                <a:cs typeface="+mn-cs"/>
              </a:rPr>
              <a:t>“Thank you so much whoever sold me this book. A fascinating insight in to an important political era of a country emerging from colonial rule, and autographed by the ex-president himself! What an unexpected bonus. I lived in and am married to a Gambian and have this country ‘suma reini hol’ (in my heart) A truly humble leader and so far from the political elitism that is so engrained in the majority of ruling systems of this world.”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interesting memoir from the former president of The Gambia. The only slight disappointment is how the book tends to gloss over the reasons he chose to return to The Gambia following exile, his views on the current leadership and the ongoing effect the 1994 coup has had on ordinary Gambians.”</a:t>
            </a:r>
            <a:endParaRPr lang="en-US" dirty="0"/>
          </a:p>
        </p:txBody>
      </p:sp>
      <p:sp>
        <p:nvSpPr>
          <p:cNvPr id="4" name="Slide Number Placeholder 3"/>
          <p:cNvSpPr>
            <a:spLocks noGrp="1"/>
          </p:cNvSpPr>
          <p:nvPr>
            <p:ph type="sldNum" sz="quarter" idx="5"/>
          </p:nvPr>
        </p:nvSpPr>
        <p:spPr/>
        <p:txBody>
          <a:bodyPr/>
          <a:lstStyle/>
          <a:p>
            <a:fld id="{EFAB0AF5-EAC3-4D5B-BFE5-BAE1CE450910}" type="slidenum">
              <a:rPr lang="en-US" smtClean="0"/>
              <a:t>69</a:t>
            </a:fld>
            <a:endParaRPr lang="en-US" dirty="0"/>
          </a:p>
        </p:txBody>
      </p:sp>
    </p:spTree>
    <p:extLst>
      <p:ext uri="{BB962C8B-B14F-4D97-AF65-F5344CB8AC3E}">
        <p14:creationId xmlns:p14="http://schemas.microsoft.com/office/powerpoint/2010/main" val="9928850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Why write for non-academic audiences?</a:t>
            </a:r>
            <a:r>
              <a:rPr lang="en-US"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ALC fellows replied:</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want to write for non-academic audiences to </a:t>
            </a:r>
            <a:r>
              <a:rPr lang="en-GB" sz="1200" b="1" kern="1200" dirty="0">
                <a:solidFill>
                  <a:schemeClr val="tx1"/>
                </a:solidFill>
                <a:effectLst/>
                <a:latin typeface="+mn-lt"/>
                <a:ea typeface="+mn-ea"/>
                <a:cs typeface="+mn-cs"/>
              </a:rPr>
              <a:t>impart knowledge</a:t>
            </a:r>
            <a:r>
              <a:rPr lang="en-GB" sz="1200" kern="1200" dirty="0">
                <a:solidFill>
                  <a:schemeClr val="tx1"/>
                </a:solidFill>
                <a:effectLst/>
                <a:latin typeface="+mn-lt"/>
                <a:ea typeface="+mn-ea"/>
                <a:cs typeface="+mn-cs"/>
              </a:rPr>
              <a:t> in the communities where I work. Examples of non-academic writing that have impacted me are mostly pieces written by African women for African girls and women and which portray their real beauty in all its diversities.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want to create </a:t>
            </a:r>
            <a:r>
              <a:rPr lang="en-GB" sz="1200" b="1" kern="1200" dirty="0">
                <a:solidFill>
                  <a:schemeClr val="tx1"/>
                </a:solidFill>
                <a:effectLst/>
                <a:latin typeface="+mn-lt"/>
                <a:ea typeface="+mn-ea"/>
                <a:cs typeface="+mn-cs"/>
              </a:rPr>
              <a:t>awareness</a:t>
            </a:r>
            <a:r>
              <a:rPr lang="en-GB" sz="1200" kern="1200" dirty="0">
                <a:solidFill>
                  <a:schemeClr val="tx1"/>
                </a:solidFill>
                <a:effectLst/>
                <a:latin typeface="+mn-lt"/>
                <a:ea typeface="+mn-ea"/>
                <a:cs typeface="+mn-cs"/>
              </a:rPr>
              <a:t> and address challenges and vulnerabilities. I want to make sense out of ideas and issues discussed to put pressure on policy makers to act.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would like to write for non-academic audiences because that is how to reach the majority of people who are involved in decision making processes on a daily basis and that have existential implications for our world as we know it. </a:t>
            </a:r>
            <a:r>
              <a:rPr lang="en-GB" sz="1200" b="1" kern="1200" dirty="0">
                <a:solidFill>
                  <a:schemeClr val="tx1"/>
                </a:solidFill>
                <a:effectLst/>
                <a:latin typeface="+mn-lt"/>
                <a:ea typeface="+mn-ea"/>
                <a:cs typeface="+mn-cs"/>
              </a:rPr>
              <a:t>Decision making</a:t>
            </a:r>
            <a:r>
              <a:rPr lang="en-GB" sz="1200" kern="1200" dirty="0">
                <a:solidFill>
                  <a:schemeClr val="tx1"/>
                </a:solidFill>
                <a:effectLst/>
                <a:latin typeface="+mn-lt"/>
                <a:ea typeface="+mn-ea"/>
                <a:cs typeface="+mn-cs"/>
              </a:rPr>
              <a:t> is not only done at medium and senior levels. There is a huge need and demand for easily comprehendible but insightful information. Academic writing sometimes is like a conversation among academics; it excludes those that are not “in the knowing” or informed or specialised. I want to help share </a:t>
            </a:r>
            <a:r>
              <a:rPr lang="en-GB" sz="1200" b="1" kern="1200" dirty="0">
                <a:solidFill>
                  <a:schemeClr val="tx1"/>
                </a:solidFill>
                <a:effectLst/>
                <a:latin typeface="+mn-lt"/>
                <a:ea typeface="+mn-ea"/>
                <a:cs typeface="+mn-cs"/>
              </a:rPr>
              <a:t>fresh perspectives and voices</a:t>
            </a:r>
            <a:r>
              <a:rPr lang="en-GB" sz="1200" kern="1200" dirty="0">
                <a:solidFill>
                  <a:schemeClr val="tx1"/>
                </a:solidFill>
                <a:effectLst/>
                <a:latin typeface="+mn-lt"/>
                <a:ea typeface="+mn-ea"/>
                <a:cs typeface="+mn-cs"/>
              </a:rPr>
              <a:t> in ongoing discussions.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have always been fascinated by the use of storytelling (in all of its forms) but most particularly in two ways. First, as a way of </a:t>
            </a:r>
            <a:r>
              <a:rPr lang="en-GB" sz="1200" b="1" kern="1200" dirty="0">
                <a:solidFill>
                  <a:schemeClr val="tx1"/>
                </a:solidFill>
                <a:effectLst/>
                <a:latin typeface="+mn-lt"/>
                <a:ea typeface="+mn-ea"/>
                <a:cs typeface="+mn-cs"/>
              </a:rPr>
              <a:t>making meaning</a:t>
            </a:r>
            <a:r>
              <a:rPr lang="en-GB" sz="1200" kern="1200" dirty="0">
                <a:solidFill>
                  <a:schemeClr val="tx1"/>
                </a:solidFill>
                <a:effectLst/>
                <a:latin typeface="+mn-lt"/>
                <a:ea typeface="+mn-ea"/>
                <a:cs typeface="+mn-cs"/>
              </a:rPr>
              <a:t> of the world around us. Second, </a:t>
            </a:r>
            <a:r>
              <a:rPr lang="en-GB" sz="1200" b="1" kern="1200" dirty="0">
                <a:solidFill>
                  <a:schemeClr val="tx1"/>
                </a:solidFill>
                <a:effectLst/>
                <a:latin typeface="+mn-lt"/>
                <a:ea typeface="+mn-ea"/>
                <a:cs typeface="+mn-cs"/>
              </a:rPr>
              <a:t>as an escape</a:t>
            </a:r>
            <a:r>
              <a:rPr lang="en-GB" sz="1200" kern="1200" dirty="0">
                <a:solidFill>
                  <a:schemeClr val="tx1"/>
                </a:solidFill>
                <a:effectLst/>
                <a:latin typeface="+mn-lt"/>
                <a:ea typeface="+mn-ea"/>
                <a:cs typeface="+mn-cs"/>
              </a:rPr>
              <a:t> from the world around us. Escapism allows for wander in the realm of imagination, which further fosters creativity and innovation. Academic terms, concepts and theories can be intimidating to people outside of academia, yet the theories taught in scholarly works can be useful in helping non-academics understand occurrences around them. My desire is to leverage opportunities that lie both in academic and non-academic work and writing.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 everyone is an academic, and not everyone has the time or the ability to </a:t>
            </a:r>
            <a:r>
              <a:rPr lang="en-US" sz="1200" kern="1200" noProof="0" dirty="0">
                <a:solidFill>
                  <a:schemeClr val="tx1"/>
                </a:solidFill>
                <a:effectLst/>
                <a:latin typeface="+mn-lt"/>
                <a:ea typeface="+mn-ea"/>
                <a:cs typeface="+mn-cs"/>
              </a:rPr>
              <a:t>analyze</a:t>
            </a:r>
            <a:r>
              <a:rPr lang="en-GB" sz="1200" kern="1200" dirty="0">
                <a:solidFill>
                  <a:schemeClr val="tx1"/>
                </a:solidFill>
                <a:effectLst/>
                <a:latin typeface="+mn-lt"/>
                <a:ea typeface="+mn-ea"/>
                <a:cs typeface="+mn-cs"/>
              </a:rPr>
              <a:t> an academic piece. It is essential to think about the different groups in society and </a:t>
            </a:r>
            <a:r>
              <a:rPr lang="en-GB" sz="1200" b="1" kern="1200" dirty="0">
                <a:solidFill>
                  <a:schemeClr val="tx1"/>
                </a:solidFill>
                <a:effectLst/>
                <a:latin typeface="+mn-lt"/>
                <a:ea typeface="+mn-ea"/>
                <a:cs typeface="+mn-cs"/>
              </a:rPr>
              <a:t>engage</a:t>
            </a:r>
            <a:r>
              <a:rPr lang="en-GB" sz="1200" kern="1200" dirty="0">
                <a:solidFill>
                  <a:schemeClr val="tx1"/>
                </a:solidFill>
                <a:effectLst/>
                <a:latin typeface="+mn-lt"/>
                <a:ea typeface="+mn-ea"/>
                <a:cs typeface="+mn-cs"/>
              </a:rPr>
              <a:t> with them. Academics tend to fall under the umbrella of theory and may forget the reality of things; therefore, I believe it is essential to sometimes leave the academic world and write or read non-academic works.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want to write about terrorism and security issues for non-academics. </a:t>
            </a:r>
            <a:r>
              <a:rPr lang="en-GB" sz="1200" b="1" kern="1200" dirty="0">
                <a:solidFill>
                  <a:schemeClr val="tx1"/>
                </a:solidFill>
                <a:effectLst/>
                <a:latin typeface="+mn-lt"/>
                <a:ea typeface="+mn-ea"/>
                <a:cs typeface="+mn-cs"/>
              </a:rPr>
              <a:t>Informing and educating the general public</a:t>
            </a:r>
            <a:r>
              <a:rPr lang="en-GB" sz="1200" kern="1200" dirty="0">
                <a:solidFill>
                  <a:schemeClr val="tx1"/>
                </a:solidFill>
                <a:effectLst/>
                <a:latin typeface="+mn-lt"/>
                <a:ea typeface="+mn-ea"/>
                <a:cs typeface="+mn-cs"/>
              </a:rPr>
              <a:t> on such issues is critical for them to understand how to identify and report suspicious persons and items; helps avoid stereotyping of some communities as terrorists because there is no general profile of terrorists; and helps them understand their role in advocating for counter-terrorism laws that are humane and do not infringe on their civil liberties.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Writing for non-academic audiences will give me the opportunity to positively influence government policies in my area of interest – peace, security and countering violent extremism. This I can do by writing articles that are policy relevant to provide strategic insights and policy solutions to help decision makers make an informed decision. It will also enable me to educate the public on peace, security and countering violent extremism. </a:t>
            </a:r>
            <a:r>
              <a:rPr lang="en-GB" sz="1200" b="1" kern="1200" dirty="0">
                <a:solidFill>
                  <a:schemeClr val="tx1"/>
                </a:solidFill>
                <a:effectLst/>
                <a:latin typeface="+mn-lt"/>
                <a:ea typeface="+mn-ea"/>
                <a:cs typeface="+mn-cs"/>
              </a:rPr>
              <a:t>In addition, I will receive valuable feedback and comments from the public on my writing</a:t>
            </a:r>
            <a:r>
              <a:rPr lang="en-GB" sz="1200" kern="1200" dirty="0">
                <a:solidFill>
                  <a:schemeClr val="tx1"/>
                </a:solidFill>
                <a:effectLst/>
                <a:latin typeface="+mn-lt"/>
                <a:ea typeface="+mn-ea"/>
                <a:cs typeface="+mn-cs"/>
              </a:rPr>
              <a:t>. Through blog writing, I was able to inspire and influence young people on how to safeguard themselves from falling into </a:t>
            </a:r>
            <a:r>
              <a:rPr lang="en-GB" sz="1200" i="1" kern="1200" dirty="0">
                <a:solidFill>
                  <a:schemeClr val="tx1"/>
                </a:solidFill>
                <a:effectLst/>
                <a:latin typeface="+mn-lt"/>
                <a:ea typeface="+mn-ea"/>
                <a:cs typeface="+mn-cs"/>
              </a:rPr>
              <a:t>Boko Haram</a:t>
            </a:r>
            <a:r>
              <a:rPr lang="en-GB" sz="1200" kern="1200" dirty="0">
                <a:solidFill>
                  <a:schemeClr val="tx1"/>
                </a:solidFill>
                <a:effectLst/>
                <a:latin typeface="+mn-lt"/>
                <a:ea typeface="+mn-ea"/>
                <a:cs typeface="+mn-cs"/>
              </a:rPr>
              <a:t> violent extremism and becoming radicalised. This also increases public awareness of the violent acts committed by </a:t>
            </a:r>
            <a:r>
              <a:rPr lang="en-GB" sz="1200" i="1" kern="1200" dirty="0">
                <a:solidFill>
                  <a:schemeClr val="tx1"/>
                </a:solidFill>
                <a:effectLst/>
                <a:latin typeface="+mn-lt"/>
                <a:ea typeface="+mn-ea"/>
                <a:cs typeface="+mn-cs"/>
              </a:rPr>
              <a:t>Boko Haram</a:t>
            </a:r>
            <a:r>
              <a:rPr lang="en-GB" sz="1200" kern="1200" dirty="0">
                <a:solidFill>
                  <a:schemeClr val="tx1"/>
                </a:solidFill>
                <a:effectLst/>
                <a:latin typeface="+mn-lt"/>
                <a:ea typeface="+mn-ea"/>
                <a:cs typeface="+mn-cs"/>
              </a:rPr>
              <a:t> to individuals in North East Nigeria</a:t>
            </a:r>
            <a:r>
              <a:rPr lang="en-GB"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Writing can be both academic and non-academic, depending on the intended audience. </a:t>
            </a:r>
            <a:r>
              <a:rPr lang="en-GB" sz="1200" b="1" kern="1200" dirty="0">
                <a:solidFill>
                  <a:schemeClr val="tx1"/>
                </a:solidFill>
                <a:effectLst/>
                <a:latin typeface="+mn-lt"/>
                <a:ea typeface="+mn-ea"/>
                <a:cs typeface="+mn-cs"/>
              </a:rPr>
              <a:t>Human experiences in terms of real-life stories have the potential to inspire people in many ways</a:t>
            </a:r>
            <a:r>
              <a:rPr lang="en-GB" sz="1200" kern="1200" dirty="0">
                <a:solidFill>
                  <a:schemeClr val="tx1"/>
                </a:solidFill>
                <a:effectLst/>
                <a:latin typeface="+mn-lt"/>
                <a:ea typeface="+mn-ea"/>
                <a:cs typeface="+mn-cs"/>
              </a:rPr>
              <a:t> and can be presented in writing. The audience for non-academic writing is larger than for academic writing. Coming from a humble background, I love to share my story to inspire younger people determined to break barriers and reach their goals.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 still in the premature stage of my non-academic writing trajectory, but from the few non-academic pieces that I have produced, I have enjoyed it to a great extent. I think non-academic writing is important for various reasons. It engages with a wider scope of influence. One’s presence can transcend across various spaces, disciplines, and areas of research nationally and internationally. It is often free-flowing and reflects the style and personality of the writer, unlike academic writing that is more rigid. It is therefore more personified and engaging than academic writing. </a:t>
            </a:r>
            <a:r>
              <a:rPr lang="en-GB" sz="1200" b="1" kern="1200" dirty="0">
                <a:solidFill>
                  <a:schemeClr val="tx1"/>
                </a:solidFill>
                <a:effectLst/>
                <a:latin typeface="+mn-lt"/>
                <a:ea typeface="+mn-ea"/>
                <a:cs typeface="+mn-cs"/>
              </a:rPr>
              <a:t>It is a window of opportunity for voices that have not been given a platform within the academic realm to create and narrate their stories</a:t>
            </a:r>
            <a:r>
              <a:rPr lang="en-GB" sz="1200" kern="1200" dirty="0">
                <a:solidFill>
                  <a:schemeClr val="tx1"/>
                </a:solidFill>
                <a:effectLst/>
                <a:latin typeface="+mn-lt"/>
                <a:ea typeface="+mn-ea"/>
                <a:cs typeface="+mn-cs"/>
              </a:rPr>
              <a:t>. The three points mentioned above make up my motivation behind contributing to non-academic audiences. I can’t say a specific piece of writing influenced me; rather I am influenced by hearing my mentor speak about his non-academic writings. He is so passionate about it and always seeks to inspire through those pieces of work. I guess, to a certain extent, I want to use non-academic writing to influence and inspire the different audiences who come across my article(s)/writing(s).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FAB0AF5-EAC3-4D5B-BFE5-BAE1CE450910}" type="slidenum">
              <a:rPr lang="en-US" smtClean="0"/>
              <a:t>70</a:t>
            </a:fld>
            <a:endParaRPr lang="en-US" dirty="0"/>
          </a:p>
        </p:txBody>
      </p:sp>
    </p:spTree>
    <p:extLst>
      <p:ext uri="{BB962C8B-B14F-4D97-AF65-F5344CB8AC3E}">
        <p14:creationId xmlns:p14="http://schemas.microsoft.com/office/powerpoint/2010/main" val="10945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B0AF5-EAC3-4D5B-BFE5-BAE1CE450910}" type="slidenum">
              <a:rPr lang="en-US" smtClean="0"/>
              <a:t>7</a:t>
            </a:fld>
            <a:endParaRPr lang="en-US" dirty="0"/>
          </a:p>
        </p:txBody>
      </p:sp>
    </p:spTree>
    <p:extLst>
      <p:ext uri="{BB962C8B-B14F-4D97-AF65-F5344CB8AC3E}">
        <p14:creationId xmlns:p14="http://schemas.microsoft.com/office/powerpoint/2010/main" val="411077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loved those American and British books I read. They stirred my imagination. They opened up new worlds for me. But the unintended consequence was that I did not know that people like me could exist in literature. So what the discovery of African writers did for me was this: It saved me from having a single story of what books are.”</a:t>
            </a:r>
          </a:p>
          <a:p>
            <a:endParaRPr lang="en-US" dirty="0"/>
          </a:p>
          <a:p>
            <a:r>
              <a:rPr lang="en-US" dirty="0"/>
              <a:t>http://www.indiewire.com/2016/02/page-to-screen-possibilities-for-chimamanda-ngozi-adichies-americanah-lupita-nyongo-david-oyelowo-starring-156536</a:t>
            </a:r>
          </a:p>
          <a:p>
            <a:endParaRPr lang="en-US" dirty="0"/>
          </a:p>
          <a:p>
            <a:pPr defTabSz="966511">
              <a:defRPr/>
            </a:pPr>
            <a:r>
              <a:rPr lang="en-US" dirty="0"/>
              <a:t>At its core, "Americanah“[Ngozi’s 3</a:t>
            </a:r>
            <a:r>
              <a:rPr lang="en-US" baseline="30000" dirty="0"/>
              <a:t>rd</a:t>
            </a:r>
            <a:r>
              <a:rPr lang="en-US" dirty="0"/>
              <a:t> novel] is an expansive love story between </a:t>
            </a:r>
          </a:p>
          <a:p>
            <a:pPr defTabSz="966511">
              <a:defRPr/>
            </a:pPr>
            <a:r>
              <a:rPr lang="en-US" dirty="0"/>
              <a:t>Ifemelu and Obinze, which also goes into careful</a:t>
            </a:r>
            <a:br>
              <a:rPr lang="en-US" dirty="0"/>
            </a:br>
            <a:r>
              <a:rPr lang="en-US" dirty="0"/>
              <a:t>detail of his life as an undocumented immigrant in London as Ifemelu explores</a:t>
            </a:r>
            <a:br>
              <a:rPr lang="en-US" dirty="0"/>
            </a:br>
            <a:r>
              <a:rPr lang="en-US" dirty="0"/>
              <a:t>her newfound American identity. Viewed as a place of opportunity and refuge</a:t>
            </a:r>
            <a:br>
              <a:rPr lang="en-US" dirty="0"/>
            </a:br>
            <a:r>
              <a:rPr lang="en-US" dirty="0"/>
              <a:t>when they were kids, America becomes something very different to them as their</a:t>
            </a:r>
            <a:br>
              <a:rPr lang="en-US" dirty="0"/>
            </a:br>
            <a:r>
              <a:rPr lang="en-US" dirty="0"/>
              <a:t>lives diverge.</a:t>
            </a:r>
          </a:p>
          <a:p>
            <a:endParaRPr lang="en-US" dirty="0"/>
          </a:p>
          <a:p>
            <a:r>
              <a:rPr lang="en-US" dirty="0"/>
              <a:t>So, how would the novel translate to the screen? With the</a:t>
            </a:r>
            <a:br>
              <a:rPr lang="en-US" dirty="0"/>
            </a:br>
            <a:r>
              <a:rPr lang="en-US" dirty="0">
                <a:hlinkClick r:id="rId3" tooltip="Link: http://blogs.indiewire.com/shadowandact/whoa-nigerian-author-chimamanda-ngozi-adichie-discusses-lupita-nyongos-interest-in-adapting-her-novel-americanah"/>
              </a:rPr>
              <a:t>news that </a:t>
            </a:r>
            <a:r>
              <a:rPr lang="en-US" dirty="0">
                <a:hlinkClick r:id="rId4" tooltip="Link: http://blogs.indiewire.com/shadowandact/whoa-nigerian-author-chimamanda-ngozi-adichie-discusses-lupita-nyongos-interest-in-adapting-her-novel-americanah"/>
              </a:rPr>
              <a:t>Lupita Nyong’o will be adapting the novel</a:t>
            </a:r>
            <a:r>
              <a:rPr lang="en-US" dirty="0"/>
              <a:t>, with David Oyelowo co-starring,</a:t>
            </a:r>
          </a:p>
          <a:p>
            <a:r>
              <a:rPr lang="en-US" dirty="0"/>
              <a:t>one question is already off the table: Who would play Ifemelu? </a:t>
            </a:r>
          </a:p>
          <a:p>
            <a:endParaRPr lang="en-US" dirty="0"/>
          </a:p>
          <a:p>
            <a:r>
              <a:rPr lang="en-US" dirty="0"/>
              <a:t>I can’t think of an actress I’d want more in this role. Ifemelu inhabits a</a:t>
            </a:r>
            <a:br>
              <a:rPr lang="en-US" dirty="0"/>
            </a:br>
            <a:r>
              <a:rPr lang="en-US" dirty="0"/>
              <a:t>brazen, unapologetic demeanor that is often absent from female characters in</a:t>
            </a:r>
            <a:br>
              <a:rPr lang="en-US" dirty="0"/>
            </a:br>
            <a:r>
              <a:rPr lang="en-US" dirty="0"/>
              <a:t>film and literature. She is a feminist/activist for the digital age, calling</a:t>
            </a:r>
            <a:br>
              <a:rPr lang="en-US" dirty="0"/>
            </a:br>
            <a:r>
              <a:rPr lang="en-US" dirty="0"/>
              <a:t>out things and people in her popular blog about race in America. This blog is</a:t>
            </a:r>
            <a:br>
              <a:rPr lang="en-US" dirty="0"/>
            </a:br>
            <a:r>
              <a:rPr lang="en-US" dirty="0"/>
              <a:t>one of the many exciting areas of this novel, which both tracks the emergence</a:t>
            </a:r>
            <a:br>
              <a:rPr lang="en-US" dirty="0"/>
            </a:br>
            <a:r>
              <a:rPr lang="en-US" dirty="0"/>
              <a:t>of blogging in pop culture, and serves as a sounding board for Ifemelu.</a:t>
            </a:r>
          </a:p>
        </p:txBody>
      </p:sp>
      <p:sp>
        <p:nvSpPr>
          <p:cNvPr id="4" name="Slide Number Placeholder 3"/>
          <p:cNvSpPr>
            <a:spLocks noGrp="1"/>
          </p:cNvSpPr>
          <p:nvPr>
            <p:ph type="sldNum" sz="quarter" idx="10"/>
          </p:nvPr>
        </p:nvSpPr>
        <p:spPr/>
        <p:txBody>
          <a:bodyPr/>
          <a:lstStyle/>
          <a:p>
            <a:fld id="{EFAB0AF5-EAC3-4D5B-BFE5-BAE1CE450910}" type="slidenum">
              <a:rPr lang="en-US" smtClean="0"/>
              <a:t>8</a:t>
            </a:fld>
            <a:endParaRPr lang="en-US" dirty="0"/>
          </a:p>
        </p:txBody>
      </p:sp>
    </p:spTree>
    <p:extLst>
      <p:ext uri="{BB962C8B-B14F-4D97-AF65-F5344CB8AC3E}">
        <p14:creationId xmlns:p14="http://schemas.microsoft.com/office/powerpoint/2010/main" val="168197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http://www.economist.com/news/obituary/21574453-chinua-achebe-africas-greatest-storyteller-died-march-21st-aged-82-chinua-achebe </a:t>
            </a:r>
          </a:p>
          <a:p>
            <a:endParaRPr lang="en-US" dirty="0"/>
          </a:p>
          <a:p>
            <a:r>
              <a:rPr lang="en-US" dirty="0"/>
              <a:t>Mr. Achebe was widely hailed as the father of African literature; but, smiling over his heavy bifocals, he rejected that. Instead, he repeated his favourite proverb: </a:t>
            </a:r>
            <a:r>
              <a:rPr lang="en-US" b="1" dirty="0"/>
              <a:t>“Until the lions have their own historians, the history of the hunt will always glorify the hunter.” </a:t>
            </a:r>
            <a:r>
              <a:rPr lang="en-US" dirty="0"/>
              <a:t>Small though he was, he turned out to be the African lions’ earliest and most important historian.</a:t>
            </a:r>
          </a:p>
        </p:txBody>
      </p:sp>
      <p:sp>
        <p:nvSpPr>
          <p:cNvPr id="4" name="Slide Number Placeholder 3"/>
          <p:cNvSpPr>
            <a:spLocks noGrp="1"/>
          </p:cNvSpPr>
          <p:nvPr>
            <p:ph type="sldNum" sz="quarter" idx="10"/>
          </p:nvPr>
        </p:nvSpPr>
        <p:spPr/>
        <p:txBody>
          <a:bodyPr/>
          <a:lstStyle/>
          <a:p>
            <a:fld id="{EFAB0AF5-EAC3-4D5B-BFE5-BAE1CE450910}" type="slidenum">
              <a:rPr lang="en-US" smtClean="0"/>
              <a:t>9</a:t>
            </a:fld>
            <a:endParaRPr lang="en-US" dirty="0"/>
          </a:p>
        </p:txBody>
      </p:sp>
    </p:spTree>
    <p:extLst>
      <p:ext uri="{BB962C8B-B14F-4D97-AF65-F5344CB8AC3E}">
        <p14:creationId xmlns:p14="http://schemas.microsoft.com/office/powerpoint/2010/main" val="133083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D6980D-9D6E-4AAE-904B-683791C8671A}"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2794140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C53D08-6C4B-486D-887E-212D6E91FE90}"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193768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CB604-6FAC-44EE-9F9B-6B72CAE551A7}"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336481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881E9-CFC5-4739-8D8E-AA3B9B861974}"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12712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2D1246-7ED4-4CB1-ACD9-D3FE1B0942F1}" type="datetime1">
              <a:rPr lang="en-US" smtClean="0"/>
              <a:t>6/24/2020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1725139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80C757-2D46-4716-ADF4-7DBE67FE86BB}"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332379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CC3D04-B12C-45C8-838E-130D4CE7D692}" type="datetime1">
              <a:rPr lang="en-US" smtClean="0"/>
              <a:t>6/24/2020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30542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E15D37-6E23-4AAA-890E-418802B2549F}" type="datetime1">
              <a:rPr lang="en-US" smtClean="0"/>
              <a:t>6/24/2020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134324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E3260-F094-4502-ACFE-42A6AAB0A918}" type="datetime1">
              <a:rPr lang="en-US" smtClean="0"/>
              <a:t>6/24/2020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92098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EFD8DD-6283-4429-8C1C-22213453A487}"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1777531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7E7043-9B26-4470-A80D-A401B49BE222}" type="datetime1">
              <a:rPr lang="en-US" smtClean="0"/>
              <a:t>6/24/2020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1E286E-A18A-40CA-988D-671CD93DA513}" type="slidenum">
              <a:rPr lang="en-US" smtClean="0"/>
              <a:t>‹#›</a:t>
            </a:fld>
            <a:endParaRPr lang="en-US" dirty="0"/>
          </a:p>
        </p:txBody>
      </p:sp>
    </p:spTree>
    <p:extLst>
      <p:ext uri="{BB962C8B-B14F-4D97-AF65-F5344CB8AC3E}">
        <p14:creationId xmlns:p14="http://schemas.microsoft.com/office/powerpoint/2010/main" val="1662826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4EDAD-CFBD-4C73-8233-DAB493B78291}" type="datetime1">
              <a:rPr lang="en-US" smtClean="0"/>
              <a:t>6/24/2020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E286E-A18A-40CA-988D-671CD93DA513}" type="slidenum">
              <a:rPr lang="en-US" smtClean="0"/>
              <a:t>‹#›</a:t>
            </a:fld>
            <a:endParaRPr lang="en-US" dirty="0"/>
          </a:p>
        </p:txBody>
      </p:sp>
    </p:spTree>
    <p:extLst>
      <p:ext uri="{BB962C8B-B14F-4D97-AF65-F5344CB8AC3E}">
        <p14:creationId xmlns:p14="http://schemas.microsoft.com/office/powerpoint/2010/main" val="1542737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www.jeuneafrique.com/183145/politique/cheikh-hamidou-kane-je-suis-plus-un-t-moin-qu-un-crivain"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scroll.in/article/964167/why-i-took-the-knee-at-a-sayhername-rally-for-racial-justice-in-new-york" TargetMode="External"/><Relationship Id="rId5" Type="http://schemas.openxmlformats.org/officeDocument/2006/relationships/image" Target="../media/image36.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goodreads.com/author/show/8051.Chinua_Achebe" TargetMode="External"/><Relationship Id="rId7" Type="http://schemas.openxmlformats.org/officeDocument/2006/relationships/hyperlink" Target="http://www.wotweb.com/wot-article/believe-miracles-%e2%88%92-vande-bharat-repatriation-fligh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scroll.in/article/963014/lockdown-images-of-migrants-impossible-journeys-offer-glimpses-of-grit-and-courage" TargetMode="External"/><Relationship Id="rId5" Type="http://schemas.openxmlformats.org/officeDocument/2006/relationships/image" Target="../media/image38.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alternation.ukzn.ac.za/Files/docs/19.1/06%20Nya.pdf" TargetMode="Externa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52.png"/><Relationship Id="rId7"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48.jp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hyperlink" Target="http://www.goodreads.com/author/show/8051.Chinua_Acheb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langaa-rpcig.net/writing-and-sharing-human-experiences-of-covid-in-east-africa-call-for-potential-book-chapters"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books.google.co.ke/books?isbn=9956558311"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drhelenkara.files.wordpress.com/2018/06/conversation-with-a-purpose.pdf"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hyperlink" Target="http://www.kathryntoure.net/2017/12/25/reflecting-on-empower-missouri-and-a-life-of-service-conversations-with-mary-kay-mcphee/" TargetMode="Externa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2.jpeg"/><Relationship Id="rId5" Type="http://schemas.openxmlformats.org/officeDocument/2006/relationships/image" Target="../media/image10.jpeg"/><Relationship Id="rId4" Type="http://schemas.openxmlformats.org/officeDocument/2006/relationships/hyperlink" Target="http://www.goodreads.com/author/show/8051.Chinua_Acheb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63.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dppa.un.org/en/women-peace-and-security" TargetMode="External"/><Relationship Id="rId7"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hyperlink" Target="http://www.the-star.co.ke/authors/kibii" TargetMode="External"/><Relationship Id="rId4" Type="http://schemas.openxmlformats.org/officeDocument/2006/relationships/hyperlink" Target="http://www.theeastafrican.co.ke/scienceandhealth/Covid-driving-Kenyans-into-jaws-of-mental-health-issues/3073694-5581316-ir0nphz/index.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8.xml.rels><?xml version="1.0" encoding="UTF-8" standalone="yes"?>
<Relationships xmlns="http://schemas.openxmlformats.org/package/2006/relationships"><Relationship Id="rId3" Type="http://schemas.openxmlformats.org/officeDocument/2006/relationships/hyperlink" Target="https://www.ted.com/talks/chimamanda_adichie_the_danger_of_a_single_story?language=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ChimamandaAdichie_2009G-480p-en.mp4"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ZcoyMHUzrqw" TargetMode="External"/><Relationship Id="rId3" Type="http://schemas.openxmlformats.org/officeDocument/2006/relationships/hyperlink" Target="http://www.goodreads.com/author/show/8051.Chinua_Achebe" TargetMode="External"/><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1768" y="690321"/>
            <a:ext cx="11047614" cy="5203403"/>
          </a:xfrm>
          <a:prstGeom prst="rect">
            <a:avLst/>
          </a:prstGeom>
          <a:noFill/>
        </p:spPr>
        <p:txBody>
          <a:bodyPr wrap="square" rtlCol="0">
            <a:spAutoFit/>
          </a:bodyPr>
          <a:lstStyle/>
          <a:p>
            <a:r>
              <a:rPr lang="en-US" sz="5400" b="1" dirty="0">
                <a:solidFill>
                  <a:srgbClr val="996633"/>
                </a:solidFill>
              </a:rPr>
              <a:t>Non-Academic Writing:</a:t>
            </a:r>
          </a:p>
          <a:p>
            <a:r>
              <a:rPr lang="en-US" sz="3600" b="1" dirty="0">
                <a:solidFill>
                  <a:srgbClr val="996633"/>
                </a:solidFill>
              </a:rPr>
              <a:t>Possibilities, Challenges, Fulfillment</a:t>
            </a:r>
          </a:p>
          <a:p>
            <a:endParaRPr lang="en-US" sz="1200" b="1" i="1" dirty="0"/>
          </a:p>
          <a:p>
            <a:r>
              <a:rPr lang="en-US" sz="2800" i="1" dirty="0"/>
              <a:t>Dr. Kathryn Toure</a:t>
            </a:r>
          </a:p>
          <a:p>
            <a:endParaRPr lang="en-US" sz="2800" i="1" dirty="0"/>
          </a:p>
          <a:p>
            <a:endParaRPr lang="en-US" sz="2800" i="1" dirty="0"/>
          </a:p>
          <a:p>
            <a:pPr algn="r"/>
            <a:endParaRPr lang="en-US" sz="2800" i="1" dirty="0"/>
          </a:p>
          <a:p>
            <a:pPr algn="r"/>
            <a:r>
              <a:rPr lang="en-US" sz="2800" i="1" dirty="0"/>
              <a:t>23 June 2020 workshop</a:t>
            </a:r>
          </a:p>
          <a:p>
            <a:pPr algn="r"/>
            <a:r>
              <a:rPr lang="en-US" sz="2800" i="1" dirty="0">
                <a:solidFill>
                  <a:schemeClr val="accent6">
                    <a:lumMod val="75000"/>
                  </a:schemeClr>
                </a:solidFill>
              </a:rPr>
              <a:t>with Fellows of the</a:t>
            </a:r>
          </a:p>
          <a:p>
            <a:pPr algn="r"/>
            <a:r>
              <a:rPr lang="en-US" sz="2800" i="1" dirty="0">
                <a:solidFill>
                  <a:srgbClr val="CC6600"/>
                </a:solidFill>
              </a:rPr>
              <a:t>African Leadership Centre, </a:t>
            </a:r>
          </a:p>
          <a:p>
            <a:pPr algn="r"/>
            <a:r>
              <a:rPr lang="en-US" sz="2800" i="1" dirty="0"/>
              <a:t>Nairobi Kenya </a:t>
            </a:r>
          </a:p>
        </p:txBody>
      </p:sp>
      <p:pic>
        <p:nvPicPr>
          <p:cNvPr id="3" name="Picture 2">
            <a:extLst>
              <a:ext uri="{FF2B5EF4-FFF2-40B4-BE49-F238E27FC236}">
                <a16:creationId xmlns:a16="http://schemas.microsoft.com/office/drawing/2014/main" id="{5DA1CD2E-A742-4093-8CFD-3D72CE7D3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09" y="4564380"/>
            <a:ext cx="5671694" cy="1766083"/>
          </a:xfrm>
          <a:prstGeom prst="rect">
            <a:avLst/>
          </a:prstGeom>
        </p:spPr>
      </p:pic>
      <p:pic>
        <p:nvPicPr>
          <p:cNvPr id="7" name="Picture 6">
            <a:extLst>
              <a:ext uri="{FF2B5EF4-FFF2-40B4-BE49-F238E27FC236}">
                <a16:creationId xmlns:a16="http://schemas.microsoft.com/office/drawing/2014/main" id="{9A258E6B-8F8D-4C5D-92CF-B5E96AF3102E}"/>
              </a:ext>
            </a:extLst>
          </p:cNvPr>
          <p:cNvPicPr/>
          <p:nvPr/>
        </p:nvPicPr>
        <p:blipFill rotWithShape="1">
          <a:blip r:embed="rId4">
            <a:extLst>
              <a:ext uri="{28A0092B-C50C-407E-A947-70E740481C1C}">
                <a14:useLocalDpi xmlns:a14="http://schemas.microsoft.com/office/drawing/2010/main" val="0"/>
              </a:ext>
            </a:extLst>
          </a:blip>
          <a:srcRect t="19231"/>
          <a:stretch/>
        </p:blipFill>
        <p:spPr bwMode="auto">
          <a:xfrm>
            <a:off x="9136323" y="690321"/>
            <a:ext cx="2543059" cy="27386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5551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E36EAAF-6321-4F76-BDE3-AFC1CD364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103" y="650013"/>
            <a:ext cx="4013834" cy="5862773"/>
          </a:xfrm>
          <a:prstGeom prst="rect">
            <a:avLst/>
          </a:prstGeom>
        </p:spPr>
      </p:pic>
      <p:pic>
        <p:nvPicPr>
          <p:cNvPr id="2050" name="Picture 2" descr="Image result for farida bedwei character cerebral palsy">
            <a:extLst>
              <a:ext uri="{FF2B5EF4-FFF2-40B4-BE49-F238E27FC236}">
                <a16:creationId xmlns:a16="http://schemas.microsoft.com/office/drawing/2014/main" id="{2559F9FC-22A8-4E41-86D2-C7E945560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63" y="2088834"/>
            <a:ext cx="5553285" cy="3123723"/>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Oval 19">
            <a:extLst>
              <a:ext uri="{FF2B5EF4-FFF2-40B4-BE49-F238E27FC236}">
                <a16:creationId xmlns:a16="http://schemas.microsoft.com/office/drawing/2014/main" id="{183DD322-4156-40DB-9863-1152B9957B5A}"/>
              </a:ext>
            </a:extLst>
          </p:cNvPr>
          <p:cNvSpPr/>
          <p:nvPr/>
        </p:nvSpPr>
        <p:spPr>
          <a:xfrm>
            <a:off x="3794760" y="345214"/>
            <a:ext cx="4396740" cy="2705100"/>
          </a:xfrm>
          <a:prstGeom prst="wedgeEllipseCallout">
            <a:avLst>
              <a:gd name="adj1" fmla="val -41804"/>
              <a:gd name="adj2" fmla="val 920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 decided representation matters.</a:t>
            </a:r>
          </a:p>
        </p:txBody>
      </p:sp>
      <p:sp>
        <p:nvSpPr>
          <p:cNvPr id="2" name="TextBox 1">
            <a:extLst>
              <a:ext uri="{FF2B5EF4-FFF2-40B4-BE49-F238E27FC236}">
                <a16:creationId xmlns:a16="http://schemas.microsoft.com/office/drawing/2014/main" id="{4DF2065A-C84B-4F4B-B54B-FE9FDF61681D}"/>
              </a:ext>
            </a:extLst>
          </p:cNvPr>
          <p:cNvSpPr txBox="1"/>
          <p:nvPr/>
        </p:nvSpPr>
        <p:spPr>
          <a:xfrm>
            <a:off x="494664" y="5444836"/>
            <a:ext cx="2830428" cy="584775"/>
          </a:xfrm>
          <a:prstGeom prst="rect">
            <a:avLst/>
          </a:prstGeom>
          <a:noFill/>
        </p:spPr>
        <p:txBody>
          <a:bodyPr wrap="square" rtlCol="0">
            <a:spAutoFit/>
          </a:bodyPr>
          <a:lstStyle/>
          <a:p>
            <a:r>
              <a:rPr lang="en-US" sz="3200" dirty="0"/>
              <a:t>Farida Bedwei</a:t>
            </a:r>
          </a:p>
        </p:txBody>
      </p:sp>
    </p:spTree>
    <p:extLst>
      <p:ext uri="{BB962C8B-B14F-4D97-AF65-F5344CB8AC3E}">
        <p14:creationId xmlns:p14="http://schemas.microsoft.com/office/powerpoint/2010/main" val="4190465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womans face&#10;&#10;Description generated with very high confidence">
            <a:extLst>
              <a:ext uri="{FF2B5EF4-FFF2-40B4-BE49-F238E27FC236}">
                <a16:creationId xmlns:a16="http://schemas.microsoft.com/office/drawing/2014/main" id="{04C70DC9-DF43-4A95-818F-C11F5896F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519"/>
            <a:ext cx="12192000" cy="4858962"/>
          </a:xfrm>
          <a:prstGeom prst="rect">
            <a:avLst/>
          </a:prstGeom>
        </p:spPr>
      </p:pic>
    </p:spTree>
    <p:extLst>
      <p:ext uri="{BB962C8B-B14F-4D97-AF65-F5344CB8AC3E}">
        <p14:creationId xmlns:p14="http://schemas.microsoft.com/office/powerpoint/2010/main" val="3380578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looking at the camera&#10;&#10;Description generated with very high confidence">
            <a:extLst>
              <a:ext uri="{FF2B5EF4-FFF2-40B4-BE49-F238E27FC236}">
                <a16:creationId xmlns:a16="http://schemas.microsoft.com/office/drawing/2014/main" id="{B195640C-D0AE-4298-BB5D-52B6DC771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24" y="1777688"/>
            <a:ext cx="5750476" cy="3480112"/>
          </a:xfrm>
          <a:prstGeom prst="rect">
            <a:avLst/>
          </a:prstGeom>
        </p:spPr>
      </p:pic>
      <p:pic>
        <p:nvPicPr>
          <p:cNvPr id="11" name="Picture 10" descr="A screen shot of a person&#10;&#10;Description generated with very high confidence">
            <a:extLst>
              <a:ext uri="{FF2B5EF4-FFF2-40B4-BE49-F238E27FC236}">
                <a16:creationId xmlns:a16="http://schemas.microsoft.com/office/drawing/2014/main" id="{E6F4A756-CB8F-4515-9079-BFEE0D088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834" y="1777688"/>
            <a:ext cx="5478149" cy="3546870"/>
          </a:xfrm>
          <a:prstGeom prst="rect">
            <a:avLst/>
          </a:prstGeom>
        </p:spPr>
      </p:pic>
      <p:sp>
        <p:nvSpPr>
          <p:cNvPr id="4" name="TextBox 3">
            <a:extLst>
              <a:ext uri="{FF2B5EF4-FFF2-40B4-BE49-F238E27FC236}">
                <a16:creationId xmlns:a16="http://schemas.microsoft.com/office/drawing/2014/main" id="{D6C5BB70-F0C0-4530-B9B7-7F855EC36A25}"/>
              </a:ext>
            </a:extLst>
          </p:cNvPr>
          <p:cNvSpPr txBox="1"/>
          <p:nvPr/>
        </p:nvSpPr>
        <p:spPr>
          <a:xfrm>
            <a:off x="494664" y="5527966"/>
            <a:ext cx="5149678" cy="584775"/>
          </a:xfrm>
          <a:prstGeom prst="rect">
            <a:avLst/>
          </a:prstGeom>
          <a:noFill/>
        </p:spPr>
        <p:txBody>
          <a:bodyPr wrap="square" rtlCol="0">
            <a:spAutoFit/>
          </a:bodyPr>
          <a:lstStyle/>
          <a:p>
            <a:r>
              <a:rPr lang="en-US" sz="3200" dirty="0"/>
              <a:t>Omar Victor Diop</a:t>
            </a:r>
          </a:p>
        </p:txBody>
      </p:sp>
    </p:spTree>
    <p:extLst>
      <p:ext uri="{BB962C8B-B14F-4D97-AF65-F5344CB8AC3E}">
        <p14:creationId xmlns:p14="http://schemas.microsoft.com/office/powerpoint/2010/main" val="1148097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looking at the camera&#10;&#10;Description generated with very high confidence">
            <a:extLst>
              <a:ext uri="{FF2B5EF4-FFF2-40B4-BE49-F238E27FC236}">
                <a16:creationId xmlns:a16="http://schemas.microsoft.com/office/drawing/2014/main" id="{093AB818-5E5F-4D6C-B07A-C0F9D03F2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198" y="1234881"/>
            <a:ext cx="6045019" cy="4388238"/>
          </a:xfrm>
          <a:prstGeom prst="rect">
            <a:avLst/>
          </a:prstGeom>
        </p:spPr>
      </p:pic>
      <p:pic>
        <p:nvPicPr>
          <p:cNvPr id="3" name="Picture 2" descr="A screenshot of a cell phone&#10;&#10;Description generated with very high confidence">
            <a:extLst>
              <a:ext uri="{FF2B5EF4-FFF2-40B4-BE49-F238E27FC236}">
                <a16:creationId xmlns:a16="http://schemas.microsoft.com/office/drawing/2014/main" id="{9A39881E-08DB-4060-976B-110513A48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748" y="214843"/>
            <a:ext cx="4614027" cy="6428313"/>
          </a:xfrm>
          <a:prstGeom prst="rect">
            <a:avLst/>
          </a:prstGeom>
        </p:spPr>
      </p:pic>
    </p:spTree>
    <p:extLst>
      <p:ext uri="{BB962C8B-B14F-4D97-AF65-F5344CB8AC3E}">
        <p14:creationId xmlns:p14="http://schemas.microsoft.com/office/powerpoint/2010/main" val="1427170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304" y="0"/>
            <a:ext cx="4577392" cy="6858000"/>
          </a:xfrm>
          <a:prstGeom prst="rect">
            <a:avLst/>
          </a:prstGeom>
        </p:spPr>
      </p:pic>
      <p:sp>
        <p:nvSpPr>
          <p:cNvPr id="4" name="TextBox 3"/>
          <p:cNvSpPr txBox="1"/>
          <p:nvPr/>
        </p:nvSpPr>
        <p:spPr>
          <a:xfrm>
            <a:off x="307910" y="382553"/>
            <a:ext cx="3433665" cy="5632311"/>
          </a:xfrm>
          <a:prstGeom prst="rect">
            <a:avLst/>
          </a:prstGeom>
          <a:noFill/>
        </p:spPr>
        <p:txBody>
          <a:bodyPr wrap="square" rtlCol="0">
            <a:spAutoFit/>
          </a:bodyPr>
          <a:lstStyle/>
          <a:p>
            <a:r>
              <a:rPr lang="en-GB" sz="2400" dirty="0"/>
              <a:t>My path to scholarship began when I enrolled in Infants One as a pupil in 1950, not many years into my living age. (p. 597)</a:t>
            </a:r>
          </a:p>
          <a:p>
            <a:endParaRPr lang="en-GB" sz="2400" dirty="0"/>
          </a:p>
          <a:p>
            <a:r>
              <a:rPr lang="en-GB" sz="2400" dirty="0"/>
              <a:t>Before I was recruited to teach in Yaounde, </a:t>
            </a:r>
            <a:r>
              <a:rPr lang="en-GB" sz="2400" b="1" dirty="0"/>
              <a:t>neither Cameroun nor African history was really taught in the department</a:t>
            </a:r>
            <a:r>
              <a:rPr lang="en-GB" sz="2400" dirty="0"/>
              <a:t>… All that was taught was European, Asian and North American history. (p. 602)</a:t>
            </a:r>
            <a:endParaRPr lang="en-US" sz="2400" dirty="0"/>
          </a:p>
        </p:txBody>
      </p:sp>
      <p:sp>
        <p:nvSpPr>
          <p:cNvPr id="2" name="TextBox 1">
            <a:extLst>
              <a:ext uri="{FF2B5EF4-FFF2-40B4-BE49-F238E27FC236}">
                <a16:creationId xmlns:a16="http://schemas.microsoft.com/office/drawing/2014/main" id="{7E758EBA-50E8-41C6-BB90-253778E1E582}"/>
              </a:ext>
            </a:extLst>
          </p:cNvPr>
          <p:cNvSpPr txBox="1"/>
          <p:nvPr/>
        </p:nvSpPr>
        <p:spPr>
          <a:xfrm>
            <a:off x="8853055" y="5187142"/>
            <a:ext cx="3031035" cy="461665"/>
          </a:xfrm>
          <a:prstGeom prst="rect">
            <a:avLst/>
          </a:prstGeom>
          <a:noFill/>
        </p:spPr>
        <p:txBody>
          <a:bodyPr wrap="square" rtlCol="0">
            <a:spAutoFit/>
          </a:bodyPr>
          <a:lstStyle/>
          <a:p>
            <a:r>
              <a:rPr lang="en-US" sz="2400" dirty="0"/>
              <a:t>Prof. Verkijika Fanso</a:t>
            </a:r>
          </a:p>
        </p:txBody>
      </p:sp>
    </p:spTree>
    <p:extLst>
      <p:ext uri="{BB962C8B-B14F-4D97-AF65-F5344CB8AC3E}">
        <p14:creationId xmlns:p14="http://schemas.microsoft.com/office/powerpoint/2010/main" val="1070714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304" y="0"/>
            <a:ext cx="4577392" cy="6858000"/>
          </a:xfrm>
          <a:prstGeom prst="rect">
            <a:avLst/>
          </a:prstGeom>
        </p:spPr>
      </p:pic>
      <p:sp>
        <p:nvSpPr>
          <p:cNvPr id="5" name="TextBox 4"/>
          <p:cNvSpPr txBox="1"/>
          <p:nvPr/>
        </p:nvSpPr>
        <p:spPr>
          <a:xfrm>
            <a:off x="8599708" y="709129"/>
            <a:ext cx="3433665" cy="5324535"/>
          </a:xfrm>
          <a:prstGeom prst="rect">
            <a:avLst/>
          </a:prstGeom>
          <a:noFill/>
        </p:spPr>
        <p:txBody>
          <a:bodyPr wrap="square" rtlCol="0">
            <a:spAutoFit/>
          </a:bodyPr>
          <a:lstStyle/>
          <a:p>
            <a:r>
              <a:rPr lang="en-GB" sz="3200" b="1" dirty="0"/>
              <a:t>The Department of History in 1974</a:t>
            </a:r>
          </a:p>
          <a:p>
            <a:endParaRPr lang="en-GB" sz="2400" dirty="0"/>
          </a:p>
          <a:p>
            <a:r>
              <a:rPr lang="en-GB" sz="2800" dirty="0"/>
              <a:t>From 40</a:t>
            </a:r>
          </a:p>
          <a:p>
            <a:r>
              <a:rPr lang="en-GB" sz="2800" b="1" dirty="0"/>
              <a:t>history students </a:t>
            </a:r>
            <a:r>
              <a:rPr lang="en-GB" sz="2800" dirty="0"/>
              <a:t>… </a:t>
            </a:r>
          </a:p>
          <a:p>
            <a:r>
              <a:rPr lang="en-GB" sz="2800" dirty="0"/>
              <a:t>to 4000 today</a:t>
            </a:r>
          </a:p>
          <a:p>
            <a:endParaRPr lang="en-GB" sz="2800" dirty="0"/>
          </a:p>
          <a:p>
            <a:r>
              <a:rPr lang="en-GB" sz="2800" dirty="0"/>
              <a:t>From a few</a:t>
            </a:r>
          </a:p>
          <a:p>
            <a:r>
              <a:rPr lang="en-GB" sz="2800" b="1" dirty="0"/>
              <a:t>women students</a:t>
            </a:r>
            <a:r>
              <a:rPr lang="en-GB" sz="2800" dirty="0"/>
              <a:t> … </a:t>
            </a:r>
          </a:p>
          <a:p>
            <a:r>
              <a:rPr lang="en-GB" sz="2800" dirty="0"/>
              <a:t>to girls outnumbering boys in some departments</a:t>
            </a:r>
            <a:endParaRPr lang="en-US" sz="2800" dirty="0"/>
          </a:p>
        </p:txBody>
      </p:sp>
    </p:spTree>
    <p:extLst>
      <p:ext uri="{BB962C8B-B14F-4D97-AF65-F5344CB8AC3E}">
        <p14:creationId xmlns:p14="http://schemas.microsoft.com/office/powerpoint/2010/main" val="88093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9BBB95D-B399-4F70-82C2-8BB5FD611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14" y="522095"/>
            <a:ext cx="3483379" cy="58138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ikh Hamidou Kane est l'auteur de deux livres qui ont marqué la littérature négro-africaine.">
            <a:extLst>
              <a:ext uri="{FF2B5EF4-FFF2-40B4-BE49-F238E27FC236}">
                <a16:creationId xmlns:a16="http://schemas.microsoft.com/office/drawing/2014/main" id="{F331F489-26AF-4623-A2F1-BFC51F676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886" y="3737734"/>
            <a:ext cx="3333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FC0F8CD8-C026-472D-A722-9A6E654452B6}"/>
              </a:ext>
            </a:extLst>
          </p:cNvPr>
          <p:cNvSpPr/>
          <p:nvPr/>
        </p:nvSpPr>
        <p:spPr>
          <a:xfrm>
            <a:off x="5750848" y="522095"/>
            <a:ext cx="5752406" cy="34996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400" b="1" dirty="0"/>
              <a:t>Je suis plus un témoin qu’un écrivain</a:t>
            </a:r>
          </a:p>
        </p:txBody>
      </p:sp>
      <p:sp>
        <p:nvSpPr>
          <p:cNvPr id="3" name="TextBox 2">
            <a:extLst>
              <a:ext uri="{FF2B5EF4-FFF2-40B4-BE49-F238E27FC236}">
                <a16:creationId xmlns:a16="http://schemas.microsoft.com/office/drawing/2014/main" id="{E302D0E4-0C71-4184-B3A1-67C55A0ADC6E}"/>
              </a:ext>
            </a:extLst>
          </p:cNvPr>
          <p:cNvSpPr txBox="1"/>
          <p:nvPr/>
        </p:nvSpPr>
        <p:spPr>
          <a:xfrm>
            <a:off x="7844443" y="5874239"/>
            <a:ext cx="4156364" cy="923330"/>
          </a:xfrm>
          <a:prstGeom prst="rect">
            <a:avLst/>
          </a:prstGeom>
          <a:noFill/>
        </p:spPr>
        <p:txBody>
          <a:bodyPr wrap="square" rtlCol="0">
            <a:spAutoFit/>
          </a:bodyPr>
          <a:lstStyle/>
          <a:p>
            <a:r>
              <a:rPr lang="en-US" dirty="0">
                <a:hlinkClick r:id="rId5"/>
              </a:rPr>
              <a:t>www.jeuneafrique.com/183145/politique/cheikh-hamidou-kane-</a:t>
            </a:r>
            <a:r>
              <a:rPr lang="en-US" b="1" dirty="0">
                <a:hlinkClick r:id="rId5"/>
              </a:rPr>
              <a:t>je-suis-plus-un-t-moin-qu-un-crivain</a:t>
            </a:r>
            <a:endParaRPr lang="en-US" b="1" dirty="0"/>
          </a:p>
        </p:txBody>
      </p:sp>
    </p:spTree>
    <p:extLst>
      <p:ext uri="{BB962C8B-B14F-4D97-AF65-F5344CB8AC3E}">
        <p14:creationId xmlns:p14="http://schemas.microsoft.com/office/powerpoint/2010/main" val="195673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46" y="704568"/>
            <a:ext cx="3284375" cy="5067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649" y="704567"/>
            <a:ext cx="3292584" cy="50799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5073" y="692797"/>
            <a:ext cx="3330634" cy="506732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934" y="167951"/>
            <a:ext cx="2898711" cy="2174033"/>
          </a:xfrm>
          <a:prstGeom prst="rect">
            <a:avLst/>
          </a:prstGeom>
        </p:spPr>
      </p:pic>
    </p:spTree>
    <p:extLst>
      <p:ext uri="{BB962C8B-B14F-4D97-AF65-F5344CB8AC3E}">
        <p14:creationId xmlns:p14="http://schemas.microsoft.com/office/powerpoint/2010/main" val="1648091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632" y="0"/>
            <a:ext cx="3553368"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88950" cy="6858000"/>
          </a:xfrm>
          <a:prstGeom prst="rect">
            <a:avLst/>
          </a:prstGeom>
        </p:spPr>
      </p:pic>
      <p:pic>
        <p:nvPicPr>
          <p:cNvPr id="7" name="Picture 6"/>
          <p:cNvPicPr/>
          <p:nvPr/>
        </p:nvPicPr>
        <p:blipFill rotWithShape="1">
          <a:blip r:embed="rId5">
            <a:extLst>
              <a:ext uri="{28A0092B-C50C-407E-A947-70E740481C1C}">
                <a14:useLocalDpi xmlns:a14="http://schemas.microsoft.com/office/drawing/2010/main" val="0"/>
              </a:ext>
            </a:extLst>
          </a:blip>
          <a:srcRect l="6509" t="1929" r="58861" b="47040"/>
          <a:stretch/>
        </p:blipFill>
        <p:spPr bwMode="auto">
          <a:xfrm rot="5400000">
            <a:off x="4196997" y="394628"/>
            <a:ext cx="4033587" cy="445758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E14ED35-9AB1-4849-955C-19D23B90E0AC}"/>
              </a:ext>
            </a:extLst>
          </p:cNvPr>
          <p:cNvSpPr txBox="1"/>
          <p:nvPr/>
        </p:nvSpPr>
        <p:spPr>
          <a:xfrm>
            <a:off x="3984999" y="4772026"/>
            <a:ext cx="4418053" cy="1938992"/>
          </a:xfrm>
          <a:prstGeom prst="rect">
            <a:avLst/>
          </a:prstGeom>
          <a:noFill/>
        </p:spPr>
        <p:txBody>
          <a:bodyPr wrap="square" rtlCol="0">
            <a:spAutoFit/>
          </a:bodyPr>
          <a:lstStyle/>
          <a:p>
            <a:pPr algn="ctr"/>
            <a:r>
              <a:rPr lang="en-US" sz="4000" b="1" dirty="0">
                <a:solidFill>
                  <a:srgbClr val="996633"/>
                </a:solidFill>
              </a:rPr>
              <a:t>What if those works had not been written?</a:t>
            </a:r>
          </a:p>
        </p:txBody>
      </p:sp>
    </p:spTree>
    <p:extLst>
      <p:ext uri="{BB962C8B-B14F-4D97-AF65-F5344CB8AC3E}">
        <p14:creationId xmlns:p14="http://schemas.microsoft.com/office/powerpoint/2010/main" val="315077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iterature Can Foster And Express Our Shared Humanity”: Bernardine Evaristo On The Importance Of Inclusive Publishing">
            <a:extLst>
              <a:ext uri="{FF2B5EF4-FFF2-40B4-BE49-F238E27FC236}">
                <a16:creationId xmlns:a16="http://schemas.microsoft.com/office/drawing/2014/main" id="{E59E8F78-D9B5-49C7-8D37-F7E602DE7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51"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rl, Woman, Other">
            <a:extLst>
              <a:ext uri="{FF2B5EF4-FFF2-40B4-BE49-F238E27FC236}">
                <a16:creationId xmlns:a16="http://schemas.microsoft.com/office/drawing/2014/main" id="{FCD5C9C3-99B0-492A-891E-FD9E57823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902" y="0"/>
            <a:ext cx="4262313" cy="686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35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EA9E337-AEA5-4AFD-9F8B-01BBFE39A853}"/>
              </a:ext>
            </a:extLst>
          </p:cNvPr>
          <p:cNvSpPr txBox="1"/>
          <p:nvPr/>
        </p:nvSpPr>
        <p:spPr>
          <a:xfrm>
            <a:off x="6804476" y="873467"/>
            <a:ext cx="4492520" cy="5410954"/>
          </a:xfrm>
          <a:prstGeom prst="rect">
            <a:avLst/>
          </a:prstGeom>
        </p:spPr>
        <p:txBody>
          <a:bodyPr vert="horz" lIns="91440" tIns="45720" rIns="91440" bIns="45720" rtlCol="0" anchor="t">
            <a:normAutofit fontScale="70000" lnSpcReduction="20000"/>
          </a:bodyPr>
          <a:lstStyle/>
          <a:p>
            <a:pPr>
              <a:lnSpc>
                <a:spcPct val="120000"/>
              </a:lnSpc>
              <a:spcBef>
                <a:spcPct val="0"/>
              </a:spcBef>
              <a:spcAft>
                <a:spcPts val="600"/>
              </a:spcAft>
            </a:pPr>
            <a:r>
              <a:rPr lang="en-US" sz="8600" b="1" dirty="0">
                <a:solidFill>
                  <a:srgbClr val="996633"/>
                </a:solidFill>
              </a:rPr>
              <a:t>Fellows, </a:t>
            </a:r>
          </a:p>
          <a:p>
            <a:pPr>
              <a:lnSpc>
                <a:spcPct val="120000"/>
              </a:lnSpc>
              <a:spcBef>
                <a:spcPct val="0"/>
              </a:spcBef>
              <a:spcAft>
                <a:spcPts val="600"/>
              </a:spcAft>
            </a:pPr>
            <a:endParaRPr lang="en-US" sz="2900" b="1" dirty="0">
              <a:solidFill>
                <a:srgbClr val="996633"/>
              </a:solidFill>
            </a:endParaRPr>
          </a:p>
          <a:p>
            <a:pPr>
              <a:lnSpc>
                <a:spcPct val="120000"/>
              </a:lnSpc>
              <a:spcBef>
                <a:spcPct val="0"/>
              </a:spcBef>
              <a:spcAft>
                <a:spcPts val="600"/>
              </a:spcAft>
            </a:pPr>
            <a:r>
              <a:rPr lang="en-US" sz="8600" b="1" dirty="0">
                <a:solidFill>
                  <a:srgbClr val="996633"/>
                </a:solidFill>
              </a:rPr>
              <a:t>What would you like to gain from this session?</a:t>
            </a:r>
          </a:p>
          <a:p>
            <a:pPr>
              <a:lnSpc>
                <a:spcPct val="90000"/>
              </a:lnSpc>
              <a:spcBef>
                <a:spcPct val="0"/>
              </a:spcBef>
              <a:spcAft>
                <a:spcPts val="600"/>
              </a:spcAft>
            </a:pPr>
            <a:endParaRPr lang="en-US" sz="4400" dirty="0">
              <a:solidFill>
                <a:srgbClr val="000000"/>
              </a:solidFill>
              <a:latin typeface="+mj-lt"/>
              <a:ea typeface="+mj-ea"/>
              <a:cs typeface="+mj-cs"/>
            </a:endParaRPr>
          </a:p>
          <a:p>
            <a:pPr>
              <a:lnSpc>
                <a:spcPct val="90000"/>
              </a:lnSpc>
              <a:spcBef>
                <a:spcPct val="0"/>
              </a:spcBef>
              <a:spcAft>
                <a:spcPts val="600"/>
              </a:spcAft>
            </a:pPr>
            <a:endParaRPr lang="en-US" sz="4400" dirty="0">
              <a:solidFill>
                <a:srgbClr val="000000"/>
              </a:solidFill>
              <a:latin typeface="+mj-lt"/>
              <a:ea typeface="+mj-ea"/>
              <a:cs typeface="+mj-cs"/>
            </a:endParaRPr>
          </a:p>
          <a:p>
            <a:pPr>
              <a:lnSpc>
                <a:spcPct val="90000"/>
              </a:lnSpc>
              <a:spcBef>
                <a:spcPct val="0"/>
              </a:spcBef>
              <a:spcAft>
                <a:spcPts val="600"/>
              </a:spcAft>
            </a:pPr>
            <a:endParaRPr lang="en-US" sz="4400" dirty="0">
              <a:solidFill>
                <a:srgbClr val="000000"/>
              </a:solidFill>
              <a:latin typeface="+mj-lt"/>
              <a:ea typeface="+mj-ea"/>
              <a:cs typeface="+mj-cs"/>
            </a:endParaRPr>
          </a:p>
          <a:p>
            <a:pPr>
              <a:lnSpc>
                <a:spcPct val="90000"/>
              </a:lnSpc>
              <a:spcBef>
                <a:spcPct val="0"/>
              </a:spcBef>
              <a:spcAft>
                <a:spcPts val="600"/>
              </a:spcAft>
            </a:pPr>
            <a:endParaRPr lang="en-US" sz="4400" dirty="0">
              <a:solidFill>
                <a:srgbClr val="000000"/>
              </a:solidFill>
              <a:latin typeface="+mj-lt"/>
              <a:ea typeface="+mj-ea"/>
              <a:cs typeface="+mj-cs"/>
            </a:endParaRPr>
          </a:p>
          <a:p>
            <a:pPr>
              <a:lnSpc>
                <a:spcPct val="90000"/>
              </a:lnSpc>
              <a:spcBef>
                <a:spcPct val="0"/>
              </a:spcBef>
              <a:spcAft>
                <a:spcPts val="600"/>
              </a:spcAft>
            </a:pPr>
            <a:endParaRPr lang="en-US" sz="4400" dirty="0">
              <a:solidFill>
                <a:srgbClr val="000000"/>
              </a:solidFill>
              <a:latin typeface="+mj-lt"/>
              <a:ea typeface="+mj-ea"/>
              <a:cs typeface="+mj-cs"/>
            </a:endParaRPr>
          </a:p>
          <a:p>
            <a:pPr>
              <a:lnSpc>
                <a:spcPct val="90000"/>
              </a:lnSpc>
              <a:spcBef>
                <a:spcPct val="0"/>
              </a:spcBef>
              <a:spcAft>
                <a:spcPts val="600"/>
              </a:spcAft>
            </a:pPr>
            <a:endParaRPr lang="en-US" sz="4400" dirty="0">
              <a:solidFill>
                <a:srgbClr val="000000"/>
              </a:solidFill>
              <a:latin typeface="+mj-lt"/>
              <a:ea typeface="+mj-ea"/>
              <a:cs typeface="+mj-cs"/>
            </a:endParaRPr>
          </a:p>
        </p:txBody>
      </p:sp>
      <p:sp>
        <p:nvSpPr>
          <p:cNvPr id="7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A drawing of a person&#10;&#10;Description generated with high confidence">
            <a:extLst>
              <a:ext uri="{FF2B5EF4-FFF2-40B4-BE49-F238E27FC236}">
                <a16:creationId xmlns:a16="http://schemas.microsoft.com/office/drawing/2014/main" id="{2E5DCD35-4393-4748-9CA2-4D5C9D09A43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6793" r="5975" b="-2"/>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0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2275" y="1459150"/>
            <a:ext cx="10924598" cy="4678204"/>
          </a:xfrm>
          <a:prstGeom prst="rect">
            <a:avLst/>
          </a:prstGeom>
          <a:noFill/>
        </p:spPr>
        <p:txBody>
          <a:bodyPr wrap="square" rtlCol="0">
            <a:spAutoFit/>
          </a:bodyPr>
          <a:lstStyle/>
          <a:p>
            <a:r>
              <a:rPr lang="en-US" dirty="0"/>
              <a:t> </a:t>
            </a:r>
          </a:p>
          <a:p>
            <a:r>
              <a:rPr lang="en-US" sz="2800" dirty="0"/>
              <a:t>I am passionate about </a:t>
            </a:r>
            <a:r>
              <a:rPr lang="en-US" sz="2800" b="1" dirty="0"/>
              <a:t>broadening the narrative</a:t>
            </a:r>
            <a:r>
              <a:rPr lang="en-US" sz="2800" dirty="0"/>
              <a:t> of who we are in Britain. In my novel </a:t>
            </a:r>
            <a:r>
              <a:rPr lang="en-US" sz="2800" i="1" dirty="0"/>
              <a:t>Girl, Woman, Other</a:t>
            </a:r>
            <a:r>
              <a:rPr lang="en-US" sz="2800" dirty="0"/>
              <a:t>, the twelve interconnected primarily black womxn are aged 19 to 93 and span a range of sexualities, classes, cultural backgrounds, occupations and family relationships. </a:t>
            </a:r>
          </a:p>
          <a:p>
            <a:endParaRPr lang="en-US" sz="2800" dirty="0"/>
          </a:p>
          <a:p>
            <a:r>
              <a:rPr lang="en-US" sz="2800" dirty="0"/>
              <a:t>My motto has long been to put </a:t>
            </a:r>
            <a:r>
              <a:rPr lang="en-US" sz="2800" b="1" dirty="0"/>
              <a:t>presence into absence</a:t>
            </a:r>
            <a:r>
              <a:rPr lang="en-US" sz="2800" dirty="0"/>
              <a:t> and black British women in particular tell me that they feel “seen” by this novel, while all kinds of other people have told me that they’ve gained insight into some of our life stories and experiences in this country, and also </a:t>
            </a:r>
            <a:r>
              <a:rPr lang="en-GB" sz="2800" dirty="0"/>
              <a:t>empathise</a:t>
            </a:r>
            <a:r>
              <a:rPr lang="en-US" sz="2800" dirty="0"/>
              <a:t> with the characters, and even relate to them. </a:t>
            </a:r>
          </a:p>
        </p:txBody>
      </p:sp>
      <p:sp>
        <p:nvSpPr>
          <p:cNvPr id="2" name="TextBox 1">
            <a:extLst>
              <a:ext uri="{FF2B5EF4-FFF2-40B4-BE49-F238E27FC236}">
                <a16:creationId xmlns:a16="http://schemas.microsoft.com/office/drawing/2014/main" id="{D4B0CF22-A4F9-4B8B-912A-278E3E2DF89B}"/>
              </a:ext>
            </a:extLst>
          </p:cNvPr>
          <p:cNvSpPr txBox="1"/>
          <p:nvPr/>
        </p:nvSpPr>
        <p:spPr>
          <a:xfrm>
            <a:off x="349136" y="290945"/>
            <a:ext cx="11199398" cy="1477328"/>
          </a:xfrm>
          <a:prstGeom prst="rect">
            <a:avLst/>
          </a:prstGeom>
          <a:noFill/>
        </p:spPr>
        <p:txBody>
          <a:bodyPr wrap="square" rtlCol="0">
            <a:spAutoFit/>
          </a:bodyPr>
          <a:lstStyle/>
          <a:p>
            <a:pPr algn="ctr"/>
            <a:r>
              <a:rPr lang="en-US" sz="3600" b="1" dirty="0"/>
              <a:t>Literature Can Foster and Express Our Shared Humanity</a:t>
            </a:r>
          </a:p>
          <a:p>
            <a:pPr algn="ctr"/>
            <a:r>
              <a:rPr lang="en-US" sz="3600" b="1" dirty="0"/>
              <a:t>  -- Bernardine Evaristo</a:t>
            </a:r>
          </a:p>
          <a:p>
            <a:pPr algn="ctr"/>
            <a:endParaRPr lang="en-US" dirty="0"/>
          </a:p>
        </p:txBody>
      </p:sp>
      <p:sp>
        <p:nvSpPr>
          <p:cNvPr id="8" name="Oval 7">
            <a:extLst>
              <a:ext uri="{FF2B5EF4-FFF2-40B4-BE49-F238E27FC236}">
                <a16:creationId xmlns:a16="http://schemas.microsoft.com/office/drawing/2014/main" id="{52A27ED1-6F94-4672-A056-2387AE989C84}"/>
              </a:ext>
            </a:extLst>
          </p:cNvPr>
          <p:cNvSpPr/>
          <p:nvPr/>
        </p:nvSpPr>
        <p:spPr>
          <a:xfrm>
            <a:off x="6957752" y="60961"/>
            <a:ext cx="4705004" cy="1168206"/>
          </a:xfrm>
          <a:prstGeom prst="ellipse">
            <a:avLst/>
          </a:prstGeom>
          <a:no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3067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750" y="468944"/>
            <a:ext cx="7167072" cy="4247317"/>
          </a:xfrm>
          <a:prstGeom prst="rect">
            <a:avLst/>
          </a:prstGeom>
          <a:noFill/>
        </p:spPr>
        <p:txBody>
          <a:bodyPr wrap="square" rtlCol="0">
            <a:spAutoFit/>
          </a:bodyPr>
          <a:lstStyle/>
          <a:p>
            <a:r>
              <a:rPr lang="en-US" dirty="0"/>
              <a:t> </a:t>
            </a:r>
          </a:p>
          <a:p>
            <a:pPr algn="ctr"/>
            <a:r>
              <a:rPr lang="en-US" sz="2800" dirty="0"/>
              <a:t>Creative writing feeds scholarly writing</a:t>
            </a:r>
          </a:p>
          <a:p>
            <a:pPr algn="ctr"/>
            <a:endParaRPr lang="en-US" sz="2800" dirty="0"/>
          </a:p>
          <a:p>
            <a:pPr algn="ctr"/>
            <a:r>
              <a:rPr lang="en-US" sz="2800" dirty="0"/>
              <a:t>Scholarly writing feeds creative writing</a:t>
            </a:r>
          </a:p>
          <a:p>
            <a:pPr algn="ctr"/>
            <a:endParaRPr lang="en-US" sz="2800" dirty="0"/>
          </a:p>
          <a:p>
            <a:pPr algn="ctr"/>
            <a:r>
              <a:rPr lang="en-US" sz="2800" dirty="0"/>
              <a:t>Writing for non-academic audiences </a:t>
            </a:r>
          </a:p>
          <a:p>
            <a:pPr algn="ctr"/>
            <a:r>
              <a:rPr lang="en-US" sz="2800" dirty="0"/>
              <a:t>feeds scholarly writing and vice versa</a:t>
            </a:r>
          </a:p>
          <a:p>
            <a:pPr algn="ctr"/>
            <a:endParaRPr lang="en-US" sz="2800" dirty="0"/>
          </a:p>
          <a:p>
            <a:pPr algn="ctr"/>
            <a:endParaRPr lang="en-US" sz="2800" dirty="0"/>
          </a:p>
          <a:p>
            <a:pPr algn="ctr"/>
            <a:r>
              <a:rPr lang="fr-FR" sz="2800" i="1" dirty="0"/>
              <a:t>Vases communicantes</a:t>
            </a:r>
          </a:p>
        </p:txBody>
      </p:sp>
      <p:pic>
        <p:nvPicPr>
          <p:cNvPr id="20484" name="Picture 4" descr="Vases communiquants | Daniel St-Jean | Flickr">
            <a:extLst>
              <a:ext uri="{FF2B5EF4-FFF2-40B4-BE49-F238E27FC236}">
                <a16:creationId xmlns:a16="http://schemas.microsoft.com/office/drawing/2014/main" id="{0D481923-A78D-4529-BB13-7E8352462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771" y="3167166"/>
            <a:ext cx="6441162" cy="365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44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VASE COMMUNIQUANT – Les vents de l'inspire">
            <a:extLst>
              <a:ext uri="{FF2B5EF4-FFF2-40B4-BE49-F238E27FC236}">
                <a16:creationId xmlns:a16="http://schemas.microsoft.com/office/drawing/2014/main" id="{63D9A973-310E-4AAA-8BA7-55C2BA9F6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859" y="229982"/>
            <a:ext cx="9868618" cy="5526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7E84EA-366C-47CB-BF2D-84EC218CBE98}"/>
              </a:ext>
            </a:extLst>
          </p:cNvPr>
          <p:cNvSpPr txBox="1"/>
          <p:nvPr/>
        </p:nvSpPr>
        <p:spPr>
          <a:xfrm>
            <a:off x="393469" y="5782270"/>
            <a:ext cx="11405062" cy="923330"/>
          </a:xfrm>
          <a:prstGeom prst="rect">
            <a:avLst/>
          </a:prstGeom>
          <a:noFill/>
        </p:spPr>
        <p:txBody>
          <a:bodyPr wrap="square" rtlCol="0">
            <a:spAutoFit/>
          </a:bodyPr>
          <a:lstStyle/>
          <a:p>
            <a:pPr algn="ctr"/>
            <a:r>
              <a:rPr lang="en-US" dirty="0"/>
              <a:t>My understanding of complex concepts and theories can add substance to my use of storytelling. On the other hand, the imagination and creativity used in storytelling can be used to spark innovation in the use of theories in my academic writing and scholarly works. -- </a:t>
            </a:r>
            <a:r>
              <a:rPr lang="en-US" i="1" dirty="0"/>
              <a:t>Margaret LoWilla Nyoka, 2019-2020 Early Career Fellow, African Leadership Centre</a:t>
            </a:r>
          </a:p>
        </p:txBody>
      </p:sp>
    </p:spTree>
    <p:extLst>
      <p:ext uri="{BB962C8B-B14F-4D97-AF65-F5344CB8AC3E}">
        <p14:creationId xmlns:p14="http://schemas.microsoft.com/office/powerpoint/2010/main" val="4128587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A59189-50E6-4DD7-98D1-C47AF7EC04CC}"/>
              </a:ext>
            </a:extLst>
          </p:cNvPr>
          <p:cNvSpPr txBox="1"/>
          <p:nvPr/>
        </p:nvSpPr>
        <p:spPr>
          <a:xfrm>
            <a:off x="31750" y="383058"/>
            <a:ext cx="12192000" cy="2185214"/>
          </a:xfrm>
          <a:prstGeom prst="rect">
            <a:avLst/>
          </a:prstGeom>
          <a:noFill/>
        </p:spPr>
        <p:txBody>
          <a:bodyPr wrap="square" rtlCol="0">
            <a:spAutoFit/>
          </a:bodyPr>
          <a:lstStyle/>
          <a:p>
            <a:pPr algn="ctr"/>
            <a:r>
              <a:rPr lang="en-US" sz="4000" b="1" dirty="0"/>
              <a:t>Why I took the knee at a #SayHerName </a:t>
            </a:r>
          </a:p>
          <a:p>
            <a:pPr algn="ctr"/>
            <a:r>
              <a:rPr lang="en-US" sz="4000" b="1" dirty="0"/>
              <a:t>rally for racial justice in New York</a:t>
            </a:r>
            <a:r>
              <a:rPr lang="en-US" sz="4000" dirty="0"/>
              <a:t>: </a:t>
            </a:r>
            <a:endParaRPr lang="en-US" sz="4000" b="1" dirty="0"/>
          </a:p>
          <a:p>
            <a:pPr algn="ctr"/>
            <a:r>
              <a:rPr lang="en-US" sz="2000" dirty="0"/>
              <a:t>The campaign aims to draw attention to the US police violence meted out to black women and girls.</a:t>
            </a:r>
          </a:p>
          <a:p>
            <a:pPr algn="ctr"/>
            <a:endParaRPr lang="en-US" sz="1200" dirty="0"/>
          </a:p>
          <a:p>
            <a:pPr algn="ctr"/>
            <a:r>
              <a:rPr lang="en-US" sz="2400" i="1" dirty="0"/>
              <a:t>by Jael Silliman</a:t>
            </a:r>
          </a:p>
        </p:txBody>
      </p:sp>
      <p:pic>
        <p:nvPicPr>
          <p:cNvPr id="23556" name="Picture 4" descr="Why I took the knee at a #SayHerName rally for racial justice in New York">
            <a:extLst>
              <a:ext uri="{FF2B5EF4-FFF2-40B4-BE49-F238E27FC236}">
                <a16:creationId xmlns:a16="http://schemas.microsoft.com/office/drawing/2014/main" id="{9D20DD7E-B4E6-4DA5-98DE-6948F52DE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038" y="2629827"/>
            <a:ext cx="7779327" cy="40841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62F999-44BA-4401-81D7-9DC8028A05F3}"/>
              </a:ext>
            </a:extLst>
          </p:cNvPr>
          <p:cNvSpPr txBox="1"/>
          <p:nvPr/>
        </p:nvSpPr>
        <p:spPr>
          <a:xfrm>
            <a:off x="660400" y="5513645"/>
            <a:ext cx="3160510" cy="1200329"/>
          </a:xfrm>
          <a:prstGeom prst="rect">
            <a:avLst/>
          </a:prstGeom>
          <a:noFill/>
        </p:spPr>
        <p:txBody>
          <a:bodyPr wrap="square" rtlCol="0">
            <a:spAutoFit/>
          </a:bodyPr>
          <a:lstStyle/>
          <a:p>
            <a:pPr algn="ctr"/>
            <a:r>
              <a:rPr lang="en-US" dirty="0">
                <a:hlinkClick r:id="rId6"/>
              </a:rPr>
              <a:t>https://scroll.in/article/964167/why-i-took-the-knee-at-a-sayhername-rally-for-racial-justice-in-new-york</a:t>
            </a:r>
            <a:endParaRPr lang="en-US" dirty="0"/>
          </a:p>
        </p:txBody>
      </p:sp>
      <p:cxnSp>
        <p:nvCxnSpPr>
          <p:cNvPr id="10" name="Straight Arrow Connector 9">
            <a:extLst>
              <a:ext uri="{FF2B5EF4-FFF2-40B4-BE49-F238E27FC236}">
                <a16:creationId xmlns:a16="http://schemas.microsoft.com/office/drawing/2014/main" id="{9498DF63-8E40-4F59-85D5-584DCA222B45}"/>
              </a:ext>
            </a:extLst>
          </p:cNvPr>
          <p:cNvCxnSpPr>
            <a:cxnSpLocks/>
          </p:cNvCxnSpPr>
          <p:nvPr/>
        </p:nvCxnSpPr>
        <p:spPr>
          <a:xfrm flipV="1">
            <a:off x="422275" y="4156364"/>
            <a:ext cx="2279361" cy="1126337"/>
          </a:xfrm>
          <a:prstGeom prst="straightConnector1">
            <a:avLst/>
          </a:prstGeom>
          <a:ln w="95250">
            <a:solidFill>
              <a:srgbClr val="FF99FF"/>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BB4E4C0-343E-4EDA-9FF9-95000DF9D7C0}"/>
              </a:ext>
            </a:extLst>
          </p:cNvPr>
          <p:cNvPicPr>
            <a:picLocks noChangeAspect="1"/>
          </p:cNvPicPr>
          <p:nvPr/>
        </p:nvPicPr>
        <p:blipFill>
          <a:blip r:embed="rId7"/>
          <a:stretch>
            <a:fillRect/>
          </a:stretch>
        </p:blipFill>
        <p:spPr>
          <a:xfrm>
            <a:off x="948603" y="2897726"/>
            <a:ext cx="2584104" cy="805344"/>
          </a:xfrm>
          <a:prstGeom prst="rect">
            <a:avLst/>
          </a:prstGeom>
        </p:spPr>
      </p:pic>
      <p:sp>
        <p:nvSpPr>
          <p:cNvPr id="14" name="TextBox 13">
            <a:extLst>
              <a:ext uri="{FF2B5EF4-FFF2-40B4-BE49-F238E27FC236}">
                <a16:creationId xmlns:a16="http://schemas.microsoft.com/office/drawing/2014/main" id="{E69A5C74-BC20-4570-9535-3270E9ABB25E}"/>
              </a:ext>
            </a:extLst>
          </p:cNvPr>
          <p:cNvSpPr txBox="1"/>
          <p:nvPr/>
        </p:nvSpPr>
        <p:spPr>
          <a:xfrm>
            <a:off x="670325" y="3632414"/>
            <a:ext cx="3229036" cy="400110"/>
          </a:xfrm>
          <a:prstGeom prst="rect">
            <a:avLst/>
          </a:prstGeom>
          <a:noFill/>
        </p:spPr>
        <p:txBody>
          <a:bodyPr wrap="square" rtlCol="0">
            <a:spAutoFit/>
          </a:bodyPr>
          <a:lstStyle/>
          <a:p>
            <a:pPr algn="ctr"/>
            <a:r>
              <a:rPr lang="en-US" sz="2000" dirty="0"/>
              <a:t>Tuesday, </a:t>
            </a:r>
            <a:r>
              <a:rPr lang="en-US" sz="2000" b="1" dirty="0"/>
              <a:t>June 9</a:t>
            </a:r>
            <a:r>
              <a:rPr lang="en-US" sz="2000" dirty="0"/>
              <a:t>, 2020</a:t>
            </a:r>
          </a:p>
        </p:txBody>
      </p:sp>
    </p:spTree>
    <p:extLst>
      <p:ext uri="{BB962C8B-B14F-4D97-AF65-F5344CB8AC3E}">
        <p14:creationId xmlns:p14="http://schemas.microsoft.com/office/powerpoint/2010/main" val="184510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9FCD0BF-2446-4211-B428-0B108F780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412" y="3314104"/>
            <a:ext cx="5200996" cy="35438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C32E6E-8789-475C-BAD2-4172734A87D7}"/>
              </a:ext>
            </a:extLst>
          </p:cNvPr>
          <p:cNvSpPr txBox="1"/>
          <p:nvPr/>
        </p:nvSpPr>
        <p:spPr>
          <a:xfrm>
            <a:off x="6452412" y="304800"/>
            <a:ext cx="5595966" cy="2831544"/>
          </a:xfrm>
          <a:prstGeom prst="rect">
            <a:avLst/>
          </a:prstGeom>
          <a:noFill/>
        </p:spPr>
        <p:txBody>
          <a:bodyPr wrap="square" rtlCol="0">
            <a:spAutoFit/>
          </a:bodyPr>
          <a:lstStyle/>
          <a:p>
            <a:r>
              <a:rPr lang="en-US" sz="2800" b="1" dirty="0"/>
              <a:t>Lockdown: Images of migrants’ impossible journeys offer glimpses of grit and courage</a:t>
            </a:r>
            <a:endParaRPr lang="en-US" sz="800" dirty="0"/>
          </a:p>
          <a:p>
            <a:endParaRPr lang="en-US" sz="800" b="1" dirty="0"/>
          </a:p>
          <a:p>
            <a:r>
              <a:rPr lang="en-US" sz="2800" b="1" i="1" dirty="0"/>
              <a:t>June 20</a:t>
            </a:r>
            <a:r>
              <a:rPr lang="en-US" sz="2800" i="1" dirty="0"/>
              <a:t>, 2020, by Jael Silliman</a:t>
            </a:r>
          </a:p>
          <a:p>
            <a:endParaRPr lang="en-US" sz="1000" dirty="0"/>
          </a:p>
          <a:p>
            <a:r>
              <a:rPr lang="en-US" sz="1600" dirty="0">
                <a:hlinkClick r:id="rId6"/>
              </a:rPr>
              <a:t>https://</a:t>
            </a:r>
            <a:r>
              <a:rPr lang="en-US" sz="3200" b="1" dirty="0">
                <a:hlinkClick r:id="rId6"/>
              </a:rPr>
              <a:t>scroll.in</a:t>
            </a:r>
            <a:r>
              <a:rPr lang="en-US" sz="1600" dirty="0">
                <a:hlinkClick r:id="rId6"/>
              </a:rPr>
              <a:t>/article/963014/lockdown-images-of-migrants-impossible-journeys-offer-glimpses-of-grit-and-courage</a:t>
            </a:r>
            <a:endParaRPr lang="en-US" sz="1600" b="1" dirty="0"/>
          </a:p>
        </p:txBody>
      </p:sp>
      <p:sp>
        <p:nvSpPr>
          <p:cNvPr id="5" name="Rectangle 4">
            <a:extLst>
              <a:ext uri="{FF2B5EF4-FFF2-40B4-BE49-F238E27FC236}">
                <a16:creationId xmlns:a16="http://schemas.microsoft.com/office/drawing/2014/main" id="{354E904D-3FF4-4526-B545-037B17B1982C}"/>
              </a:ext>
            </a:extLst>
          </p:cNvPr>
          <p:cNvSpPr/>
          <p:nvPr/>
        </p:nvSpPr>
        <p:spPr>
          <a:xfrm>
            <a:off x="660400" y="386759"/>
            <a:ext cx="4964372" cy="2893100"/>
          </a:xfrm>
          <a:prstGeom prst="rect">
            <a:avLst/>
          </a:prstGeom>
        </p:spPr>
        <p:txBody>
          <a:bodyPr wrap="square">
            <a:spAutoFit/>
          </a:bodyPr>
          <a:lstStyle/>
          <a:p>
            <a:pPr algn="ctr"/>
            <a:r>
              <a:rPr lang="en-US" b="1" cap="all" dirty="0"/>
              <a:t>“</a:t>
            </a:r>
            <a:r>
              <a:rPr lang="en-US" sz="2800" b="1" dirty="0"/>
              <a:t>I BELIEVE IN MIRACLES!” − ON THE VANDE BHARAT REPATRIATION FLIGHT</a:t>
            </a:r>
            <a:endParaRPr lang="en-US" sz="2800" dirty="0"/>
          </a:p>
          <a:p>
            <a:pPr algn="ctr"/>
            <a:r>
              <a:rPr lang="en-US" sz="2000" dirty="0"/>
              <a:t>by Jael Silliman, June 2020</a:t>
            </a:r>
          </a:p>
          <a:p>
            <a:pPr algn="ctr"/>
            <a:endParaRPr lang="en-US" sz="1000" b="1" cap="all" dirty="0">
              <a:solidFill>
                <a:srgbClr val="555555"/>
              </a:solidFill>
              <a:latin typeface="Droid Sans"/>
            </a:endParaRPr>
          </a:p>
          <a:p>
            <a:pPr algn="ctr"/>
            <a:r>
              <a:rPr lang="en-US" dirty="0">
                <a:hlinkClick r:id="rId7"/>
              </a:rPr>
              <a:t>www.</a:t>
            </a:r>
            <a:r>
              <a:rPr lang="en-US" sz="3200" b="1" dirty="0">
                <a:hlinkClick r:id="rId7"/>
              </a:rPr>
              <a:t>wotweb</a:t>
            </a:r>
            <a:r>
              <a:rPr lang="en-US" dirty="0">
                <a:hlinkClick r:id="rId7"/>
              </a:rPr>
              <a:t>.com/wot-article/believe-miracles-%e2%88%92-vande-bharat-repatriation-flight</a:t>
            </a:r>
            <a:endParaRPr lang="en-US" b="0" i="0" dirty="0">
              <a:solidFill>
                <a:srgbClr val="555555"/>
              </a:solidFill>
              <a:effectLst/>
              <a:latin typeface="Droid Sans"/>
            </a:endParaRPr>
          </a:p>
        </p:txBody>
      </p:sp>
      <p:pic>
        <p:nvPicPr>
          <p:cNvPr id="7" name="Picture 6">
            <a:extLst>
              <a:ext uri="{FF2B5EF4-FFF2-40B4-BE49-F238E27FC236}">
                <a16:creationId xmlns:a16="http://schemas.microsoft.com/office/drawing/2014/main" id="{6334599F-AD5E-485C-9F18-C84D43294BA7}"/>
              </a:ext>
            </a:extLst>
          </p:cNvPr>
          <p:cNvPicPr>
            <a:picLocks noChangeAspect="1"/>
          </p:cNvPicPr>
          <p:nvPr/>
        </p:nvPicPr>
        <p:blipFill>
          <a:blip r:embed="rId8"/>
          <a:stretch>
            <a:fillRect/>
          </a:stretch>
        </p:blipFill>
        <p:spPr>
          <a:xfrm>
            <a:off x="619066" y="3217524"/>
            <a:ext cx="4850709" cy="3632097"/>
          </a:xfrm>
          <a:prstGeom prst="rect">
            <a:avLst/>
          </a:prstGeom>
        </p:spPr>
      </p:pic>
      <p:cxnSp>
        <p:nvCxnSpPr>
          <p:cNvPr id="12" name="Straight Arrow Connector 11">
            <a:extLst>
              <a:ext uri="{FF2B5EF4-FFF2-40B4-BE49-F238E27FC236}">
                <a16:creationId xmlns:a16="http://schemas.microsoft.com/office/drawing/2014/main" id="{68E1647C-1367-4B74-A414-7509CD3F53E9}"/>
              </a:ext>
            </a:extLst>
          </p:cNvPr>
          <p:cNvCxnSpPr>
            <a:cxnSpLocks/>
          </p:cNvCxnSpPr>
          <p:nvPr/>
        </p:nvCxnSpPr>
        <p:spPr>
          <a:xfrm flipV="1">
            <a:off x="6248400" y="2162407"/>
            <a:ext cx="1249680" cy="1044033"/>
          </a:xfrm>
          <a:prstGeom prst="straightConnector1">
            <a:avLst/>
          </a:prstGeom>
          <a:ln w="95250">
            <a:solidFill>
              <a:srgbClr val="FF99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332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shirt&#10;&#10;Description automatically generated">
            <a:extLst>
              <a:ext uri="{FF2B5EF4-FFF2-40B4-BE49-F238E27FC236}">
                <a16:creationId xmlns:a16="http://schemas.microsoft.com/office/drawing/2014/main" id="{78A0F427-E837-4893-8693-5CEB4D651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744" y="0"/>
            <a:ext cx="8778512" cy="6858000"/>
          </a:xfrm>
          <a:prstGeom prst="rect">
            <a:avLst/>
          </a:prstGeom>
        </p:spPr>
      </p:pic>
    </p:spTree>
    <p:extLst>
      <p:ext uri="{BB962C8B-B14F-4D97-AF65-F5344CB8AC3E}">
        <p14:creationId xmlns:p14="http://schemas.microsoft.com/office/powerpoint/2010/main" val="2738979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Box 6"/>
          <p:cNvSpPr txBox="1"/>
          <p:nvPr/>
        </p:nvSpPr>
        <p:spPr>
          <a:xfrm>
            <a:off x="6422190" y="2965784"/>
            <a:ext cx="5766272" cy="166164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kern="1200" dirty="0">
                <a:solidFill>
                  <a:srgbClr val="FFFFFF"/>
                </a:solidFill>
                <a:latin typeface="+mj-lt"/>
                <a:ea typeface="+mj-ea"/>
                <a:cs typeface="+mj-cs"/>
              </a:rPr>
              <a:t>2. What to write?</a:t>
            </a:r>
          </a:p>
        </p:txBody>
      </p:sp>
    </p:spTree>
    <p:extLst>
      <p:ext uri="{BB962C8B-B14F-4D97-AF65-F5344CB8AC3E}">
        <p14:creationId xmlns:p14="http://schemas.microsoft.com/office/powerpoint/2010/main" val="3415996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C25BD9-9342-4C33-9D6E-FC7A304E9644}"/>
              </a:ext>
            </a:extLst>
          </p:cNvPr>
          <p:cNvSpPr txBox="1"/>
          <p:nvPr/>
        </p:nvSpPr>
        <p:spPr>
          <a:xfrm>
            <a:off x="770466" y="4056819"/>
            <a:ext cx="10845800" cy="2462213"/>
          </a:xfrm>
          <a:prstGeom prst="rect">
            <a:avLst/>
          </a:prstGeom>
          <a:noFill/>
        </p:spPr>
        <p:txBody>
          <a:bodyPr wrap="square" rtlCol="0">
            <a:spAutoFit/>
          </a:bodyPr>
          <a:lstStyle/>
          <a:p>
            <a:pPr marL="342900" indent="-342900">
              <a:buAutoNum type="arabicPeriod"/>
            </a:pPr>
            <a:r>
              <a:rPr lang="en-US" sz="3200" dirty="0"/>
              <a:t> </a:t>
            </a:r>
            <a:r>
              <a:rPr lang="en-US" sz="3200" b="1" dirty="0"/>
              <a:t>What</a:t>
            </a:r>
            <a:r>
              <a:rPr lang="en-US" sz="3200" dirty="0"/>
              <a:t> have you already written for non-academic audiences?</a:t>
            </a:r>
            <a:r>
              <a:rPr lang="en-US" sz="3200" i="1" dirty="0"/>
              <a:t> </a:t>
            </a:r>
          </a:p>
          <a:p>
            <a:pPr marL="342900" indent="-342900">
              <a:buAutoNum type="arabicPeriod"/>
            </a:pPr>
            <a:endParaRPr lang="en-US" sz="4000" dirty="0"/>
          </a:p>
          <a:p>
            <a:pPr marL="342900" indent="-342900">
              <a:buAutoNum type="arabicPeriod"/>
            </a:pPr>
            <a:r>
              <a:rPr lang="en-US" sz="3200" dirty="0"/>
              <a:t> What do you want/hope to write </a:t>
            </a:r>
            <a:r>
              <a:rPr lang="en-US" sz="3200" b="1" dirty="0"/>
              <a:t>in the future</a:t>
            </a:r>
            <a:r>
              <a:rPr lang="en-US" sz="3200" dirty="0"/>
              <a:t> for non-academic audiences.</a:t>
            </a:r>
          </a:p>
          <a:p>
            <a:endParaRPr lang="en-US" dirty="0"/>
          </a:p>
        </p:txBody>
      </p:sp>
      <p:pic>
        <p:nvPicPr>
          <p:cNvPr id="4" name="Picture 3">
            <a:extLst>
              <a:ext uri="{FF2B5EF4-FFF2-40B4-BE49-F238E27FC236}">
                <a16:creationId xmlns:a16="http://schemas.microsoft.com/office/drawing/2014/main" id="{87E3D008-473D-4329-945A-FF2EBE77A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423" y="781914"/>
            <a:ext cx="4698577" cy="2647086"/>
          </a:xfrm>
          <a:prstGeom prst="rect">
            <a:avLst/>
          </a:prstGeom>
        </p:spPr>
      </p:pic>
    </p:spTree>
    <p:extLst>
      <p:ext uri="{BB962C8B-B14F-4D97-AF65-F5344CB8AC3E}">
        <p14:creationId xmlns:p14="http://schemas.microsoft.com/office/powerpoint/2010/main" val="617222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6156" y="4630595"/>
            <a:ext cx="9902132" cy="1661993"/>
          </a:xfrm>
          <a:prstGeom prst="rect">
            <a:avLst/>
          </a:prstGeom>
          <a:noFill/>
        </p:spPr>
        <p:txBody>
          <a:bodyPr wrap="square" rtlCol="0">
            <a:spAutoFit/>
          </a:bodyPr>
          <a:lstStyle/>
          <a:p>
            <a:r>
              <a:rPr lang="en-US" dirty="0"/>
              <a:t> </a:t>
            </a:r>
          </a:p>
          <a:p>
            <a:r>
              <a:rPr lang="en-US" sz="2800" dirty="0"/>
              <a:t>Nyamnjoh, F. (2012). </a:t>
            </a:r>
            <a:r>
              <a:rPr lang="en-US" sz="2800" b="1" dirty="0"/>
              <a:t>Intimate Strangers: Connecting Fiction and Ethnography</a:t>
            </a:r>
            <a:r>
              <a:rPr lang="en-US" sz="2800" dirty="0"/>
              <a:t>. </a:t>
            </a:r>
            <a:r>
              <a:rPr lang="en-US" sz="2800" i="1" dirty="0"/>
              <a:t>Alternation, 19</a:t>
            </a:r>
            <a:r>
              <a:rPr lang="en-US" sz="2800" dirty="0"/>
              <a:t>(1), 65-92. </a:t>
            </a:r>
          </a:p>
          <a:p>
            <a:r>
              <a:rPr lang="en-US" sz="2800" dirty="0">
                <a:hlinkClick r:id="rId5"/>
              </a:rPr>
              <a:t>http://alternation.ukzn.ac.za/Files/docs/19.1/06%20Nya.pdf</a:t>
            </a:r>
            <a:endParaRPr lang="en-US" sz="2800" dirty="0"/>
          </a:p>
        </p:txBody>
      </p:sp>
      <p:sp>
        <p:nvSpPr>
          <p:cNvPr id="2" name="TextBox 1">
            <a:extLst>
              <a:ext uri="{FF2B5EF4-FFF2-40B4-BE49-F238E27FC236}">
                <a16:creationId xmlns:a16="http://schemas.microsoft.com/office/drawing/2014/main" id="{D4B0CF22-A4F9-4B8B-912A-278E3E2DF89B}"/>
              </a:ext>
            </a:extLst>
          </p:cNvPr>
          <p:cNvSpPr txBox="1"/>
          <p:nvPr/>
        </p:nvSpPr>
        <p:spPr>
          <a:xfrm>
            <a:off x="349135" y="290945"/>
            <a:ext cx="11396749" cy="1477328"/>
          </a:xfrm>
          <a:prstGeom prst="rect">
            <a:avLst/>
          </a:prstGeom>
          <a:noFill/>
        </p:spPr>
        <p:txBody>
          <a:bodyPr wrap="square" rtlCol="0">
            <a:spAutoFit/>
          </a:bodyPr>
          <a:lstStyle/>
          <a:p>
            <a:pPr algn="ctr"/>
            <a:r>
              <a:rPr lang="en-US" sz="3600" b="1" dirty="0"/>
              <a:t>Connecting Science and </a:t>
            </a:r>
          </a:p>
          <a:p>
            <a:pPr algn="ctr"/>
            <a:r>
              <a:rPr lang="en-US" sz="3600" b="1" dirty="0"/>
              <a:t>Writing for Non-Academic Audiences</a:t>
            </a:r>
          </a:p>
          <a:p>
            <a:pPr algn="ctr"/>
            <a:endParaRPr lang="en-US" dirty="0"/>
          </a:p>
        </p:txBody>
      </p:sp>
      <p:sp>
        <p:nvSpPr>
          <p:cNvPr id="3" name="TextBox 2">
            <a:extLst>
              <a:ext uri="{FF2B5EF4-FFF2-40B4-BE49-F238E27FC236}">
                <a16:creationId xmlns:a16="http://schemas.microsoft.com/office/drawing/2014/main" id="{82863D6C-E181-4AC1-9BB0-A05FFE1B0DF8}"/>
              </a:ext>
            </a:extLst>
          </p:cNvPr>
          <p:cNvSpPr txBox="1"/>
          <p:nvPr/>
        </p:nvSpPr>
        <p:spPr>
          <a:xfrm>
            <a:off x="1576647" y="1879541"/>
            <a:ext cx="9343506" cy="2215991"/>
          </a:xfrm>
          <a:prstGeom prst="rect">
            <a:avLst/>
          </a:prstGeom>
          <a:noFill/>
        </p:spPr>
        <p:txBody>
          <a:bodyPr wrap="square" rtlCol="0">
            <a:spAutoFit/>
          </a:bodyPr>
          <a:lstStyle/>
          <a:p>
            <a:endParaRPr lang="en-US" dirty="0"/>
          </a:p>
          <a:p>
            <a:r>
              <a:rPr lang="en-US" dirty="0"/>
              <a:t> </a:t>
            </a:r>
            <a:r>
              <a:rPr lang="en-US" sz="4000" dirty="0"/>
              <a:t>Connecting fiction and ethnography can help bring out the perspectives of those neglected by mainstream scholarship.</a:t>
            </a:r>
          </a:p>
        </p:txBody>
      </p:sp>
    </p:spTree>
    <p:extLst>
      <p:ext uri="{BB962C8B-B14F-4D97-AF65-F5344CB8AC3E}">
        <p14:creationId xmlns:p14="http://schemas.microsoft.com/office/powerpoint/2010/main" val="379396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D669CBB-9B18-4848-80E5-F0B5623F1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577" y="279429"/>
            <a:ext cx="4207045" cy="6304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descr="Insiders and Outsiders: Citizenship and Xenophobia in Contemporary Southern Africa (Africa in the New Millennium)">
            <a:extLst>
              <a:ext uri="{FF2B5EF4-FFF2-40B4-BE49-F238E27FC236}">
                <a16:creationId xmlns:a16="http://schemas.microsoft.com/office/drawing/2014/main" id="{03DDE38A-F0A3-4BB2-849C-D44D47752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90" y="279428"/>
            <a:ext cx="4019683" cy="630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453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C25BD9-9342-4C33-9D6E-FC7A304E9644}"/>
              </a:ext>
            </a:extLst>
          </p:cNvPr>
          <p:cNvSpPr txBox="1"/>
          <p:nvPr/>
        </p:nvSpPr>
        <p:spPr>
          <a:xfrm>
            <a:off x="1099488" y="5265595"/>
            <a:ext cx="9872134" cy="1046440"/>
          </a:xfrm>
          <a:prstGeom prst="rect">
            <a:avLst/>
          </a:prstGeom>
          <a:noFill/>
        </p:spPr>
        <p:txBody>
          <a:bodyPr wrap="square" rtlCol="0">
            <a:spAutoFit/>
          </a:bodyPr>
          <a:lstStyle/>
          <a:p>
            <a:pPr algn="ctr"/>
            <a:r>
              <a:rPr lang="en-US" sz="4400" b="1" dirty="0"/>
              <a:t>Why</a:t>
            </a:r>
            <a:r>
              <a:rPr lang="en-US" sz="4400" dirty="0"/>
              <a:t> write for non-academic audiences?</a:t>
            </a:r>
          </a:p>
          <a:p>
            <a:endParaRPr lang="en-US" dirty="0"/>
          </a:p>
        </p:txBody>
      </p:sp>
      <p:pic>
        <p:nvPicPr>
          <p:cNvPr id="5" name="Picture 4">
            <a:extLst>
              <a:ext uri="{FF2B5EF4-FFF2-40B4-BE49-F238E27FC236}">
                <a16:creationId xmlns:a16="http://schemas.microsoft.com/office/drawing/2014/main" id="{C3BEF4B9-B6D1-40BF-BC9D-3BE016618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480" y="1039091"/>
            <a:ext cx="5383142" cy="3588761"/>
          </a:xfrm>
          <a:prstGeom prst="rect">
            <a:avLst/>
          </a:prstGeom>
        </p:spPr>
      </p:pic>
    </p:spTree>
    <p:extLst>
      <p:ext uri="{BB962C8B-B14F-4D97-AF65-F5344CB8AC3E}">
        <p14:creationId xmlns:p14="http://schemas.microsoft.com/office/powerpoint/2010/main" val="2582766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863D6C-E181-4AC1-9BB0-A05FFE1B0DF8}"/>
              </a:ext>
            </a:extLst>
          </p:cNvPr>
          <p:cNvSpPr txBox="1"/>
          <p:nvPr/>
        </p:nvSpPr>
        <p:spPr>
          <a:xfrm>
            <a:off x="1576647" y="1397674"/>
            <a:ext cx="9343506" cy="4062651"/>
          </a:xfrm>
          <a:prstGeom prst="rect">
            <a:avLst/>
          </a:prstGeom>
          <a:noFill/>
        </p:spPr>
        <p:txBody>
          <a:bodyPr wrap="square" rtlCol="0">
            <a:spAutoFit/>
          </a:bodyPr>
          <a:lstStyle/>
          <a:p>
            <a:endParaRPr lang="en-US" dirty="0"/>
          </a:p>
          <a:p>
            <a:r>
              <a:rPr lang="en-US" dirty="0"/>
              <a:t> </a:t>
            </a:r>
            <a:r>
              <a:rPr lang="en-US" sz="4000" dirty="0"/>
              <a:t>African fiction provides alternative and complementary ethnography of the everyday realities and experiences of Africans and their societies in a world of interconnecting local and global hierarchies.</a:t>
            </a:r>
          </a:p>
          <a:p>
            <a:endParaRPr lang="en-US" sz="4000" dirty="0"/>
          </a:p>
        </p:txBody>
      </p:sp>
    </p:spTree>
    <p:extLst>
      <p:ext uri="{BB962C8B-B14F-4D97-AF65-F5344CB8AC3E}">
        <p14:creationId xmlns:p14="http://schemas.microsoft.com/office/powerpoint/2010/main" val="3495949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863D6C-E181-4AC1-9BB0-A05FFE1B0DF8}"/>
              </a:ext>
            </a:extLst>
          </p:cNvPr>
          <p:cNvSpPr txBox="1"/>
          <p:nvPr/>
        </p:nvSpPr>
        <p:spPr>
          <a:xfrm>
            <a:off x="1424247" y="1680038"/>
            <a:ext cx="9343506" cy="4062651"/>
          </a:xfrm>
          <a:prstGeom prst="rect">
            <a:avLst/>
          </a:prstGeom>
          <a:noFill/>
        </p:spPr>
        <p:txBody>
          <a:bodyPr wrap="square" rtlCol="0">
            <a:spAutoFit/>
          </a:bodyPr>
          <a:lstStyle/>
          <a:p>
            <a:endParaRPr lang="en-US" dirty="0"/>
          </a:p>
          <a:p>
            <a:pPr algn="ctr"/>
            <a:r>
              <a:rPr lang="en-US" sz="4000" dirty="0"/>
              <a:t>Dipping into fiction can</a:t>
            </a:r>
          </a:p>
          <a:p>
            <a:pPr algn="ctr"/>
            <a:r>
              <a:rPr lang="en-US" sz="4000" dirty="0"/>
              <a:t> </a:t>
            </a:r>
            <a:r>
              <a:rPr lang="en-US" sz="4000" b="1" dirty="0"/>
              <a:t>bring voice to silenced spaces</a:t>
            </a:r>
            <a:r>
              <a:rPr lang="en-US" sz="4000" dirty="0"/>
              <a:t> </a:t>
            </a:r>
          </a:p>
          <a:p>
            <a:pPr algn="ctr"/>
            <a:r>
              <a:rPr lang="en-US" sz="4000" dirty="0"/>
              <a:t>and </a:t>
            </a:r>
          </a:p>
          <a:p>
            <a:pPr algn="ctr"/>
            <a:r>
              <a:rPr lang="en-US" sz="4000" b="1" dirty="0"/>
              <a:t>help science bridge</a:t>
            </a:r>
            <a:r>
              <a:rPr lang="en-US" sz="4000" dirty="0"/>
              <a:t> </a:t>
            </a:r>
          </a:p>
          <a:p>
            <a:pPr algn="ctr"/>
            <a:r>
              <a:rPr lang="en-US" sz="4000" dirty="0"/>
              <a:t>rather than reinforce </a:t>
            </a:r>
          </a:p>
          <a:p>
            <a:pPr algn="ctr"/>
            <a:r>
              <a:rPr lang="en-US" sz="4000" dirty="0"/>
              <a:t>socially constructed difference. </a:t>
            </a:r>
          </a:p>
        </p:txBody>
      </p:sp>
    </p:spTree>
    <p:extLst>
      <p:ext uri="{BB962C8B-B14F-4D97-AF65-F5344CB8AC3E}">
        <p14:creationId xmlns:p14="http://schemas.microsoft.com/office/powerpoint/2010/main" val="24500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generated with very high confidence">
            <a:extLst>
              <a:ext uri="{FF2B5EF4-FFF2-40B4-BE49-F238E27FC236}">
                <a16:creationId xmlns:a16="http://schemas.microsoft.com/office/drawing/2014/main" id="{AE71CCD8-168F-406B-A71B-C1FFE1187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050" y="491966"/>
            <a:ext cx="3870616" cy="5874068"/>
          </a:xfrm>
          <a:prstGeom prst="rect">
            <a:avLst/>
          </a:prstGeom>
        </p:spPr>
      </p:pic>
      <p:pic>
        <p:nvPicPr>
          <p:cNvPr id="10" name="Picture 9" descr="A picture containing water, outdoor, photo, man&#10;&#10;Description generated with high confidence">
            <a:extLst>
              <a:ext uri="{FF2B5EF4-FFF2-40B4-BE49-F238E27FC236}">
                <a16:creationId xmlns:a16="http://schemas.microsoft.com/office/drawing/2014/main" id="{43E23C51-A8B2-42EC-8A84-4713BAA47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059" y="491966"/>
            <a:ext cx="3833891" cy="5874068"/>
          </a:xfrm>
          <a:prstGeom prst="rect">
            <a:avLst/>
          </a:prstGeom>
        </p:spPr>
      </p:pic>
    </p:spTree>
    <p:extLst>
      <p:ext uri="{BB962C8B-B14F-4D97-AF65-F5344CB8AC3E}">
        <p14:creationId xmlns:p14="http://schemas.microsoft.com/office/powerpoint/2010/main" val="4012477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9E337-AEA5-4AFD-9F8B-01BBFE39A853}"/>
              </a:ext>
            </a:extLst>
          </p:cNvPr>
          <p:cNvSpPr txBox="1"/>
          <p:nvPr/>
        </p:nvSpPr>
        <p:spPr>
          <a:xfrm>
            <a:off x="858982" y="2013228"/>
            <a:ext cx="10607040" cy="2831544"/>
          </a:xfrm>
          <a:prstGeom prst="rect">
            <a:avLst/>
          </a:prstGeom>
          <a:noFill/>
        </p:spPr>
        <p:txBody>
          <a:bodyPr wrap="square" rtlCol="0">
            <a:spAutoFit/>
          </a:bodyPr>
          <a:lstStyle/>
          <a:p>
            <a:pPr algn="ctr"/>
            <a:r>
              <a:rPr lang="en-US" sz="8000" b="1" dirty="0">
                <a:solidFill>
                  <a:srgbClr val="996633"/>
                </a:solidFill>
              </a:rPr>
              <a:t>Writing and Sharing Lived Experience</a:t>
            </a:r>
          </a:p>
          <a:p>
            <a:endParaRPr lang="en-US" dirty="0"/>
          </a:p>
        </p:txBody>
      </p:sp>
    </p:spTree>
    <p:extLst>
      <p:ext uri="{BB962C8B-B14F-4D97-AF65-F5344CB8AC3E}">
        <p14:creationId xmlns:p14="http://schemas.microsoft.com/office/powerpoint/2010/main" val="3159874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734" y="320817"/>
            <a:ext cx="3722914" cy="59566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106" y="320816"/>
            <a:ext cx="3722914" cy="5956663"/>
          </a:xfrm>
          <a:prstGeom prst="rect">
            <a:avLst/>
          </a:prstGeom>
        </p:spPr>
      </p:pic>
    </p:spTree>
    <p:extLst>
      <p:ext uri="{BB962C8B-B14F-4D97-AF65-F5344CB8AC3E}">
        <p14:creationId xmlns:p14="http://schemas.microsoft.com/office/powerpoint/2010/main" val="2939676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435" y="284089"/>
            <a:ext cx="3873371" cy="6197394"/>
          </a:xfrm>
          <a:prstGeom prst="rect">
            <a:avLst/>
          </a:prstGeom>
          <a:solidFill>
            <a:schemeClr val="tx1">
              <a:alpha val="0"/>
            </a:schemeClr>
          </a:solidFill>
          <a:ln>
            <a:solidFill>
              <a:schemeClr val="tx1"/>
            </a:solidFill>
          </a:ln>
        </p:spPr>
      </p:pic>
      <p:sp>
        <p:nvSpPr>
          <p:cNvPr id="6" name="TextBox 5">
            <a:extLst>
              <a:ext uri="{FF2B5EF4-FFF2-40B4-BE49-F238E27FC236}">
                <a16:creationId xmlns:a16="http://schemas.microsoft.com/office/drawing/2014/main" id="{894F4454-D098-475B-ACBC-720439C3C0A6}"/>
              </a:ext>
            </a:extLst>
          </p:cNvPr>
          <p:cNvSpPr txBox="1"/>
          <p:nvPr/>
        </p:nvSpPr>
        <p:spPr>
          <a:xfrm>
            <a:off x="464820" y="329809"/>
            <a:ext cx="6446520" cy="6346353"/>
          </a:xfrm>
          <a:prstGeom prst="rect">
            <a:avLst/>
          </a:prstGeom>
          <a:noFill/>
        </p:spPr>
        <p:txBody>
          <a:bodyPr wrap="square" rtlCol="0">
            <a:spAutoFit/>
          </a:bodyPr>
          <a:lstStyle/>
          <a:p>
            <a:pPr>
              <a:lnSpc>
                <a:spcPct val="120000"/>
              </a:lnSpc>
            </a:pPr>
            <a:r>
              <a:rPr lang="en-GB" sz="2000" b="1" u="sng" dirty="0"/>
              <a:t>Coffee was close to my grandfather’s heart</a:t>
            </a:r>
            <a:endParaRPr lang="en-US" sz="2000" u="sng" dirty="0"/>
          </a:p>
          <a:p>
            <a:pPr>
              <a:lnSpc>
                <a:spcPct val="120000"/>
              </a:lnSpc>
            </a:pPr>
            <a:r>
              <a:rPr lang="en-GB" sz="2000" dirty="0"/>
              <a:t>Independence meant that my grandfather could now work on his coffee farm. He knew each of his coffee trees. (p. 5)</a:t>
            </a:r>
          </a:p>
          <a:p>
            <a:pPr>
              <a:lnSpc>
                <a:spcPct val="120000"/>
              </a:lnSpc>
            </a:pPr>
            <a:endParaRPr lang="en-GB" sz="2000" dirty="0"/>
          </a:p>
          <a:p>
            <a:pPr>
              <a:lnSpc>
                <a:spcPct val="120000"/>
              </a:lnSpc>
            </a:pPr>
            <a:r>
              <a:rPr lang="en-GB" sz="2000" b="1" u="sng" dirty="0"/>
              <a:t>Traversing hills and valleys with sacks of coffee</a:t>
            </a:r>
            <a:endParaRPr lang="en-US" sz="2000" u="sng" dirty="0"/>
          </a:p>
          <a:p>
            <a:pPr>
              <a:lnSpc>
                <a:spcPct val="120000"/>
              </a:lnSpc>
            </a:pPr>
            <a:r>
              <a:rPr lang="en-GB" sz="2000" b="1" dirty="0"/>
              <a:t>My aunt </a:t>
            </a:r>
            <a:r>
              <a:rPr lang="en-GB" sz="2000" dirty="0"/>
              <a:t>knew how to keep everyone engaged </a:t>
            </a:r>
            <a:endParaRPr lang="en-US" sz="2000" dirty="0"/>
          </a:p>
          <a:p>
            <a:pPr>
              <a:lnSpc>
                <a:spcPct val="120000"/>
              </a:lnSpc>
            </a:pPr>
            <a:r>
              <a:rPr lang="en-GB" sz="2000" dirty="0"/>
              <a:t>during coffee harvesting. She would tell stories that </a:t>
            </a:r>
            <a:r>
              <a:rPr lang="en-GB" sz="2000" b="1" dirty="0"/>
              <a:t>ensured that no one was left behind</a:t>
            </a:r>
            <a:r>
              <a:rPr lang="en-GB" sz="2000" dirty="0"/>
              <a:t>... </a:t>
            </a:r>
            <a:endParaRPr lang="en-US" sz="2000" dirty="0"/>
          </a:p>
          <a:p>
            <a:pPr>
              <a:lnSpc>
                <a:spcPct val="120000"/>
              </a:lnSpc>
            </a:pPr>
            <a:r>
              <a:rPr lang="en-GB" sz="2000" dirty="0"/>
              <a:t>The factory was about </a:t>
            </a:r>
            <a:r>
              <a:rPr lang="en-GB" sz="2000" b="1" dirty="0"/>
              <a:t>seven kilometres away</a:t>
            </a:r>
            <a:r>
              <a:rPr lang="en-GB" sz="2000" dirty="0"/>
              <a:t>. (p. 10)</a:t>
            </a:r>
          </a:p>
          <a:p>
            <a:pPr>
              <a:lnSpc>
                <a:spcPct val="120000"/>
              </a:lnSpc>
            </a:pPr>
            <a:endParaRPr lang="en-GB" sz="2000" dirty="0"/>
          </a:p>
          <a:p>
            <a:pPr>
              <a:lnSpc>
                <a:spcPct val="120000"/>
              </a:lnSpc>
            </a:pPr>
            <a:r>
              <a:rPr lang="en-GB" sz="2000" b="1" u="sng" dirty="0"/>
              <a:t>Why is development measured in terms of consumption?</a:t>
            </a:r>
            <a:endParaRPr lang="en-US" sz="2000" u="sng" dirty="0"/>
          </a:p>
          <a:p>
            <a:pPr>
              <a:lnSpc>
                <a:spcPct val="120000"/>
              </a:lnSpc>
            </a:pPr>
            <a:r>
              <a:rPr lang="en-GB" sz="2000" dirty="0"/>
              <a:t>The theories of development and episodes of disempowered peasants are written down by people who are kept awake by coffee. </a:t>
            </a:r>
            <a:endParaRPr lang="en-US" sz="2000" dirty="0"/>
          </a:p>
          <a:p>
            <a:pPr>
              <a:lnSpc>
                <a:spcPct val="120000"/>
              </a:lnSpc>
            </a:pPr>
            <a:r>
              <a:rPr lang="en-GB" sz="2000" dirty="0"/>
              <a:t> </a:t>
            </a:r>
            <a:endParaRPr lang="en-US" sz="2000" dirty="0"/>
          </a:p>
          <a:p>
            <a:pPr>
              <a:lnSpc>
                <a:spcPct val="120000"/>
              </a:lnSpc>
            </a:pPr>
            <a:r>
              <a:rPr lang="en-GB" sz="2000" dirty="0"/>
              <a:t>A kilogram of coffee fetches </a:t>
            </a:r>
            <a:r>
              <a:rPr lang="en-GB" sz="2000" b="1" dirty="0"/>
              <a:t>2000 times </a:t>
            </a:r>
            <a:endParaRPr lang="en-US" sz="2000" b="1" dirty="0"/>
          </a:p>
          <a:p>
            <a:pPr>
              <a:lnSpc>
                <a:spcPct val="120000"/>
              </a:lnSpc>
            </a:pPr>
            <a:r>
              <a:rPr lang="en-GB" sz="2000" b="1" dirty="0"/>
              <a:t>what my father receives in payment</a:t>
            </a:r>
            <a:r>
              <a:rPr lang="en-GB" sz="2000" dirty="0"/>
              <a:t>.</a:t>
            </a:r>
            <a:endParaRPr lang="en-US" sz="2000" dirty="0"/>
          </a:p>
        </p:txBody>
      </p:sp>
    </p:spTree>
    <p:extLst>
      <p:ext uri="{BB962C8B-B14F-4D97-AF65-F5344CB8AC3E}">
        <p14:creationId xmlns:p14="http://schemas.microsoft.com/office/powerpoint/2010/main" val="3267621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0576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1" descr="langaaflatsmall%5b1%5d"/>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096138" y="677787"/>
            <a:ext cx="3977985" cy="514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10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B0FD-6D71-408B-8C89-A6824720B12D}"/>
              </a:ext>
            </a:extLst>
          </p:cNvPr>
          <p:cNvSpPr>
            <a:spLocks noGrp="1"/>
          </p:cNvSpPr>
          <p:nvPr>
            <p:ph type="title"/>
          </p:nvPr>
        </p:nvSpPr>
        <p:spPr>
          <a:xfrm>
            <a:off x="257175" y="219074"/>
            <a:ext cx="10515600" cy="901700"/>
          </a:xfrm>
        </p:spPr>
        <p:txBody>
          <a:bodyPr/>
          <a:lstStyle/>
          <a:p>
            <a:r>
              <a:rPr lang="en-US" dirty="0"/>
              <a:t>Langaa achievements</a:t>
            </a:r>
          </a:p>
        </p:txBody>
      </p:sp>
      <p:sp>
        <p:nvSpPr>
          <p:cNvPr id="3" name="Content Placeholder 2">
            <a:extLst>
              <a:ext uri="{FF2B5EF4-FFF2-40B4-BE49-F238E27FC236}">
                <a16:creationId xmlns:a16="http://schemas.microsoft.com/office/drawing/2014/main" id="{16E61A47-D0F5-47D6-869A-B4AE11C70D84}"/>
              </a:ext>
            </a:extLst>
          </p:cNvPr>
          <p:cNvSpPr>
            <a:spLocks noGrp="1"/>
          </p:cNvSpPr>
          <p:nvPr>
            <p:ph idx="1"/>
          </p:nvPr>
        </p:nvSpPr>
        <p:spPr>
          <a:xfrm>
            <a:off x="257174" y="1318894"/>
            <a:ext cx="11214389" cy="5539105"/>
          </a:xfrm>
        </p:spPr>
        <p:txBody>
          <a:bodyPr>
            <a:normAutofit/>
          </a:bodyPr>
          <a:lstStyle/>
          <a:p>
            <a:r>
              <a:rPr lang="en-US" b="1" dirty="0"/>
              <a:t>500</a:t>
            </a:r>
            <a:r>
              <a:rPr lang="en-US" dirty="0"/>
              <a:t>+</a:t>
            </a:r>
            <a:r>
              <a:rPr lang="en-US" b="1" dirty="0"/>
              <a:t> titles</a:t>
            </a:r>
            <a:r>
              <a:rPr lang="en-US" dirty="0"/>
              <a:t> in 10 years</a:t>
            </a:r>
          </a:p>
          <a:p>
            <a:pPr lvl="1"/>
            <a:r>
              <a:rPr lang="en-US" dirty="0"/>
              <a:t>English, French, pidgin, etc.</a:t>
            </a:r>
          </a:p>
          <a:p>
            <a:pPr lvl="1"/>
            <a:r>
              <a:rPr lang="en-US" dirty="0"/>
              <a:t>Non-fiction and fiction</a:t>
            </a:r>
          </a:p>
          <a:p>
            <a:pPr lvl="1"/>
            <a:r>
              <a:rPr lang="en-US" b="1" dirty="0"/>
              <a:t>P</a:t>
            </a:r>
            <a:r>
              <a:rPr lang="en-US" dirty="0"/>
              <a:t>rint-</a:t>
            </a:r>
            <a:r>
              <a:rPr lang="en-US" b="1" dirty="0"/>
              <a:t>o</a:t>
            </a:r>
            <a:r>
              <a:rPr lang="en-US" dirty="0"/>
              <a:t>n-</a:t>
            </a:r>
            <a:r>
              <a:rPr lang="en-US" b="1" dirty="0"/>
              <a:t>d</a:t>
            </a:r>
            <a:r>
              <a:rPr lang="en-US" dirty="0"/>
              <a:t>emand, </a:t>
            </a:r>
            <a:r>
              <a:rPr lang="en-US" b="1" dirty="0"/>
              <a:t>eBooks</a:t>
            </a:r>
            <a:endParaRPr lang="en-US" dirty="0"/>
          </a:p>
          <a:p>
            <a:pPr lvl="1"/>
            <a:r>
              <a:rPr lang="en-US" dirty="0"/>
              <a:t>Thanks to </a:t>
            </a:r>
            <a:r>
              <a:rPr lang="en-US" b="1" dirty="0"/>
              <a:t>international network</a:t>
            </a:r>
          </a:p>
          <a:p>
            <a:pPr marL="742950" lvl="1" indent="0">
              <a:buNone/>
            </a:pPr>
            <a:r>
              <a:rPr lang="en-US" dirty="0"/>
              <a:t>of reviewers, editors, designers, etc.</a:t>
            </a:r>
          </a:p>
          <a:p>
            <a:pPr lvl="1"/>
            <a:r>
              <a:rPr lang="en-US" dirty="0"/>
              <a:t>Non-fiction and fiction</a:t>
            </a:r>
          </a:p>
          <a:p>
            <a:pPr lvl="1"/>
            <a:r>
              <a:rPr lang="en-US" dirty="0"/>
              <a:t>Distribution through</a:t>
            </a:r>
          </a:p>
          <a:p>
            <a:pPr marL="457200" lvl="1" indent="0">
              <a:buNone/>
            </a:pPr>
            <a:r>
              <a:rPr lang="en-US" b="1" dirty="0"/>
              <a:t>    African Books Collective</a:t>
            </a:r>
          </a:p>
          <a:p>
            <a:pPr marL="742950" lvl="1" indent="0">
              <a:buNone/>
            </a:pPr>
            <a:endParaRPr lang="en-US" dirty="0"/>
          </a:p>
          <a:p>
            <a:r>
              <a:rPr lang="en-US" b="1" dirty="0"/>
              <a:t>300 authors</a:t>
            </a:r>
            <a:r>
              <a:rPr lang="en-US" dirty="0"/>
              <a:t>, from Africa and beyond</a:t>
            </a:r>
          </a:p>
          <a:p>
            <a:pPr lvl="1"/>
            <a:r>
              <a:rPr lang="en-US" dirty="0"/>
              <a:t>Women and men</a:t>
            </a:r>
          </a:p>
          <a:p>
            <a:pPr lvl="1"/>
            <a:r>
              <a:rPr lang="en-US" dirty="0"/>
              <a:t>Junior and seasoned scholars</a:t>
            </a:r>
          </a:p>
          <a:p>
            <a:pPr marL="457200" lvl="1" indent="0">
              <a:buNone/>
            </a:pPr>
            <a:endParaRPr lang="en-US" dirty="0"/>
          </a:p>
        </p:txBody>
      </p:sp>
      <p:pic>
        <p:nvPicPr>
          <p:cNvPr id="4" name="Picture 3">
            <a:extLst>
              <a:ext uri="{FF2B5EF4-FFF2-40B4-BE49-F238E27FC236}">
                <a16:creationId xmlns:a16="http://schemas.microsoft.com/office/drawing/2014/main" id="{216EF4C1-F526-48E3-ABD7-BDF1BBD0A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80" y="1"/>
            <a:ext cx="5913119" cy="4434839"/>
          </a:xfrm>
          <a:prstGeom prst="rect">
            <a:avLst/>
          </a:prstGeom>
        </p:spPr>
      </p:pic>
    </p:spTree>
    <p:extLst>
      <p:ext uri="{BB962C8B-B14F-4D97-AF65-F5344CB8AC3E}">
        <p14:creationId xmlns:p14="http://schemas.microsoft.com/office/powerpoint/2010/main" val="28628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3240413"/>
            <a:ext cx="10515600" cy="501057"/>
          </a:xfrm>
        </p:spPr>
        <p:txBody>
          <a:bodyPr>
            <a:noAutofit/>
          </a:bodyPr>
          <a:lstStyle/>
          <a:p>
            <a:pPr algn="ctr"/>
            <a:r>
              <a:rPr lang="en-US" sz="4800" b="1" spc="500" dirty="0"/>
              <a:t>Circulation of African Worldviews</a:t>
            </a:r>
          </a:p>
        </p:txBody>
      </p:sp>
      <p:pic>
        <p:nvPicPr>
          <p:cNvPr id="4" name="Picture 3"/>
          <p:cNvPicPr>
            <a:picLocks noChangeAspect="1"/>
          </p:cNvPicPr>
          <p:nvPr/>
        </p:nvPicPr>
        <p:blipFill rotWithShape="1">
          <a:blip r:embed="rId3"/>
          <a:srcRect l="47031" t="27639" r="29140" b="5833"/>
          <a:stretch/>
        </p:blipFill>
        <p:spPr>
          <a:xfrm>
            <a:off x="219308" y="0"/>
            <a:ext cx="1856049" cy="29149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391" y="3943089"/>
            <a:ext cx="1945566" cy="29149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132" y="-5585"/>
            <a:ext cx="1821819" cy="2914910"/>
          </a:xfrm>
          <a:prstGeom prst="rect">
            <a:avLst/>
          </a:prstGeom>
          <a:solidFill>
            <a:schemeClr val="tx1">
              <a:alpha val="0"/>
            </a:schemeClr>
          </a:solidFill>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5357" y="4073296"/>
            <a:ext cx="1804901" cy="27847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429" y="0"/>
            <a:ext cx="1889294" cy="291491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6090" y="3943089"/>
            <a:ext cx="1810576" cy="2896922"/>
          </a:xfrm>
          <a:prstGeom prst="rect">
            <a:avLst/>
          </a:prstGeom>
        </p:spPr>
      </p:pic>
    </p:spTree>
    <p:extLst>
      <p:ext uri="{BB962C8B-B14F-4D97-AF65-F5344CB8AC3E}">
        <p14:creationId xmlns:p14="http://schemas.microsoft.com/office/powerpoint/2010/main" val="254262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Box 6"/>
          <p:cNvSpPr txBox="1"/>
          <p:nvPr/>
        </p:nvSpPr>
        <p:spPr>
          <a:xfrm>
            <a:off x="6865943" y="3201304"/>
            <a:ext cx="4996329" cy="103077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kern="1200" dirty="0">
                <a:solidFill>
                  <a:srgbClr val="FFFFFF"/>
                </a:solidFill>
                <a:latin typeface="+mj-lt"/>
                <a:ea typeface="+mj-ea"/>
                <a:cs typeface="+mj-cs"/>
              </a:rPr>
              <a:t>What to write?</a:t>
            </a:r>
          </a:p>
        </p:txBody>
      </p:sp>
      <p:sp>
        <p:nvSpPr>
          <p:cNvPr id="9" name="TextBox 8">
            <a:extLst>
              <a:ext uri="{FF2B5EF4-FFF2-40B4-BE49-F238E27FC236}">
                <a16:creationId xmlns:a16="http://schemas.microsoft.com/office/drawing/2014/main" id="{EDCB0059-98E1-414F-8F57-315DA03D3BFB}"/>
              </a:ext>
            </a:extLst>
          </p:cNvPr>
          <p:cNvSpPr txBox="1"/>
          <p:nvPr/>
        </p:nvSpPr>
        <p:spPr>
          <a:xfrm>
            <a:off x="1892736" y="660294"/>
            <a:ext cx="4243451" cy="103077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kern="1200" dirty="0">
                <a:solidFill>
                  <a:srgbClr val="FFFFFF"/>
                </a:solidFill>
                <a:latin typeface="+mj-lt"/>
                <a:ea typeface="+mj-ea"/>
                <a:cs typeface="+mj-cs"/>
              </a:rPr>
              <a:t>Why </a:t>
            </a:r>
            <a:r>
              <a:rPr lang="en-US" sz="6000" b="1" dirty="0">
                <a:solidFill>
                  <a:srgbClr val="FFFFFF"/>
                </a:solidFill>
                <a:latin typeface="+mj-lt"/>
                <a:ea typeface="+mj-ea"/>
                <a:cs typeface="+mj-cs"/>
              </a:rPr>
              <a:t>w</a:t>
            </a:r>
            <a:r>
              <a:rPr lang="en-US" sz="6000" b="1" kern="1200" dirty="0">
                <a:solidFill>
                  <a:srgbClr val="FFFFFF"/>
                </a:solidFill>
                <a:latin typeface="+mj-lt"/>
                <a:ea typeface="+mj-ea"/>
                <a:cs typeface="+mj-cs"/>
              </a:rPr>
              <a:t>rite?</a:t>
            </a:r>
          </a:p>
        </p:txBody>
      </p:sp>
      <p:sp>
        <p:nvSpPr>
          <p:cNvPr id="10" name="TextBox 9">
            <a:extLst>
              <a:ext uri="{FF2B5EF4-FFF2-40B4-BE49-F238E27FC236}">
                <a16:creationId xmlns:a16="http://schemas.microsoft.com/office/drawing/2014/main" id="{AE295A9A-C8D6-4E32-A4AD-FF7A53DC24B0}"/>
              </a:ext>
            </a:extLst>
          </p:cNvPr>
          <p:cNvSpPr txBox="1"/>
          <p:nvPr/>
        </p:nvSpPr>
        <p:spPr>
          <a:xfrm>
            <a:off x="507281" y="4380807"/>
            <a:ext cx="3399701" cy="173736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kern="1200" dirty="0">
                <a:solidFill>
                  <a:srgbClr val="FFFFFF"/>
                </a:solidFill>
                <a:latin typeface="+mj-lt"/>
                <a:ea typeface="+mj-ea"/>
                <a:cs typeface="+mj-cs"/>
              </a:rPr>
              <a:t>How to </a:t>
            </a:r>
            <a:r>
              <a:rPr lang="en-US" sz="6000" b="1" dirty="0">
                <a:solidFill>
                  <a:srgbClr val="FFFFFF"/>
                </a:solidFill>
                <a:latin typeface="+mj-lt"/>
                <a:ea typeface="+mj-ea"/>
                <a:cs typeface="+mj-cs"/>
              </a:rPr>
              <a:t>w</a:t>
            </a:r>
            <a:r>
              <a:rPr lang="en-US" sz="6000" b="1" kern="1200" dirty="0">
                <a:solidFill>
                  <a:srgbClr val="FFFFFF"/>
                </a:solidFill>
                <a:latin typeface="+mj-lt"/>
                <a:ea typeface="+mj-ea"/>
                <a:cs typeface="+mj-cs"/>
              </a:rPr>
              <a:t>rite?</a:t>
            </a:r>
          </a:p>
        </p:txBody>
      </p:sp>
    </p:spTree>
    <p:extLst>
      <p:ext uri="{BB962C8B-B14F-4D97-AF65-F5344CB8AC3E}">
        <p14:creationId xmlns:p14="http://schemas.microsoft.com/office/powerpoint/2010/main" val="2321845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miling for the camera&#10;&#10;Description automatically generated">
            <a:extLst>
              <a:ext uri="{FF2B5EF4-FFF2-40B4-BE49-F238E27FC236}">
                <a16:creationId xmlns:a16="http://schemas.microsoft.com/office/drawing/2014/main" id="{6D0AD826-3D35-463F-8188-07C4E15B2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751"/>
            <a:ext cx="5848839" cy="6927751"/>
          </a:xfrm>
          <a:prstGeom prst="rect">
            <a:avLst/>
          </a:prstGeom>
        </p:spPr>
      </p:pic>
      <p:pic>
        <p:nvPicPr>
          <p:cNvPr id="2" name="Picture 1">
            <a:extLst>
              <a:ext uri="{FF2B5EF4-FFF2-40B4-BE49-F238E27FC236}">
                <a16:creationId xmlns:a16="http://schemas.microsoft.com/office/drawing/2014/main" id="{39A207C9-7966-45CF-8353-978CF447DD25}"/>
              </a:ext>
            </a:extLst>
          </p:cNvPr>
          <p:cNvPicPr>
            <a:picLocks noChangeAspect="1"/>
          </p:cNvPicPr>
          <p:nvPr/>
        </p:nvPicPr>
        <p:blipFill>
          <a:blip r:embed="rId6"/>
          <a:stretch>
            <a:fillRect/>
          </a:stretch>
        </p:blipFill>
        <p:spPr>
          <a:xfrm>
            <a:off x="6793789" y="403167"/>
            <a:ext cx="3772771" cy="6051665"/>
          </a:xfrm>
          <a:prstGeom prst="rect">
            <a:avLst/>
          </a:prstGeom>
        </p:spPr>
      </p:pic>
    </p:spTree>
    <p:extLst>
      <p:ext uri="{BB962C8B-B14F-4D97-AF65-F5344CB8AC3E}">
        <p14:creationId xmlns:p14="http://schemas.microsoft.com/office/powerpoint/2010/main" val="229004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376D20-6260-4E90-93D5-288E0FA32A72}"/>
              </a:ext>
            </a:extLst>
          </p:cNvPr>
          <p:cNvSpPr txBox="1"/>
          <p:nvPr/>
        </p:nvSpPr>
        <p:spPr>
          <a:xfrm>
            <a:off x="597131" y="304799"/>
            <a:ext cx="10997738" cy="6186309"/>
          </a:xfrm>
          <a:prstGeom prst="rect">
            <a:avLst/>
          </a:prstGeom>
          <a:noFill/>
        </p:spPr>
        <p:txBody>
          <a:bodyPr wrap="square" rtlCol="0">
            <a:spAutoFit/>
          </a:bodyPr>
          <a:lstStyle/>
          <a:p>
            <a:pPr algn="ctr"/>
            <a:r>
              <a:rPr lang="en-US" sz="4400" b="1" dirty="0"/>
              <a:t>Forthcoming in 2020 with </a:t>
            </a:r>
          </a:p>
          <a:p>
            <a:pPr algn="ctr"/>
            <a:r>
              <a:rPr lang="en-US" sz="4400" b="1" dirty="0"/>
              <a:t>Langaa Research and Publishing</a:t>
            </a:r>
          </a:p>
          <a:p>
            <a:endParaRPr lang="en-US" sz="2000" dirty="0"/>
          </a:p>
          <a:p>
            <a:pPr algn="ctr"/>
            <a:r>
              <a:rPr lang="en-US" sz="3600" dirty="0"/>
              <a:t>This book is a microcosm of </a:t>
            </a:r>
          </a:p>
          <a:p>
            <a:pPr algn="ctr"/>
            <a:r>
              <a:rPr lang="en-US" sz="3600" dirty="0"/>
              <a:t>Sister Nelkem Jeanette’s </a:t>
            </a:r>
            <a:r>
              <a:rPr lang="en-US" sz="3600" b="1" dirty="0"/>
              <a:t>time and reflections</a:t>
            </a:r>
          </a:p>
          <a:p>
            <a:pPr algn="ctr"/>
            <a:r>
              <a:rPr lang="en-US" sz="3600" b="1" dirty="0"/>
              <a:t> as Activist-in-Residence </a:t>
            </a:r>
          </a:p>
          <a:p>
            <a:pPr algn="ctr"/>
            <a:r>
              <a:rPr lang="en-US" sz="3600" b="1" dirty="0"/>
              <a:t>at Avila University in Kansas City</a:t>
            </a:r>
            <a:r>
              <a:rPr lang="en-US" sz="3600" dirty="0"/>
              <a:t>, USA. </a:t>
            </a:r>
          </a:p>
          <a:p>
            <a:pPr algn="ctr"/>
            <a:r>
              <a:rPr lang="en-US" sz="3600" dirty="0"/>
              <a:t>She takes the reader on a </a:t>
            </a:r>
            <a:r>
              <a:rPr lang="en-US" sz="3600" b="1" dirty="0">
                <a:solidFill>
                  <a:srgbClr val="996633"/>
                </a:solidFill>
              </a:rPr>
              <a:t>journey</a:t>
            </a:r>
            <a:r>
              <a:rPr lang="en-US" sz="3600" dirty="0"/>
              <a:t> </a:t>
            </a:r>
          </a:p>
          <a:p>
            <a:pPr algn="ctr"/>
            <a:r>
              <a:rPr lang="en-US" sz="3600" dirty="0"/>
              <a:t>of faith, hope, interculturality, </a:t>
            </a:r>
          </a:p>
          <a:p>
            <a:pPr algn="ctr"/>
            <a:r>
              <a:rPr lang="en-US" sz="3600" dirty="0"/>
              <a:t>and ways in which peace and nonviolence </a:t>
            </a:r>
          </a:p>
          <a:p>
            <a:pPr algn="ctr"/>
            <a:r>
              <a:rPr lang="en-US" sz="3600" dirty="0"/>
              <a:t>can be actualized in local and global venues.</a:t>
            </a:r>
          </a:p>
        </p:txBody>
      </p:sp>
    </p:spTree>
    <p:extLst>
      <p:ext uri="{BB962C8B-B14F-4D97-AF65-F5344CB8AC3E}">
        <p14:creationId xmlns:p14="http://schemas.microsoft.com/office/powerpoint/2010/main" val="139642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9E337-AEA5-4AFD-9F8B-01BBFE39A853}"/>
              </a:ext>
            </a:extLst>
          </p:cNvPr>
          <p:cNvSpPr txBox="1"/>
          <p:nvPr/>
        </p:nvSpPr>
        <p:spPr>
          <a:xfrm>
            <a:off x="717126" y="5312833"/>
            <a:ext cx="10607040" cy="1231106"/>
          </a:xfrm>
          <a:prstGeom prst="rect">
            <a:avLst/>
          </a:prstGeom>
          <a:noFill/>
        </p:spPr>
        <p:txBody>
          <a:bodyPr wrap="square" rtlCol="0">
            <a:spAutoFit/>
          </a:bodyPr>
          <a:lstStyle/>
          <a:p>
            <a:pPr algn="ctr"/>
            <a:r>
              <a:rPr lang="en-CA" sz="2400" dirty="0">
                <a:hlinkClick r:id="rId2"/>
              </a:rPr>
              <a:t>www.langaa-rpcig.net/writing-and-sharing-</a:t>
            </a:r>
            <a:r>
              <a:rPr lang="en-CA" sz="3200" b="1" dirty="0">
                <a:hlinkClick r:id="rId2"/>
              </a:rPr>
              <a:t>human-experiences-of-covid</a:t>
            </a:r>
            <a:r>
              <a:rPr lang="en-CA" sz="2400" dirty="0">
                <a:hlinkClick r:id="rId2"/>
              </a:rPr>
              <a:t>-in-east-africa-call-for-potential-book-chapters</a:t>
            </a:r>
            <a:endParaRPr lang="en-CA" sz="2400" dirty="0"/>
          </a:p>
          <a:p>
            <a:pPr algn="ctr"/>
            <a:endParaRPr lang="en-US" dirty="0"/>
          </a:p>
        </p:txBody>
      </p:sp>
      <p:pic>
        <p:nvPicPr>
          <p:cNvPr id="1026" name="Picture 2" descr="Writing and sharing human experiences of COVID in East Africa: Call for potential book chapters">
            <a:extLst>
              <a:ext uri="{FF2B5EF4-FFF2-40B4-BE49-F238E27FC236}">
                <a16:creationId xmlns:a16="http://schemas.microsoft.com/office/drawing/2014/main" id="{7B7A7A4D-545A-4ECF-8713-92AD11AA9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627328"/>
            <a:ext cx="7917392" cy="445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85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9E337-AEA5-4AFD-9F8B-01BBFE39A853}"/>
              </a:ext>
            </a:extLst>
          </p:cNvPr>
          <p:cNvSpPr txBox="1"/>
          <p:nvPr/>
        </p:nvSpPr>
        <p:spPr>
          <a:xfrm>
            <a:off x="875607" y="2436322"/>
            <a:ext cx="10607040" cy="2831544"/>
          </a:xfrm>
          <a:prstGeom prst="rect">
            <a:avLst/>
          </a:prstGeom>
          <a:noFill/>
        </p:spPr>
        <p:txBody>
          <a:bodyPr wrap="square" rtlCol="0">
            <a:spAutoFit/>
          </a:bodyPr>
          <a:lstStyle/>
          <a:p>
            <a:pPr algn="ctr"/>
            <a:r>
              <a:rPr lang="en-US" sz="8000" b="1" dirty="0">
                <a:solidFill>
                  <a:srgbClr val="996633"/>
                </a:solidFill>
              </a:rPr>
              <a:t>Creative Writing – Fiction</a:t>
            </a:r>
          </a:p>
          <a:p>
            <a:endParaRPr lang="en-US" dirty="0"/>
          </a:p>
        </p:txBody>
      </p:sp>
    </p:spTree>
    <p:extLst>
      <p:ext uri="{BB962C8B-B14F-4D97-AF65-F5344CB8AC3E}">
        <p14:creationId xmlns:p14="http://schemas.microsoft.com/office/powerpoint/2010/main" val="2363492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81" y="0"/>
            <a:ext cx="4445000" cy="6858000"/>
          </a:xfrm>
          <a:prstGeom prst="rect">
            <a:avLst/>
          </a:prstGeom>
        </p:spPr>
      </p:pic>
      <p:sp>
        <p:nvSpPr>
          <p:cNvPr id="4" name="TextBox 3"/>
          <p:cNvSpPr txBox="1"/>
          <p:nvPr/>
        </p:nvSpPr>
        <p:spPr>
          <a:xfrm>
            <a:off x="5383763" y="475861"/>
            <a:ext cx="6298164" cy="5755422"/>
          </a:xfrm>
          <a:prstGeom prst="rect">
            <a:avLst/>
          </a:prstGeom>
          <a:noFill/>
        </p:spPr>
        <p:txBody>
          <a:bodyPr wrap="square" rtlCol="0">
            <a:spAutoFit/>
          </a:bodyPr>
          <a:lstStyle/>
          <a:p>
            <a:r>
              <a:rPr lang="en-US" sz="4800" b="1" dirty="0"/>
              <a:t>A tale of love, betrayal and corruption in Kenya</a:t>
            </a:r>
            <a:endParaRPr lang="en-US" sz="2400" b="1" dirty="0"/>
          </a:p>
          <a:p>
            <a:endParaRPr lang="en-US" sz="2400" b="1" dirty="0"/>
          </a:p>
          <a:p>
            <a:endParaRPr lang="en-US" sz="4800" b="1" dirty="0"/>
          </a:p>
          <a:p>
            <a:r>
              <a:rPr lang="en-US" sz="4000" dirty="0"/>
              <a:t>In this page-turning novel, African traditions and modern judiciary overlap to complicate and tear further apart a struggling couple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827354"/>
            <a:ext cx="1604865" cy="2030646"/>
          </a:xfrm>
          <a:prstGeom prst="rect">
            <a:avLst/>
          </a:prstGeom>
        </p:spPr>
      </p:pic>
    </p:spTree>
    <p:extLst>
      <p:ext uri="{BB962C8B-B14F-4D97-AF65-F5344CB8AC3E}">
        <p14:creationId xmlns:p14="http://schemas.microsoft.com/office/powerpoint/2010/main" val="2376910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9E337-AEA5-4AFD-9F8B-01BBFE39A853}"/>
              </a:ext>
            </a:extLst>
          </p:cNvPr>
          <p:cNvSpPr txBox="1"/>
          <p:nvPr/>
        </p:nvSpPr>
        <p:spPr>
          <a:xfrm>
            <a:off x="875607" y="2436322"/>
            <a:ext cx="10607040" cy="1600438"/>
          </a:xfrm>
          <a:prstGeom prst="rect">
            <a:avLst/>
          </a:prstGeom>
          <a:noFill/>
        </p:spPr>
        <p:txBody>
          <a:bodyPr wrap="square" rtlCol="0">
            <a:spAutoFit/>
          </a:bodyPr>
          <a:lstStyle/>
          <a:p>
            <a:pPr algn="ctr"/>
            <a:r>
              <a:rPr lang="en-US" sz="8000" b="1" dirty="0">
                <a:solidFill>
                  <a:srgbClr val="996633"/>
                </a:solidFill>
              </a:rPr>
              <a:t>Oral Herstory / History</a:t>
            </a:r>
          </a:p>
          <a:p>
            <a:endParaRPr lang="en-US" dirty="0"/>
          </a:p>
        </p:txBody>
      </p:sp>
    </p:spTree>
    <p:extLst>
      <p:ext uri="{BB962C8B-B14F-4D97-AF65-F5344CB8AC3E}">
        <p14:creationId xmlns:p14="http://schemas.microsoft.com/office/powerpoint/2010/main" val="456753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ns face&#10;&#10;Description generated with high confidence">
            <a:hlinkClick r:id="rId3"/>
            <a:extLst>
              <a:ext uri="{FF2B5EF4-FFF2-40B4-BE49-F238E27FC236}">
                <a16:creationId xmlns:a16="http://schemas.microsoft.com/office/drawing/2014/main" id="{02021353-B7A0-4AB2-91A4-31CEF22C6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390" y="418086"/>
            <a:ext cx="3815810" cy="6021825"/>
          </a:xfrm>
          <a:prstGeom prst="rect">
            <a:avLst/>
          </a:prstGeom>
        </p:spPr>
      </p:pic>
      <p:sp>
        <p:nvSpPr>
          <p:cNvPr id="4" name="TextBox 3">
            <a:extLst>
              <a:ext uri="{FF2B5EF4-FFF2-40B4-BE49-F238E27FC236}">
                <a16:creationId xmlns:a16="http://schemas.microsoft.com/office/drawing/2014/main" id="{BDEAEB6B-0D8C-4ACB-899F-0681476F98DD}"/>
              </a:ext>
            </a:extLst>
          </p:cNvPr>
          <p:cNvSpPr txBox="1"/>
          <p:nvPr/>
        </p:nvSpPr>
        <p:spPr>
          <a:xfrm>
            <a:off x="6233564" y="1635579"/>
            <a:ext cx="4982400" cy="3046988"/>
          </a:xfrm>
          <a:prstGeom prst="rect">
            <a:avLst/>
          </a:prstGeom>
          <a:noFill/>
        </p:spPr>
        <p:txBody>
          <a:bodyPr wrap="square" rtlCol="0">
            <a:spAutoFit/>
          </a:bodyPr>
          <a:lstStyle/>
          <a:p>
            <a:r>
              <a:rPr lang="en-US" sz="3200" dirty="0"/>
              <a:t>Royalty and Politics is the fascinating </a:t>
            </a:r>
            <a:r>
              <a:rPr lang="en-US" sz="3200" b="1" dirty="0"/>
              <a:t>autobiographical account</a:t>
            </a:r>
            <a:r>
              <a:rPr lang="en-US" sz="3200" dirty="0"/>
              <a:t> of a life rich in controversy, leadership, service, achievement and innovation.</a:t>
            </a:r>
          </a:p>
        </p:txBody>
      </p:sp>
    </p:spTree>
    <p:extLst>
      <p:ext uri="{BB962C8B-B14F-4D97-AF65-F5344CB8AC3E}">
        <p14:creationId xmlns:p14="http://schemas.microsoft.com/office/powerpoint/2010/main" val="3225662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82CC68CB-3402-4003-8D04-0F9DFFEA0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763" y="11507"/>
            <a:ext cx="6490474" cy="6846493"/>
          </a:xfrm>
          <a:prstGeom prst="rect">
            <a:avLst/>
          </a:prstGeom>
        </p:spPr>
      </p:pic>
    </p:spTree>
    <p:extLst>
      <p:ext uri="{BB962C8B-B14F-4D97-AF65-F5344CB8AC3E}">
        <p14:creationId xmlns:p14="http://schemas.microsoft.com/office/powerpoint/2010/main" val="2634638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drawing&#10;&#10;Description automatically generated">
            <a:extLst>
              <a:ext uri="{FF2B5EF4-FFF2-40B4-BE49-F238E27FC236}">
                <a16:creationId xmlns:a16="http://schemas.microsoft.com/office/drawing/2014/main" id="{E2FE2FF7-E2FE-4253-BFF4-795219DC5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943" y="224443"/>
            <a:ext cx="9838113" cy="6558741"/>
          </a:xfrm>
          <a:prstGeom prst="rect">
            <a:avLst/>
          </a:prstGeom>
        </p:spPr>
      </p:pic>
    </p:spTree>
    <p:extLst>
      <p:ext uri="{BB962C8B-B14F-4D97-AF65-F5344CB8AC3E}">
        <p14:creationId xmlns:p14="http://schemas.microsoft.com/office/powerpoint/2010/main" val="3532288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Padre Miguel: A Memoir of My Catholic Missionary Experience in Bolivia Amidst Postcolonial Transformation of Church and State">
            <a:extLst>
              <a:ext uri="{FF2B5EF4-FFF2-40B4-BE49-F238E27FC236}">
                <a16:creationId xmlns:a16="http://schemas.microsoft.com/office/drawing/2014/main" id="{F7C67FBF-8B1F-4FC5-9F10-12182D952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08" y="77702"/>
            <a:ext cx="4857845" cy="67025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594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extBox 8">
            <a:extLst>
              <a:ext uri="{FF2B5EF4-FFF2-40B4-BE49-F238E27FC236}">
                <a16:creationId xmlns:a16="http://schemas.microsoft.com/office/drawing/2014/main" id="{EDCB0059-98E1-414F-8F57-315DA03D3BFB}"/>
              </a:ext>
            </a:extLst>
          </p:cNvPr>
          <p:cNvSpPr txBox="1"/>
          <p:nvPr/>
        </p:nvSpPr>
        <p:spPr>
          <a:xfrm>
            <a:off x="1668990" y="568854"/>
            <a:ext cx="4690944" cy="103077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kern="1200" dirty="0">
                <a:solidFill>
                  <a:srgbClr val="FFFFFF"/>
                </a:solidFill>
                <a:latin typeface="+mj-lt"/>
                <a:ea typeface="+mj-ea"/>
                <a:cs typeface="+mj-cs"/>
              </a:rPr>
              <a:t>1. Why </a:t>
            </a:r>
            <a:r>
              <a:rPr lang="en-US" sz="6000" b="1" dirty="0">
                <a:solidFill>
                  <a:srgbClr val="FFFFFF"/>
                </a:solidFill>
                <a:latin typeface="+mj-lt"/>
                <a:ea typeface="+mj-ea"/>
                <a:cs typeface="+mj-cs"/>
              </a:rPr>
              <a:t>w</a:t>
            </a:r>
            <a:r>
              <a:rPr lang="en-US" sz="6000" b="1" kern="1200" dirty="0">
                <a:solidFill>
                  <a:srgbClr val="FFFFFF"/>
                </a:solidFill>
                <a:latin typeface="+mj-lt"/>
                <a:ea typeface="+mj-ea"/>
                <a:cs typeface="+mj-cs"/>
              </a:rPr>
              <a:t>rite?</a:t>
            </a:r>
          </a:p>
        </p:txBody>
      </p:sp>
    </p:spTree>
    <p:extLst>
      <p:ext uri="{BB962C8B-B14F-4D97-AF65-F5344CB8AC3E}">
        <p14:creationId xmlns:p14="http://schemas.microsoft.com/office/powerpoint/2010/main" val="1648222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FCC61614-C7E0-4019-B006-D15F1A5AD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37" y="0"/>
            <a:ext cx="4588525" cy="6858000"/>
          </a:xfrm>
          <a:prstGeom prst="rect">
            <a:avLst/>
          </a:prstGeom>
        </p:spPr>
      </p:pic>
      <p:pic>
        <p:nvPicPr>
          <p:cNvPr id="4" name="Picture 3" descr="A picture containing wall, indoor, sitting, person&#10;&#10;Description generated with very high confidence">
            <a:hlinkClick r:id="rId5"/>
            <a:extLst>
              <a:ext uri="{FF2B5EF4-FFF2-40B4-BE49-F238E27FC236}">
                <a16:creationId xmlns:a16="http://schemas.microsoft.com/office/drawing/2014/main" id="{4A530C3B-8F90-43BE-8A34-2C0862583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0166">
            <a:off x="6087116" y="145315"/>
            <a:ext cx="5664354" cy="6567368"/>
          </a:xfrm>
          <a:prstGeom prst="rect">
            <a:avLst/>
          </a:prstGeom>
        </p:spPr>
      </p:pic>
    </p:spTree>
    <p:extLst>
      <p:ext uri="{BB962C8B-B14F-4D97-AF65-F5344CB8AC3E}">
        <p14:creationId xmlns:p14="http://schemas.microsoft.com/office/powerpoint/2010/main" val="2438386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E1AFA3-CFB7-4AE1-930B-F11BFA13674D}"/>
              </a:ext>
            </a:extLst>
          </p:cNvPr>
          <p:cNvSpPr txBox="1"/>
          <p:nvPr/>
        </p:nvSpPr>
        <p:spPr>
          <a:xfrm>
            <a:off x="685800" y="701040"/>
            <a:ext cx="5049982" cy="5509200"/>
          </a:xfrm>
          <a:prstGeom prst="rect">
            <a:avLst/>
          </a:prstGeom>
          <a:noFill/>
        </p:spPr>
        <p:txBody>
          <a:bodyPr wrap="square" rtlCol="0">
            <a:spAutoFit/>
          </a:bodyPr>
          <a:lstStyle/>
          <a:p>
            <a:r>
              <a:rPr lang="en-US" sz="3200" b="1" dirty="0"/>
              <a:t>Agathe Uwilingiyimana</a:t>
            </a:r>
            <a:r>
              <a:rPr lang="en-US" sz="3200" dirty="0"/>
              <a:t> served as </a:t>
            </a:r>
            <a:r>
              <a:rPr lang="en-US" sz="3200" b="1" dirty="0"/>
              <a:t>Prime Minister of Rwanda</a:t>
            </a:r>
            <a:r>
              <a:rPr lang="en-US" sz="3200" dirty="0"/>
              <a:t> from 18 July 1993 until her assassination on </a:t>
            </a:r>
          </a:p>
          <a:p>
            <a:r>
              <a:rPr lang="en-US" sz="3200" dirty="0"/>
              <a:t>7 April 1994, during the opening stages of the Rwandan Genocide. </a:t>
            </a:r>
          </a:p>
          <a:p>
            <a:endParaRPr lang="en-US" sz="3200" dirty="0"/>
          </a:p>
          <a:p>
            <a:r>
              <a:rPr lang="en-US" sz="3200" dirty="0"/>
              <a:t>She was Rwanda's first and, so far, only female prime minister.</a:t>
            </a:r>
          </a:p>
        </p:txBody>
      </p:sp>
      <p:pic>
        <p:nvPicPr>
          <p:cNvPr id="5122" name="Picture 2" descr="Une jeune femme sur un bateau ivre: Agathe Uwilingiyimana du Rwanda">
            <a:extLst>
              <a:ext uri="{FF2B5EF4-FFF2-40B4-BE49-F238E27FC236}">
                <a16:creationId xmlns:a16="http://schemas.microsoft.com/office/drawing/2014/main" id="{F2FFD9C9-2BAF-441E-AFC7-6CC4210D9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407" y="337532"/>
            <a:ext cx="3800994" cy="609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409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0863" y="557380"/>
            <a:ext cx="4402410" cy="3354765"/>
          </a:xfrm>
          <a:prstGeom prst="rect">
            <a:avLst/>
          </a:prstGeom>
          <a:noFill/>
        </p:spPr>
        <p:txBody>
          <a:bodyPr wrap="square" rtlCol="0">
            <a:spAutoFit/>
          </a:bodyPr>
          <a:lstStyle/>
          <a:p>
            <a:pPr algn="ctr"/>
            <a:r>
              <a:rPr lang="en-US" sz="6000" b="1" dirty="0">
                <a:solidFill>
                  <a:srgbClr val="996633"/>
                </a:solidFill>
              </a:rPr>
              <a:t>Supporting Others to Write</a:t>
            </a:r>
          </a:p>
          <a:p>
            <a:endParaRPr lang="en-US" sz="3200" dirty="0">
              <a:solidFill>
                <a:srgbClr val="996633"/>
              </a:solidFill>
            </a:endParaRPr>
          </a:p>
        </p:txBody>
      </p:sp>
      <p:pic>
        <p:nvPicPr>
          <p:cNvPr id="2" name="Picture 1">
            <a:extLst>
              <a:ext uri="{FF2B5EF4-FFF2-40B4-BE49-F238E27FC236}">
                <a16:creationId xmlns:a16="http://schemas.microsoft.com/office/drawing/2014/main" id="{3093A76F-77EF-490C-9BA7-03DE310C658B}"/>
              </a:ext>
            </a:extLst>
          </p:cNvPr>
          <p:cNvPicPr>
            <a:picLocks noChangeAspect="1"/>
          </p:cNvPicPr>
          <p:nvPr/>
        </p:nvPicPr>
        <p:blipFill>
          <a:blip r:embed="rId3"/>
          <a:stretch>
            <a:fillRect/>
          </a:stretch>
        </p:blipFill>
        <p:spPr>
          <a:xfrm>
            <a:off x="7242013" y="0"/>
            <a:ext cx="4949987" cy="6858000"/>
          </a:xfrm>
          <a:prstGeom prst="rect">
            <a:avLst/>
          </a:prstGeom>
        </p:spPr>
      </p:pic>
    </p:spTree>
    <p:extLst>
      <p:ext uri="{BB962C8B-B14F-4D97-AF65-F5344CB8AC3E}">
        <p14:creationId xmlns:p14="http://schemas.microsoft.com/office/powerpoint/2010/main" val="3752973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 screen with text&#10;&#10;Description automatically generated">
            <a:extLst>
              <a:ext uri="{FF2B5EF4-FFF2-40B4-BE49-F238E27FC236}">
                <a16:creationId xmlns:a16="http://schemas.microsoft.com/office/drawing/2014/main" id="{517D7000-87FF-4D4B-B511-827F23D56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457200"/>
            <a:ext cx="5473700" cy="5943600"/>
          </a:xfrm>
          <a:prstGeom prst="rect">
            <a:avLst/>
          </a:prstGeom>
          <a:ln w="6350">
            <a:solidFill>
              <a:schemeClr val="accent1"/>
            </a:solidFill>
          </a:ln>
        </p:spPr>
      </p:pic>
      <p:sp>
        <p:nvSpPr>
          <p:cNvPr id="5" name="TextBox 4">
            <a:extLst>
              <a:ext uri="{FF2B5EF4-FFF2-40B4-BE49-F238E27FC236}">
                <a16:creationId xmlns:a16="http://schemas.microsoft.com/office/drawing/2014/main" id="{92CD313F-D62C-442C-88C1-F623E7E37F27}"/>
              </a:ext>
            </a:extLst>
          </p:cNvPr>
          <p:cNvSpPr txBox="1"/>
          <p:nvPr/>
        </p:nvSpPr>
        <p:spPr>
          <a:xfrm rot="20145884">
            <a:off x="744675" y="3895399"/>
            <a:ext cx="2503714" cy="1077218"/>
          </a:xfrm>
          <a:prstGeom prst="rect">
            <a:avLst/>
          </a:prstGeom>
          <a:noFill/>
        </p:spPr>
        <p:txBody>
          <a:bodyPr wrap="square" rtlCol="0">
            <a:spAutoFit/>
          </a:bodyPr>
          <a:lstStyle/>
          <a:p>
            <a:r>
              <a:rPr lang="en-US" sz="3200" b="1" dirty="0">
                <a:solidFill>
                  <a:srgbClr val="996633"/>
                </a:solidFill>
              </a:rPr>
              <a:t>community inquiry</a:t>
            </a:r>
          </a:p>
        </p:txBody>
      </p:sp>
    </p:spTree>
    <p:extLst>
      <p:ext uri="{BB962C8B-B14F-4D97-AF65-F5344CB8AC3E}">
        <p14:creationId xmlns:p14="http://schemas.microsoft.com/office/powerpoint/2010/main" val="2635276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040" t="14792" r="20161" b="22138"/>
          <a:stretch/>
        </p:blipFill>
        <p:spPr>
          <a:xfrm rot="10800000">
            <a:off x="257175" y="1000126"/>
            <a:ext cx="7461389" cy="48482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674" y="438799"/>
            <a:ext cx="3857625" cy="5799427"/>
          </a:xfrm>
          <a:prstGeom prst="rect">
            <a:avLst/>
          </a:prstGeom>
        </p:spPr>
      </p:pic>
    </p:spTree>
    <p:extLst>
      <p:ext uri="{BB962C8B-B14F-4D97-AF65-F5344CB8AC3E}">
        <p14:creationId xmlns:p14="http://schemas.microsoft.com/office/powerpoint/2010/main" val="1476734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7031" t="27639" r="29140" b="5833"/>
          <a:stretch/>
        </p:blipFill>
        <p:spPr>
          <a:xfrm>
            <a:off x="8246546" y="510137"/>
            <a:ext cx="3612301" cy="5673091"/>
          </a:xfrm>
          <a:prstGeom prst="rect">
            <a:avLst/>
          </a:prstGeom>
        </p:spPr>
      </p:pic>
      <p:sp>
        <p:nvSpPr>
          <p:cNvPr id="4" name="TextBox 3"/>
          <p:cNvSpPr txBox="1"/>
          <p:nvPr/>
        </p:nvSpPr>
        <p:spPr>
          <a:xfrm>
            <a:off x="342900" y="510137"/>
            <a:ext cx="7762875" cy="5632311"/>
          </a:xfrm>
          <a:prstGeom prst="rect">
            <a:avLst/>
          </a:prstGeom>
          <a:noFill/>
        </p:spPr>
        <p:txBody>
          <a:bodyPr wrap="square" rtlCol="0">
            <a:spAutoFit/>
          </a:bodyPr>
          <a:lstStyle/>
          <a:p>
            <a:r>
              <a:rPr lang="en-US" sz="2400" dirty="0"/>
              <a:t>Incompetence and indifference are a nightmare in broad daylight of the </a:t>
            </a:r>
            <a:r>
              <a:rPr lang="en-US" sz="2400" b="1" dirty="0"/>
              <a:t>judiciary</a:t>
            </a:r>
            <a:r>
              <a:rPr lang="en-US" sz="2400" dirty="0"/>
              <a:t>. (p. 65) </a:t>
            </a:r>
          </a:p>
          <a:p>
            <a:endParaRPr lang="en-US" sz="2400" dirty="0"/>
          </a:p>
          <a:p>
            <a:r>
              <a:rPr lang="en-US" sz="2400" dirty="0"/>
              <a:t>How could I convince anyone that some of us were only used as </a:t>
            </a:r>
            <a:r>
              <a:rPr lang="en-US" sz="2400" b="1" dirty="0"/>
              <a:t>smokescreens</a:t>
            </a:r>
            <a:r>
              <a:rPr lang="en-US" sz="2400" dirty="0"/>
              <a:t> to show the outside world that the government was fighting corruption? (p. 78)</a:t>
            </a:r>
          </a:p>
          <a:p>
            <a:endParaRPr lang="en-US" sz="2400" dirty="0"/>
          </a:p>
          <a:p>
            <a:r>
              <a:rPr lang="en-US" sz="2400" dirty="0"/>
              <a:t>I was struck that the </a:t>
            </a:r>
            <a:r>
              <a:rPr lang="en-US" sz="2400" b="1" dirty="0"/>
              <a:t>Anglophone does not have a say</a:t>
            </a:r>
            <a:r>
              <a:rPr lang="en-US" sz="2400" dirty="0"/>
              <a:t> in this country. </a:t>
            </a:r>
          </a:p>
          <a:p>
            <a:endParaRPr lang="en-US" sz="2400" dirty="0"/>
          </a:p>
          <a:p>
            <a:r>
              <a:rPr lang="en-US" sz="2400" dirty="0"/>
              <a:t>[At court,] </a:t>
            </a:r>
            <a:r>
              <a:rPr lang="en-US" sz="2400" b="1" dirty="0"/>
              <a:t>I was asked to only speak in French</a:t>
            </a:r>
            <a:r>
              <a:rPr lang="en-US" sz="2400" dirty="0"/>
              <a:t>…  Here I was, struggling to be heard and defending myself in a foreign language. </a:t>
            </a:r>
          </a:p>
          <a:p>
            <a:endParaRPr lang="en-US" sz="2400" dirty="0"/>
          </a:p>
          <a:p>
            <a:r>
              <a:rPr lang="en-US" sz="2400" dirty="0"/>
              <a:t>I felt like a stranger in my own country. (p 84)</a:t>
            </a:r>
          </a:p>
        </p:txBody>
      </p:sp>
    </p:spTree>
    <p:extLst>
      <p:ext uri="{BB962C8B-B14F-4D97-AF65-F5344CB8AC3E}">
        <p14:creationId xmlns:p14="http://schemas.microsoft.com/office/powerpoint/2010/main" val="3058146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7031" t="27639" r="29140" b="5833"/>
          <a:stretch/>
        </p:blipFill>
        <p:spPr>
          <a:xfrm>
            <a:off x="282671" y="603921"/>
            <a:ext cx="3612301" cy="5673091"/>
          </a:xfrm>
          <a:prstGeom prst="rect">
            <a:avLst/>
          </a:prstGeom>
        </p:spPr>
      </p:pic>
      <p:sp>
        <p:nvSpPr>
          <p:cNvPr id="4" name="TextBox 3"/>
          <p:cNvSpPr txBox="1"/>
          <p:nvPr/>
        </p:nvSpPr>
        <p:spPr>
          <a:xfrm>
            <a:off x="4172441" y="624310"/>
            <a:ext cx="7762875" cy="5632311"/>
          </a:xfrm>
          <a:prstGeom prst="rect">
            <a:avLst/>
          </a:prstGeom>
          <a:noFill/>
        </p:spPr>
        <p:txBody>
          <a:bodyPr wrap="square" rtlCol="0">
            <a:spAutoFit/>
          </a:bodyPr>
          <a:lstStyle/>
          <a:p>
            <a:r>
              <a:rPr lang="en-US" sz="2400" b="1" dirty="0"/>
              <a:t>Religion</a:t>
            </a:r>
            <a:r>
              <a:rPr lang="en-US" sz="2400" dirty="0"/>
              <a:t> helped me a lot in prison, and I came out of there a better person. (p. 90) </a:t>
            </a:r>
          </a:p>
          <a:p>
            <a:endParaRPr lang="en-US" sz="2400" dirty="0"/>
          </a:p>
          <a:p>
            <a:r>
              <a:rPr lang="en-US" sz="2400" dirty="0"/>
              <a:t>What you use as an </a:t>
            </a:r>
            <a:r>
              <a:rPr lang="en-US" sz="2400" b="1" dirty="0"/>
              <a:t>anchor</a:t>
            </a:r>
            <a:r>
              <a:rPr lang="en-US" sz="2400" dirty="0"/>
              <a:t> while in prison makes all the difference. If I went there with nothing to hold on to, I may not have survived. I had </a:t>
            </a:r>
            <a:r>
              <a:rPr lang="en-US" sz="2400" b="1" dirty="0"/>
              <a:t>family</a:t>
            </a:r>
            <a:r>
              <a:rPr lang="en-US" sz="2400" dirty="0"/>
              <a:t> to hold on to. I had a daughter to hold on to. I kept thinking about my family outside. (p. 93)</a:t>
            </a:r>
          </a:p>
          <a:p>
            <a:endParaRPr lang="en-US" sz="2400" dirty="0"/>
          </a:p>
          <a:p>
            <a:r>
              <a:rPr lang="en-US" sz="2400" dirty="0"/>
              <a:t>Having had my </a:t>
            </a:r>
            <a:r>
              <a:rPr lang="en-US" sz="2400" b="1" dirty="0"/>
              <a:t>patience tested to the limit in prison</a:t>
            </a:r>
            <a:r>
              <a:rPr lang="en-US" sz="2400" dirty="0"/>
              <a:t>, what annoyance could I possibly find out here that I haven’t experienced in there? … I no longer find anything that makes me tense and angry. … I think I </a:t>
            </a:r>
            <a:r>
              <a:rPr lang="en-US" sz="2400" b="1" dirty="0"/>
              <a:t>outgrew the anger</a:t>
            </a:r>
            <a:r>
              <a:rPr lang="en-US" sz="2400" dirty="0"/>
              <a:t> that I used to have before I went to prison. (p.  90)</a:t>
            </a:r>
          </a:p>
          <a:p>
            <a:endParaRPr lang="en-US" sz="2400" dirty="0"/>
          </a:p>
        </p:txBody>
      </p:sp>
    </p:spTree>
    <p:extLst>
      <p:ext uri="{BB962C8B-B14F-4D97-AF65-F5344CB8AC3E}">
        <p14:creationId xmlns:p14="http://schemas.microsoft.com/office/powerpoint/2010/main" val="1271068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813" t="18000" r="41937" b="11444"/>
          <a:stretch/>
        </p:blipFill>
        <p:spPr>
          <a:xfrm>
            <a:off x="0" y="0"/>
            <a:ext cx="7699104" cy="60807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9886" r="1594" b="4183"/>
          <a:stretch/>
        </p:blipFill>
        <p:spPr>
          <a:xfrm>
            <a:off x="6327973" y="1737360"/>
            <a:ext cx="5864027" cy="5120640"/>
          </a:xfrm>
          <a:prstGeom prst="rect">
            <a:avLst/>
          </a:prstGeom>
        </p:spPr>
      </p:pic>
    </p:spTree>
    <p:extLst>
      <p:ext uri="{BB962C8B-B14F-4D97-AF65-F5344CB8AC3E}">
        <p14:creationId xmlns:p14="http://schemas.microsoft.com/office/powerpoint/2010/main" val="2345831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4"/>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4"/>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4"/>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4"/>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6FDCC6A-D1D0-4E3C-AD4A-3019DF4070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198"/>
          <a:stretch/>
        </p:blipFill>
        <p:spPr bwMode="auto">
          <a:xfrm>
            <a:off x="340822" y="91724"/>
            <a:ext cx="4386587" cy="6699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3B232D-E424-43FD-B92C-8B5E54E58A04}"/>
              </a:ext>
            </a:extLst>
          </p:cNvPr>
          <p:cNvSpPr txBox="1"/>
          <p:nvPr/>
        </p:nvSpPr>
        <p:spPr>
          <a:xfrm>
            <a:off x="5108289" y="1938003"/>
            <a:ext cx="6855230" cy="4678204"/>
          </a:xfrm>
          <a:prstGeom prst="rect">
            <a:avLst/>
          </a:prstGeom>
          <a:noFill/>
        </p:spPr>
        <p:txBody>
          <a:bodyPr wrap="square" rtlCol="0">
            <a:spAutoFit/>
          </a:bodyPr>
          <a:lstStyle/>
          <a:p>
            <a:r>
              <a:rPr lang="fr-FR" sz="4000" dirty="0">
                <a:latin typeface="Aparajita" panose="02020603050405020304" pitchFamily="18" charset="0"/>
                <a:cs typeface="Aparajita" panose="02020603050405020304" pitchFamily="18" charset="0"/>
              </a:rPr>
              <a:t>Quand tu es découragé</a:t>
            </a:r>
            <a:endParaRPr lang="en-US" sz="4000" dirty="0">
              <a:latin typeface="Aparajita" panose="02020603050405020304" pitchFamily="18" charset="0"/>
              <a:cs typeface="Aparajita" panose="02020603050405020304" pitchFamily="18" charset="0"/>
            </a:endParaRPr>
          </a:p>
          <a:p>
            <a:r>
              <a:rPr lang="fr-FR" sz="4000" dirty="0">
                <a:latin typeface="Aparajita" panose="02020603050405020304" pitchFamily="18" charset="0"/>
                <a:cs typeface="Aparajita" panose="02020603050405020304" pitchFamily="18" charset="0"/>
              </a:rPr>
              <a:t>Ne reste pas assis sur ton tabouret</a:t>
            </a:r>
            <a:endParaRPr lang="en-US" sz="4000" dirty="0">
              <a:latin typeface="Aparajita" panose="02020603050405020304" pitchFamily="18" charset="0"/>
              <a:cs typeface="Aparajita" panose="02020603050405020304" pitchFamily="18" charset="0"/>
            </a:endParaRPr>
          </a:p>
          <a:p>
            <a:r>
              <a:rPr lang="fr-FR" sz="4000" dirty="0">
                <a:latin typeface="Aparajita" panose="02020603050405020304" pitchFamily="18" charset="0"/>
                <a:cs typeface="Aparajita" panose="02020603050405020304" pitchFamily="18" charset="0"/>
              </a:rPr>
              <a:t>A regarder la vie défiler</a:t>
            </a:r>
            <a:endParaRPr lang="en-US" sz="4000" dirty="0">
              <a:latin typeface="Aparajita" panose="02020603050405020304" pitchFamily="18" charset="0"/>
              <a:cs typeface="Aparajita" panose="02020603050405020304" pitchFamily="18" charset="0"/>
            </a:endParaRPr>
          </a:p>
          <a:p>
            <a:r>
              <a:rPr lang="fr-FR" sz="4000" dirty="0">
                <a:latin typeface="Aparajita" panose="02020603050405020304" pitchFamily="18" charset="0"/>
                <a:cs typeface="Aparajita" panose="02020603050405020304" pitchFamily="18" charset="0"/>
              </a:rPr>
              <a:t> </a:t>
            </a:r>
            <a:endParaRPr lang="en-US" sz="4000" dirty="0">
              <a:latin typeface="Aparajita" panose="02020603050405020304" pitchFamily="18" charset="0"/>
              <a:cs typeface="Aparajita" panose="02020603050405020304" pitchFamily="18" charset="0"/>
            </a:endParaRPr>
          </a:p>
          <a:p>
            <a:r>
              <a:rPr lang="fr-FR" sz="4000" dirty="0">
                <a:latin typeface="Aparajita" panose="02020603050405020304" pitchFamily="18" charset="0"/>
                <a:cs typeface="Aparajita" panose="02020603050405020304" pitchFamily="18" charset="0"/>
              </a:rPr>
              <a:t>Prends ton bâton de pèlerin</a:t>
            </a:r>
            <a:endParaRPr lang="en-US" sz="4000" dirty="0">
              <a:latin typeface="Aparajita" panose="02020603050405020304" pitchFamily="18" charset="0"/>
              <a:cs typeface="Aparajita" panose="02020603050405020304" pitchFamily="18" charset="0"/>
            </a:endParaRPr>
          </a:p>
          <a:p>
            <a:r>
              <a:rPr lang="fr-FR" sz="4000" dirty="0">
                <a:latin typeface="Aparajita" panose="02020603050405020304" pitchFamily="18" charset="0"/>
                <a:cs typeface="Aparajita" panose="02020603050405020304" pitchFamily="18" charset="0"/>
              </a:rPr>
              <a:t>Bats-toi et avance</a:t>
            </a:r>
            <a:endParaRPr lang="en-US" sz="4000" dirty="0">
              <a:latin typeface="Aparajita" panose="02020603050405020304" pitchFamily="18" charset="0"/>
              <a:cs typeface="Aparajita" panose="02020603050405020304" pitchFamily="18" charset="0"/>
            </a:endParaRPr>
          </a:p>
          <a:p>
            <a:r>
              <a:rPr lang="fr-FR" sz="4000" dirty="0">
                <a:latin typeface="Aparajita" panose="02020603050405020304" pitchFamily="18" charset="0"/>
                <a:cs typeface="Aparajita" panose="02020603050405020304" pitchFamily="18" charset="0"/>
              </a:rPr>
              <a:t>Pour réaliser les rêves que tu as en tête</a:t>
            </a:r>
            <a:endParaRPr lang="en-US" sz="4000" dirty="0">
              <a:latin typeface="Aparajita" panose="02020603050405020304" pitchFamily="18" charset="0"/>
              <a:cs typeface="Aparajita" panose="02020603050405020304" pitchFamily="18" charset="0"/>
            </a:endParaRPr>
          </a:p>
          <a:p>
            <a:endParaRPr lang="en-US" dirty="0"/>
          </a:p>
        </p:txBody>
      </p:sp>
      <p:sp>
        <p:nvSpPr>
          <p:cNvPr id="8" name="TextBox 7">
            <a:extLst>
              <a:ext uri="{FF2B5EF4-FFF2-40B4-BE49-F238E27FC236}">
                <a16:creationId xmlns:a16="http://schemas.microsoft.com/office/drawing/2014/main" id="{C01664EB-ABF8-437E-87A2-D3DC8913862F}"/>
              </a:ext>
            </a:extLst>
          </p:cNvPr>
          <p:cNvSpPr txBox="1"/>
          <p:nvPr/>
        </p:nvSpPr>
        <p:spPr>
          <a:xfrm>
            <a:off x="7293032" y="337565"/>
            <a:ext cx="4040224" cy="1600438"/>
          </a:xfrm>
          <a:prstGeom prst="rect">
            <a:avLst/>
          </a:prstGeom>
          <a:noFill/>
        </p:spPr>
        <p:txBody>
          <a:bodyPr wrap="square" rtlCol="0">
            <a:spAutoFit/>
          </a:bodyPr>
          <a:lstStyle/>
          <a:p>
            <a:pPr algn="ctr"/>
            <a:r>
              <a:rPr lang="en-US" sz="8000" b="1" dirty="0">
                <a:solidFill>
                  <a:srgbClr val="996633"/>
                </a:solidFill>
              </a:rPr>
              <a:t>Poetry</a:t>
            </a:r>
          </a:p>
          <a:p>
            <a:endParaRPr lang="en-US" dirty="0"/>
          </a:p>
        </p:txBody>
      </p:sp>
    </p:spTree>
    <p:extLst>
      <p:ext uri="{BB962C8B-B14F-4D97-AF65-F5344CB8AC3E}">
        <p14:creationId xmlns:p14="http://schemas.microsoft.com/office/powerpoint/2010/main" val="1910544955"/>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BDAAoHBwgHBgoICAgLCgoLDhgQDg0NDh0VFhEYIx8lJCIfIiEmKzcvJik0KSEiMEExNDk7Pj4+JS5ESUM8SDc9Pjv/2wBDAQoLCw4NDhwQEBw7KCIoOzs7Ozs7Ozs7Ozs7Ozs7Ozs7Ozs7Ozs7Ozs7Ozs7Ozs7Ozs7Ozs7Ozs7Ozs7Ozs7Ozv/wAARCAFaAO8DASIAAhEBAxEB/8QAGwAAAgMBAQEAAAAAAAAAAAAAAAUDBAYCAQf/xABIEAABBAEBAwYJCwIEBgIDAAABAAIDBBEFEiExBhMVQVHRIjU2U2Fyc5GyFDI0VFVxgYOTlLNCkhahscEjJTNSdILh8CRDRP/EABoBAQADAQEBAAAAAAAAAAAAAAABAgMEBQb/xAAqEQACAgEDAgYCAwEBAAAAAAAAAQIRAxIhMTJxBAUTFEFhFVEiUvAzof/aAAwDAQACEQMRAD8Aj1LUr8eqW2Mu2GtbO8BolcABtH0qt0rqP1+z+s7vRqvje57d/wARVVee27Pq8cIaFsiS5q2pNqSubqNoENOCJnbv81n+n9a+1737l/emt76FN6pWbXTh4PH8ySU1X6L/AE/rX2ve/cv70dP619r3v3L+9UELc8sv9P619r3v3L+9HT+tfa979y/vVBCAv9P619r3v3L+9HT+tfa979y/vVBCAv8AT+tfa979y/vR0/rX2ve/cv71QQgL/wDiDWvte9+5f3o6f1r7XvfuX964ilpZZzsbtkNw5oH9XDOc5Pb6OC6MumiMAV3bZG8gnA3Edvbg9aA96f1r7XvfuX96P8Qa19r3v3L+9evn0xpc1tdzhsNAcM7j19f/AN3rg2KLXN2K52cODg4Z449PoJ/FAddP619r3v3L+9H+INa+1737l/egz6a52fk7wHSFzt39O/A4rhktEBxdDJtZ8EDeOPXvQHfT+tfa979y/vR0/rX2ve/cv71QQgL/AE/rX2ve/cv70dP619r3v3L+9UEIC/0/rX2ve/cv70dP619r3v3L+9UEIC/0/rX2ve/cv70dP619r3v3L+9UEIC/0/rX2ve/cv70dP619r3v3L+9UEIC/wBP619r3v3L+9PORmr6na5V04bGo25onbe0ySdzmnwHHeCVlE/5C+WNH8z+NyAa6qR0vc/8h/xFVdoKxqvji7/5EnxFVVj6MWelHzLKlVI4tAyVZGMGXOaQAkXR9vzJ94Wmp1X3LcVZhAdI7ZBPAJk+rokVk1X2LRe12w6UNbs54cOxRqjielbnN4jxEs7TkYfo+35k+8I6Pt+ZPvC10+mGrrLaEr8gyNbtN6wTx/zXVzSZo7tqOvG98VY4c92AB954K/qwtb8nOY/o+35k+8I6Pt+ZPvC0tarPblEVeMyPIzgdQ9PYpLWnWqTWuniw1xwHNcHNJ7Mjcr6o3V7kGW6Pt+ZPvCOj7fmT7wtjX0O1Y099tuNxGyzIy7PXx3JcdxI7FEZxk2k+CTP9H2/Mn3hHR9vzJ94WmrVLFxzm14nSOY3aIb1BSWtNt04myzw4jccBzXBwz2buBTXG6vcgyvR9vzJ94R0db8yfeFqObqt04SGVzrLn4EY4BvaVe07Tak+lyXbHyh2xLzezCATwBVZ5YwVvsDE9H2/Mn3hHR9vzJ94W11LTatehDbrvmaZHlvNTgBw9P3KrJVYzSYrQjmD3yFpccbB48OvPBI5YySaJMp0fb8yfeEdH2/Mn3hbLoK2dNF0bJ2nYDMjOzjOc5+7cqdanYuSFleMvIGTvAAHpJ3BSssHbT4IMz0fb8yfeEdH2/Mn3hae3Rs0i0WIizaHguBBB+4jcrMmludToSV2vlmt85lg6tk43I8kFTvkkx/R9vzJ94R0fb8yfeFo5oXwSuilAD2nBGQcH8FwrrfcgzktSeFm3JGWt7cqJOtW+hn1gkqAEIQgBCEIAT/kL5Y0fzP43JAn/ACF8saP5n8bkAz1Xxxd/8iT4iqquaq3/AJvc3/8A9D/iKqbPpWfqxR2LwOdq0iajbNG9DZDdrm3Z2e0JlINDmtOtG3OxrnbZg5rJznJGeCRzuMMD5OOyM4Szpl/mG/3KjhHI9SdfBjlwzwupo09nU229eZec3YjbIw444aMdyYW9Yp6hHaqTOfHEZDJDKxvE9jh1rEdMv8w3+5HTL/MN/uSXh4OvrgyNPpVyCuy1WsOcyOzHsc6wZLfw7FJPZqVtGdp9ed1l0kokc/YLWtx2Z61lOmX+Yb/cjpl/mG/3KzwxctQNVQt1OibNCzI+LnXh7Xhm0N3oSs4zu4JT0y/zDf7kdMv8wP7laMFFtr5INdyc2RLeLyWtFN+XNG8DdwXL7NOno01KvO6y+w9ridgtDAPv61lG65I3OIQMjBw5edMv8w3+5ZPAnNyb/X/hI2TrStRr19JlqvuS1ZXTbYfG0k4wOxY/pl/mG/3I6Zf5hv8ActMmNZFTINhqepVZtKbVE8tyYSbQmlbgtHYOtV5r0D+Ttek0nno5i9wxuxv71l+mX+Yb/cjpl/mG/wByrHBGKSXw7Js1UNqpNoPR88r4nsn51pDNoO8HGP8ANe6NqFetXtVbB2G2A3EhZtgEdo7N6ynTL/MN/uR0y/zDf7lDwRaa/e4NVqdyF9OKpBM2VrHF+GQc21v3dfWrdLXYKlOjAWl7WtkZPgYc0OdkFpWK6Zf5hv8Acjpl/mG/3KH4aDiosDy2yuyy4VZTLF/S5wwfuKhSnpl/mG/3I6Zf5hv9y3SpUQWNW+hn1gkquWtRdZh5sxBu/OQVTUgEIQgBCEIAT/kL5Y0fzP43JAn/ACF8saP5n8bkA21Xxvc9u/4iqqtar43ue3f8RVVec+T6/H0LsQXvoU3qlZtaS99Cm9UrNrqwcHi+adcewIQhbnlAhCEAIQhACEIQAhCEAIQhACEIAJQAhGF6Glx3IDxCk5lyOYchJGhSGFy5MbhxQUcoQhACEIQgE/5C+WNH8z+NyQJ/yF8saP5n8bkA21Xxvc9u/wCIqqrWq+N7nt3/ABFVV5z5Pr8fQuxBe+hTeqVm1pL30Kb1Ss2urBweL5p1x7AhCFueUCEIQAhCEAIQhACEIQAhCEAKaNmQoRxVpg2YnO7AhJCMOJPUrtWtlgdjeVVhYHPDdx+9aGtXGyABwVJSo0jGyrHSJ6lL8g9Cc16u0OCttoZ/pUaidBl5KWz1KtJUx1LWT6ccfNVCag4Z8FVci6hZlLFcxgnG7jlQcRnG8LRW6JMbtwz1JHNFsOLCCNnhnieCvGVmc4NEO4Dt7V4eKM4II93YjdncrmZ4tByF8saP5n8bln1oOQvljR/M/jchA21Xxvc9u/4iqqtar43ue3f8RVVec+T6/H0LsQXvoU3qlZtaS99Cm9UrNrqwcHi+adcewIV7RNPbqusVqL3ljJX4c4cQMZOE1scpIaNiStp+i0GwROLAZ4uce7BxklaOW9I81R2tsziFd1S/X1CZksFCKm4MxIIidlzu0DqVJWTsq1TBCEKSAQhCAEIQgBedWcr1aXlFqFuLSNLpRzubXmosL4xwccnuCq200i0VabM0OIVwYFd2exUxxUoeXR7I61YgmqDauR785O8LXU4cgbll9Mg27sABJxk8Vt6cQa0blz5XR14VZbq193BM4KwO4hVoHNyAr3Ptibkn8Vz+rRu8Vkp09jm78AcVQt6fBjAc0uPUOKX61yhmgj5qud54uzwSqDXRDE4vkDj/AFSO4lX16kUWNpnd+KJg3B3p3LL6lzWSQCCO1MNQ14z7XNNc/tIBWfsWXzO8IYWmOLu2UyyVURyMAc4gbgd4z6VxjHuyF1tcCPx7FyRgroOQ8Wg5C+WNH8z+Nyz60HIXyxo/mfxuUkDbVfG9z27/AIiqqtar43ue3f8AEVVXnPk+ux9C7EF76FN6pWbWkvfQpvVKza6sHB4vmnXHsS1LU1G3FarvLJYnBzT6U/kv8mtYkMl6nZ0+zIcvlrEOjJPElp3+5IqLaj7sTb0j465d/wAR8Yy4D0Jy/kk579utq2nS1zvbI6cNOPSOoq89N7nnw1VsrKmqaC+jNWNWdtyvc+jyxjG2c4xjqKtzwcn9ImNO3HYvWGeDNLFIGNjd1ho68eld6nqVTTq+mafp84tHT5TM+cDwXPznA9CLukVdYuSajp2p1I4p3GSSOzLsPicd5BHWM9apbdai9JXpOq/JmpNqTGC440bNR9iGfHhNDeIcOsjfn70o1PSbGlvaZNmWCXfFPGcskHoP+y0FfVNOr2oqUNkGtUoTRCZ3giSR+849GeCR6ZrMlBjq00bbdKT/AKlaQ7j6Qf6T6QpjrIkocFmHQBbp6QaxInvOl5wuPgtawjfj0DJ/BSwN5LSWBRcLTWk7Py50gAz27OOH3pg/WNK05uiyUZHzVovlDJY3/wDUjD8ZH4Z3HrwqX+FqxhN7puoKHObPOZO0BjPzeO1jqUX/AGLaf6qxVrWmjStVmqNcXxtw6N5/qaQCD/mrzKGl6XQrWdVbNZntM5yOvE7YDWZ3Fx9PVhVNe1GPU9VdNA0sgY1scQdx2WjAJ+/j+KZSw1+UdGk6K7BXu1IGwSRWH7Ae1vBzT/srNulZRJanRXs0NLdUi1alz7qYlEdiu5w5yMneMO7DjjhXuVcmnHT9NEUE7ZXVGGIueCGsydxGN5VO86rpOhv0qKzHatWZWyWHxHaYwNzhoPWclRa/agswaU2GVshipNZIGn5rsncVVJtos2kmhOu2kt4HGVwvcjdnf6FuYIa6EQLJw8B2xu9Ayn8l6SsA5s27rBGVkIZnQFkjCWuHH7k40eK1qtwxwwssPDS7Ezjs4HoCwnG3Z0Y5pKjRUdbZM8NJAcerKazyPlruLASML53LfeZ9r5LFA5h3iIFu/wC7K+o8j9i/p4klG4sPELkyYqaaO3FmtOzA6hzps7Dy4NHUl0QY6R8thrpGsdsxxAkbblutU06N1l2AOO7cq1bkw2d7pmNJkaQ6Nrjho/DtWmOa4K5sb5M/yk0zWtMq1DcIirzMy2KEbLIz2EDrws9zby0uOcdp61vdXfylnjdBJGCzGACG4wqenckLNl/P6i/c0jDAuiMnW5xyx77Gcp6TJNEZZGuY3GWnG4qlK0tyCMFhwQt9qcTK0Ww0BoAxhYm+0c+546+KmMrZE4JIpp/yF8saP5n8bkgT/kL5Y0fzP43LUxG2q+N7nt3/ABFVVa1Xxvc9u/4iqq858n12PoXYgvfQpvVKza0l76FN6pWbXVg4PF80649gQhaTlwxrNXgDGho+SxncMdq1ct0jzFG4tmbQhCsVBCEIDS6NUDtCdY02lBe1ESESNlAe6FvUWsO457VKNc5WNgNT5LYEpk2g75LvAxjZxs4x+CyzJHxPD43uY4dbTgplNqWpw1oXN1ueQStJMbLD/wDh7+BGVk4bmymq2Gmq1f8AkDrGq0K9HUNtvMc20MdMP6i5g4ducBZddySSSvL5Hue48S45K5V4xopKVsEIQrFA6125objPWuB84KZ2yfndTVBJG7czGM53AlaLk463RqP1Co0Oe1+zg9YxvWd8HLQeHWtvyNDJNNc0gY5x25ZZXUTowRuZzQZb1i8ZG0a0DS7aknMQJ/DP+y32lRxQ1iB2JZljNmKJoGeoJtzD46AdggHrC4pTcmd6xqK7ie5GHzu38OC7oyujmDTwVV4ksTOYDgN4uSy3qDtNly57tn71SPJvLpNsa7LGC5gPrDKrWmiCN24DA4JXpfKI2K7ZWuD28PuK91DVGyxu6vQuhSSON45PsZnXJjI5xyshcOStFqk+0XLM2nZet8Zz5ttiA7yn/IXyxo/mfxuSBP8AkL5Y0fzP43Lc5Btqvje57d/xFVVa1Xxvc9u/4iqq858n1+PoXYgvfQpvVKza0l76FN6pWbXVg4PF80649gWl5d+OIP8AxY/91mlr9bdyf1u1FZdrnMFkLYyz5M93D0q0nUkzz4K4tGRa1z3BrGlzicAAZJK1GnaBYr1S27ydjtSuO03bu82/GNw2QVxQGg6Jcj1GLWDcfAciAVnNLs7jgncMZzv7FBNpmlWJ3WRyljDHkuJkifznu6yolK9i0Yad2MLOi6ZJq8enCmaUtyi2SFpkcebmydxzxzjCqcltHpalNbrX4Jecq4lJZnOGnDmEen37lDynvQS6jRno3HWOZqxgTE+FtAnj2Hgrep8p4WxV7Glt5m3Ye2xcI4Fzdwb9xIJ/FVqTVL5LXHVb+ChpNKpYlu6jbhLdPqhzubLiNpx3MZnjnuV6ro1CezoERhIbeieZ8OPhHJweO7HoVblFqtOetDS0wbFd5+UzjPGV3V/6jcrNPWaEVzk898+G0o3ic7J8EknH3/gpepqyP4p0LtU0I1onXKE3yyiHbJkaPCjPY8dX39a9q6ZFa5N8/HFtW36gyBjto7wW5xjhxwqtXVbOnahJZqS7nuOQRlr2k8COsJzZ1rTegWO06M1Lbb0dh0BOWghp3s9GcblL1JJELQ22Q2pND0ew6h0b0i+I7M08kzmZeOIaBwAO7Kpa1p1aoa1qi976lyMvi2/nMIOHNPbgq/bqaNrNl2oQarFR55xfNBOxxcxx47OOIJVHXL9WwKtOhtGpSjMbHuGDIScudjqyUjdr/wBIlw7r6FQ4hSSA4GOsKMcQpH5AJytTI4dwGT1LWcjrgayeE7i0h2Pwx/ssqNlrtl4yN3Aqzpt91G82XgwnDh6Cs8kdUWjbFLTNM+qUJI5HOkc4bTTjBKbWtcrwU9iTZ2WDtWM0yeOe0A5wLS3/AOlc61oFy8Hvo2y8HhA84yfQe9cEYtSqz05tNXVlm9y7o0qb469dr5n5GQsPf1mxqEhfIT9yvVeROuW5w19YQNzgvleAB+HFP4OQtGlHtXbL7Dx1M8FveuuMYR35OJ5Mk3S2Qv5DTvdasVXjajczb4cCCm+qPbCXAH3rls1HSYiylC2PPE9Z/FKdR1JtphOfCCzf8pWkbQeiNNi6/MSTvSWU5cValn28gqm7iumCo48krZ4n/IXyxo/mfxuSBP8AkL5Y0fzP43LQwG2q+N7nt3/EVVVrVfG9z27/AIiqq858n1+PoXYgvfQpvVKza0l76FN6pWbXVg4PF80649gQhC3PKBCEIAQhCAEIQgBCEIAQhCAB84KRzuPYdyjHELt/WFAPWsEpDWkD0uOFwQDneN34ZXoON4z6d65kILyW8ELDjR9XME8cUhwCNkO7FrK+r82Q/b2cHBAO9fPGtBjLid4K1/JgUdXa2G63MjT4TgSD6Fz5ILk6cU2/4sb2eUTS4hsvNg8S4BxPv4JBqWvyE4Zac4cOC1U3Jvk3z4kftua3+jbOD96Tcoegqu18moxNI6z17lWNG0otGSm1KxNnL8j7lFA6aWUMB4qxJNExu0IWBx4DHBex2XRwH/ufxIW9pLZHI0292VpGFshGeChdxUj37WVEVZGbBP8AkL5Y0fzP43JAn/IXyxo/mfxuVio21Xxvc9u/4iqqtar43ue3f8RVVec+T6/H0LsQXvoU3qlZtaS79Cm9UrObJwunBweL5n1x7HiMKRseVJzYaN66Dyyvgowp9jK52RwQgiwjCl2QeCC3G5ARYRhShhI4I2EBFgoU4bjivTECMhCSuhSOZhRkYQgBxC7fnaB7AuBxXbuo8cKCT18gMeyGbx1qLhxXR6/SunEvYMN6/wAUJOCCG5IwOpWdNvPoXI52O2QNzsdirO2s4JO7qQHNDCNkEnG/PBGrCdO0bC3q+oV4zs1udY4AtkZvBCzVm1PamLntJceritFye1FslIRvxtxHZ39nUnkl9jWnDWA9uN5XIpaXVHe4epFNMwIpWn73ROaO1wwvZYxCwNzkhOtS1BrnOweJSCaXnHFbRbkc84xjwRHguV6V4tTBgn/IXyxo/mfxuSBP+QvljR/M/jcpKjbVfG9z27/iKqq1qvje57d/xFVV5z5Pr8fQuxBc+hy+qUkjZkJ5c+hy+qUprtzhdODg8XzPrj2PWxADJUeyXH0K1YGzstA3lTVtPe/BcePUuhHlti9/gt3hREgAHI3rRM0Zrs5JKk6AhJBcOAUijMndkejevNoD0p9Z0BjN8ZJ7V5Fojc5c3A6wgoRAkYIxnrUjGuecY+5PuiYmjGyD6VKzT4oxuYMoKM5zZwQQQQpI8fNPFOp6LHDgMJNIx0Upb2HCgHErMKo/cUwmIxlUJPnIQcjiujwXK9QBnI+5eNBzuPBGOxeg4HpUFjk8eOUYAG9CFJBNVsyVZg9jsZ4+lX36nJI04yR1pWxhc7AXTRh3hA4VJRT3LxySiqRK+UyneeK5ezm854jiuQASc8FLAOcY8uO7glURbkyuShDmlriChXKsE/5C+WNH8z+NyQJ/yF8saP5n8bkIG2q+N7nt3/EVVVrVfG9z27/iKqrznyfX4+hdiG39El9UpdVbnCY2/okvqlUaY4FdODg8XzPrj2Og3nLuyRuC0FaLcMJRpzOcme8txv4J9B4OMrpXB5ZaihB6lZbXGM4XED2A4zhXAWlu4jh1qrZZKxe6Jp8LcoXsweKnLgQcOB3kZ48Cqk02y3qUajTSRPIBxlcbQO4qu+wCuROOPWpTKtFiTc3huSjUIAQXBo3b00a/nNygttBYQpMxE8gwg9YVCT5yuP8AA22nqKpv4oDlGUIQgOBRlCEB4heoQHcbwwHtK829xHauUID3a3KRkgbHjrUSEJs7e4O39a4QhACf8hfLGj+Z/G5IE/5C+WNH8z+NyEDbVfG9z27/AIiqqtar43ue3f8AEVVXnPk+vx9C7ENv6JL6pVOkMkK5b+iy+qVVo9S6cHB43mfXHsX6QDZS1g6ynDGeD2FKosts7hhOa8ke1syOw70hdFnl0DGyNO8b/vU/yiQN3jcrAZHs52h+Cgmnj2XDA96ykzeCFzrJG1ncdo7vxVKaZ7iRvU0+DMdkABwyuHBrAM4OFSzaioWPcd66aw8OtTCePO8gfiujqFWPi4fcFeLMpI9jjLRv4dqjsgFuQvOkmzPDYwA3rJXMkjXtONy0MGhFdaRI443E8VRfxTC8886I+ojKoScVJU5QhSVq8lqzHXhbtSSuDWj0lCCNC0E9Lk/pEhrXZbN2004kEBDWMPZk8VS1ODR/k8djTLM2044dXmb4Td3HI3YQkWIQhCAQhCAEIQgBCEIAT/kL5Y0fzP43JAn/ACF8saP5n8bkA21Xxvc9u/4iqqtar43ue3f8RVVec+T6/H0LsQ2/osvqlVqHEKzb+iy+qVWocQunBweN5n1x7F10rWWXAnHBWRZiczfJhw4HrCoS1JbUzzHjOetef4fuuljEkngOPhCPeQPQtXZ56r5Obd23E47FjIPYcKOPU7Dm4c8lcalo8tWd0UUTpGB2RKdoHHYR1e5dRaS587Y603OZH9Qxv61VotF0y0y3tnJds7Izv61DYukN3FXmaFZ2mMkaY2k73Bu0QFRuac5srmsDtkHcXDBVKNXJ0K5Z5JHHwiuWbOcyS/5q0NKsPcA1hdlwACa2tGjGnMFdwZNs7MvOFvhde45OP8lpwYNN7iltyNrdlpGF4667O4q2NPgFcRSmPaByXMOSfQFIdHrt8NhcB2FWSIbKbhz7A48QEvmbsuwmsjBE4tHYllj56sUIVb0m90bqta5jIieC4do4H/JVF1HG+WRscbHPe44a1oySUKmk1Dk1LqdqW9o88NuGdxk2BIA9ud5Bz6Vn7VOzSl5q1BJC/se3C4a6WvLlhfFIw9RLSCtIyxPqnIy5JqLjIasjPk8z/nEnALc9f/z6ELcibT9Gu6kHPrxgRM+dLI4NYPxPWjUNGvaaxsk8bTE/c2WNwc0n7wmGvOkj0fSIYiW1TX2sDcDJk7WfT3o5PukfpOrxSkmq2vt4PAPyNnHp7kIFNyhaomP5REWCVgex3U4EZ3FcVa0ly1HWhAMkrg1oJwMrU6vq4qmjTtwNs0ZKURdEdxad/hNPUVBpujCLWKN/TpflVEzty8fOiOeDx1fehNCSvpN21efThi25YyQ/eA1uOJJ4YVyXkrqbWF8AgtBvzvk8oeW/er+oF0egak6vkF+oubOW8S3fgH0ZVPklYtxa5DDWcebmcBM3GQ5o45/BBSEiFNcEbbs4i/6YkcGfdncoUKgn/IXyxo/mfxuSBP8AkL5Y0fzP43IBtqvje57d/wARVVWtV8b3Pbv+IqqvOfJ9fj6F2Ibf0WX1Sq9DiFYt/RZfVKr0OIXTg4PG8z649hnp7wZHjO8OP+qc8w6aPZa7Zd1FZ3aNW848A7wgtPp80czAdoAj08Vq5fDPPjH5RTPJ/UbThzltgb1cSnWn6CylEAXFxJy4nrVj5XWrDLpBnHElV2coa80vNxgucepu9VtJl9LrcZFjC4ZYN27Kz2qV43WDsgcetPhNzjM4LUnvMzI5w3EH3q9EJi5tePaDTjPUFXt6HHO7aa4jPEA4Xk90wnD2nGfnBTxajFJH4Lt/pKpKRpGNlFuishdnbP4lR2S2FpG1nCmtXjvAePwSW1Yc7O9SpL4KyhXJw+QSSkjqCXWPnq7C0805569wVGx89XRg1sRLuCeWtOyeB5jkYctcOIK4QpKD/wDxRDPiS/o1OzYH/wC3Gzn7x1qjqeuW9UYyKXm4oI/mQwt2WD8Fzoml9MagKhm5nwHO2tna4fiFDfgqQThlO58qj2cl5iLMHswUJ3osUdcs0qpqOjhtVic8zYZttB7R2Iva5Zu1RUbFBVrA55muzZaT2ntXmm6He1UOfXjAiZ86WQ7LB+KuO5JXnMc6tYp23N4sgmDnINxZe1CfUHQum2cwxNibsjHgjgutN1O5pdoT05Sx/At4h/oI61Vex8byx7S1zTgtIwQV3WsOqWorDAC+J4e0HhkHKA0lSvqNC1NbtW6VEW8ufXsna2wTnewdX37011Z55qOvT1HS6Lp6zMkMMbnAjqd1N7EhtnQtYnfcdemoTynakZLEZW59BG/CgbpmjMOZdfbjsirPJPvxhCSjf0y3psrWWo9nbGWPBDmvHaCOKqrSR/Jdcmp6BQdJDViL3iaUbT3Oxnh1Dcs2hDQJ/wAhfLGj+Z/G5IE/5C+WNH8z+NyEDbVfG9z27/iKqq1qvje57d/xFVV5z5Pr8fQuxDb+iy+qVW0/iFZt/RJfVKpUpNnBK6cHB43mX/SPYdW6hnqCVnz4+IHWFSZalgAAJTCtqMcQAJyexVrkMMkrnQ/eW9ivKmcmKMkrK9m/I9m4/wDwm/JsNrO561ljJODz1+hJ2RRhwDxuzvWsobMlbYLQWEYwRkKqRMnfJdfrmnVpXQySfiN6S3uUdRr/AARkdSi1PSqsQdI3DT1DKSTaM50Il53ieAKt/KylpIY3LdN9A5dh7hkAJLBYcPQVOygIRtOJcfScryXYDTgBTL7IT3tEM1jLcb1XYySeQNaM5K9Ldp3BM6cIjiMjhgkblCVIvvMr2IxFEGN4AYSex89OLbs5Sef5yvExyESMHsTrRWw1NNuavJC2aWAtjgY8ZaHu6yOvCmp8pbd23HV1MRWqszgxzDE0FoJxlpA4qxmeci/Hw9i//RJqVV129BVbudM8Mz2ZK1nJ2SxpnKS1o7JQ6vGZHAFgySBu38eACRU9Vlm5RVL917SWyt2nBoaAM46kJLPKbUSLHRFTMVKn4AYD89w4k9u9JIJ5a0zJoZHRyMOWuacEFMeUtaSryguNkaRtyGRpPWDvylSEPk0WubGq6LU1xrWtnLuYshoxtOA3O93+qz3HgtHLGanIivBIQ2W7a5xjTx2QMZ/09661LU5+TtgaZpexDzLG87MY2ufK4jJJJHDehLM0jB7CndJ7+Uuu1o7wjADSZHRsDS8AE78dfUvZeVuoCYtpthr1QcNrthaRs9h3ZKEByN8pq/qv+EpGeK2mmQ138o9K1OtEIW3YZXOiHBr2gh2PQsWeKBgn/IXyxo/mfxuSBP8AkL5Y0fzP43IQNtV8b3Pbv+IqqrWq+N7nt3/EVVXnvk+vx9C7ENv6JL6pVCoxpxtHAV+39El9UpZAeC6MPDPH8xV5IjVvMxgujbvA4lLobknSjdk5BOHDtCsOdiu77kv045tlx7VdK2c05aYKKG17aY/LQSc9XWmEOq3qkEERiDGv3NdxBJ9KjfG2aMO/qar2n2YNg1bjA+I7xnqKVRRb7kVi1q80z6pqNL4/nseRkfgSl8x1KuTt1WMAO8Rhp/0Wq5qtE9skOoOyRnMrQ/GMDG/7/wDJQSu2o3EahEWYyQ2uwHPu4qLNNCoyk12zFE101ZwjkzsOczGfuKWyzvdJvaQOrKf6jPTrnZjc+xI0YDpHbWPu7Akbxzji53blWMGtzqORsUfOP4BNhK2SBpG7d1JHZOYC0Kxp1jbr7BO9qiS+Towzi24HdonPaEqn+emVh3FLZjl6vE5csaZf0fU4abLFO7C6WlaaBI1hw5pHBw9IVyCXk/pcouQTWbs0ZzFE+PYa13UXHrwkCFYyscaNrTamuSaleL3mVr9osGSXO9CToQgH8Gr0NSox0tcY8OhGzDbiGXgdjh1hesh5MUXc+65Yvlu9sIj2A77yVn0ILLuq6rPq1zn5QGNaNmONvzY29gTGS7pOtMjk1OWapcYwMfJGzbbKBwJHEFIUILGhu1NL1OtZ0d0z+Y3udNgc4evcOAxuVmQcmbchsme1VDvCdWZGHAHsa7sSJCA0VblJXbr9W06B8VGrG6KKJmCQMEZ+853pPqA08SN6OfYewjwjO0A59GFVQgsE/wCQvljR/M/jckCf8hfLGj+Z/G5CBtqvje57d/xFVVa1Xxvc9u/4iqq858n1+PoXYht/Q5fVKUQFNrh//Dl9UpPCeC6cPSeR5h/0iXz4UJHoVCj4M34q5G7cq7Gc3Od27OVquTiybxTH0b8NByuJt+8bsrivIHMAKJ8bPFGrM4uiGSxZYNlsmQO3eqstm2WY5zA9G5Ezn78b1Wc2Vx+a5Vos5P8AYNLs7TiSfSvC/Jx1L0Ruxg8V3HBv3q6Rm2RyNLmLigSydw7QrcjRs4CrQt2bDj6FMuCce0kTTlL5fnK5M5UpPnKIk5XbOUIQrGAIQhACEIQAhCEAIQhACEIQAn/IXyxo/mfxuSBP+QvljR/M/jcgG2q+N7nt3/EVVVrVfG9z27/iKqrznyfX4+hdiC79Dl9UpJG7Cd3foU3qFZ9rsLpwcHjeZOskS9G9D3APa/s4qs2XHWuxKFtW5wqW1DGCYAL2WXPWlzJtndlSc8O1SZWWNoIc8AKtz3pXhl9KUTqJsjOV7tqtzg7V5zvpQrZZc8KAHw3O/BcGX0rkOAbnO8lHuWi6Z1I7Kqv3lSOflREoiJOwQhCkoCEIQAhCEAIQhACEIQAhCEAJ/wAhfLGj+Z/G5IE/5C+WNH8z+NyAbar43ue3f8RVVWtV8b3Pbv8AiKqrznyfX4+hdiOxGZq8kbSAXNwMpR0NZ85F7z3J2hXjNx4Mc3hseZ3MS9DWfORe89yOh7XnIvee5OkK3rSMfx+AS9D2vORe89y96Iteci957k5QnrSH4/AJuiLXnIvee5HRFrzkXvPcnKE9aQ/H4P0JuiLXnIvee5edEWvORe89ydIT1pD8fgEvQ9nzkXvPcjoe15yL3nuTzYdgbs57ECN5/pPuU+rMr7Hw/wDmI+hrPnIvee5edC2PORe89ye80/HzSjm3/wDanqzI9l4b/MRdC2PORe89yOhbHnIvee5PTE8HBYeOPxQI3n+k+5R6sx7Hw3+Yi6Fseci957kdC2PORe89ydoT1pF/x+ASdC2PORe89yOhbHnIvee5O0J60h+PwCToWx5yL3nuR0LY85F7z3J2hPWkPx+ASdC2PORe89yOhbHnIvee5O0J60h+PwCToWx5yL3nuR0LY85F7z3J2hPWkPx+ASdC2PORe89yecjdMmr8qqcr3sLW7ecE5+Y5eJryZ8oK3/v8BUxyybSM8vgcMccpL4TKmq+N7nt3/EVVX0p+m0JHue+lXc5xyXGJpJPuXnRWnfUK36Le5VcNzWHiailR82QvpPRWnfUK36Le5HRWnfUK36Le5RoLe6+j5shfSeitO+oVv0W9yOitO+oVv0W9yaB7r6PmyF9J6K076hW/Rb3I6K076hW/Rb3JoHuvo+bIX0norTvqFb9FvcjorTvqFb9Fvcmge6+j5shfSeitO+oVv0W9yOitO+oVv0W9yaB7r6PnAkc05B3r3nn4DdrcF9G6K076hW/Rb3I6K076hW/Rb3KdL/ZR54vfSfOTM8nOerC8MjzvLuC+j9Fad9Qrfot7kdFad9Qrfot7lOl/setD+p8451//AHdeUCR4zv4r6P0Vp31Ct+i3uR0Vp31Ct+i3uUaX+x60f6nzZC+k9Fad9Qrfot7kdFad9Qrfot7lGgv7r6PmyF9J6K076hW/Rb3I6K076hW/Rb3JoHuvo+bIX0norTvqFb9FvcjorTvqFb9Fvcmge6+j5shfSeitO+oVv0W9yOitO+oVv0W9yaB7r6PmyF9J6K076hW/Rb3I6K076hW/Rb3JoHuvo+bJryZ8oK3/AL/AVtOitO+oVv0W9y6ioUoJBJFUgjeODmRgEfjhWjDdGWbxN45Kvhn/2Q==%20"/>
          <p:cNvSpPr>
            <a:spLocks noChangeAspect="1" noChangeArrowheads="1"/>
          </p:cNvSpPr>
          <p:nvPr/>
        </p:nvSpPr>
        <p:spPr bwMode="auto">
          <a:xfrm>
            <a:off x="1524000" y="-179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21" y="266447"/>
            <a:ext cx="4369077" cy="6325106"/>
          </a:xfrm>
          <a:prstGeom prst="rect">
            <a:avLst/>
          </a:prstGeom>
        </p:spPr>
      </p:pic>
      <p:sp>
        <p:nvSpPr>
          <p:cNvPr id="4" name="ZoneTexte 3"/>
          <p:cNvSpPr txBox="1"/>
          <p:nvPr/>
        </p:nvSpPr>
        <p:spPr>
          <a:xfrm>
            <a:off x="6029498" y="957375"/>
            <a:ext cx="4893426" cy="4524315"/>
          </a:xfrm>
          <a:prstGeom prst="rect">
            <a:avLst/>
          </a:prstGeom>
          <a:noFill/>
        </p:spPr>
        <p:txBody>
          <a:bodyPr wrap="square" rtlCol="0">
            <a:spAutoFit/>
          </a:bodyPr>
          <a:lstStyle/>
          <a:p>
            <a:r>
              <a:rPr lang="en-US" sz="3200" b="1" dirty="0"/>
              <a:t>Lawino instructs us in Acoli customs…</a:t>
            </a:r>
          </a:p>
          <a:p>
            <a:endParaRPr lang="en-US" sz="3200" dirty="0"/>
          </a:p>
          <a:p>
            <a:r>
              <a:rPr lang="en-US" sz="3200" dirty="0"/>
              <a:t>And you use your right hand</a:t>
            </a:r>
          </a:p>
          <a:p>
            <a:r>
              <a:rPr lang="en-US" sz="3200" dirty="0"/>
              <a:t>Even if you are left-handed:</a:t>
            </a:r>
          </a:p>
          <a:p>
            <a:r>
              <a:rPr lang="en-US" sz="3200" dirty="0"/>
              <a:t>This is good manners.</a:t>
            </a:r>
          </a:p>
          <a:p>
            <a:r>
              <a:rPr lang="en-US" sz="3200" dirty="0"/>
              <a:t>Only rude fellows</a:t>
            </a:r>
          </a:p>
          <a:p>
            <a:r>
              <a:rPr lang="en-US" sz="3200" dirty="0"/>
              <a:t>Use their left hands</a:t>
            </a:r>
          </a:p>
          <a:p>
            <a:r>
              <a:rPr lang="en-US" sz="3200" dirty="0"/>
              <a:t>For breaking millet bread.</a:t>
            </a:r>
            <a:endParaRPr lang="fr-FR" sz="3200" dirty="0"/>
          </a:p>
        </p:txBody>
      </p:sp>
    </p:spTree>
    <p:extLst>
      <p:ext uri="{BB962C8B-B14F-4D97-AF65-F5344CB8AC3E}">
        <p14:creationId xmlns:p14="http://schemas.microsoft.com/office/powerpoint/2010/main" val="416030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9E337-AEA5-4AFD-9F8B-01BBFE39A853}"/>
              </a:ext>
            </a:extLst>
          </p:cNvPr>
          <p:cNvSpPr txBox="1"/>
          <p:nvPr/>
        </p:nvSpPr>
        <p:spPr>
          <a:xfrm>
            <a:off x="784860" y="723900"/>
            <a:ext cx="10607040" cy="2585323"/>
          </a:xfrm>
          <a:prstGeom prst="rect">
            <a:avLst/>
          </a:prstGeom>
          <a:noFill/>
        </p:spPr>
        <p:txBody>
          <a:bodyPr wrap="square" rtlCol="0">
            <a:spAutoFit/>
          </a:bodyPr>
          <a:lstStyle/>
          <a:p>
            <a:pPr algn="ctr"/>
            <a:endParaRPr lang="en-US" sz="1400" dirty="0"/>
          </a:p>
          <a:p>
            <a:pPr algn="ctr"/>
            <a:endParaRPr lang="en-US" sz="1400" dirty="0"/>
          </a:p>
          <a:p>
            <a:pPr algn="ctr"/>
            <a:endParaRPr lang="en-US" sz="1400" dirty="0"/>
          </a:p>
          <a:p>
            <a:pPr algn="ctr"/>
            <a:endParaRPr lang="en-US" sz="1400" dirty="0"/>
          </a:p>
          <a:p>
            <a:pPr algn="ctr"/>
            <a:endParaRPr lang="en-US" sz="8800" dirty="0"/>
          </a:p>
          <a:p>
            <a:endParaRPr lang="en-US" dirty="0"/>
          </a:p>
        </p:txBody>
      </p:sp>
      <p:pic>
        <p:nvPicPr>
          <p:cNvPr id="6" name="Picture 5" descr="A screenshot of a cell phone&#10;&#10;Description automatically generated">
            <a:extLst>
              <a:ext uri="{FF2B5EF4-FFF2-40B4-BE49-F238E27FC236}">
                <a16:creationId xmlns:a16="http://schemas.microsoft.com/office/drawing/2014/main" id="{D67486A7-4BE4-42C0-B149-D01DCDFA0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791"/>
            <a:ext cx="12192000" cy="6560417"/>
          </a:xfrm>
          <a:prstGeom prst="rect">
            <a:avLst/>
          </a:prstGeom>
        </p:spPr>
      </p:pic>
    </p:spTree>
    <p:extLst>
      <p:ext uri="{BB962C8B-B14F-4D97-AF65-F5344CB8AC3E}">
        <p14:creationId xmlns:p14="http://schemas.microsoft.com/office/powerpoint/2010/main" val="29577993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BDAAoHBwgHBgoICAgLCgoLDhgQDg0NDh0VFhEYIx8lJCIfIiEmKzcvJik0KSEiMEExNDk7Pj4+JS5ESUM8SDc9Pjv/2wBDAQoLCw4NDhwQEBw7KCIoOzs7Ozs7Ozs7Ozs7Ozs7Ozs7Ozs7Ozs7Ozs7Ozs7Ozs7Ozs7Ozs7Ozs7Ozs7Ozs7Ozv/wAARCAFaAO8DASIAAhEBAxEB/8QAGwAAAgMBAQEAAAAAAAAAAAAAAAUDBAYCAQf/xABIEAABBAEBAwYJCwIEBgIDAAABAAIDBBEFEiExBhMVQVHRIjU2U2Fyc5GyFDI0VFVxgYOTlLNCkhahscEjJTNSdILh8CRDRP/EABoBAQADAQEBAAAAAAAAAAAAAAABAgMEBQb/xAAqEQACAgEDAgYCAwEBAAAAAAAAAQIRAxIhMTJxBAUTFEFhFVEiUvAzof/aAAwDAQACEQMRAD8Aj1LUr8eqW2Mu2GtbO8BolcABtH0qt0rqP1+z+s7vRqvje57d/wARVVee27Pq8cIaFsiS5q2pNqSubqNoENOCJnbv81n+n9a+1737l/emt76FN6pWbXTh4PH8ySU1X6L/AE/rX2ve/cv70dP619r3v3L+9UELc8sv9P619r3v3L+9HT+tfa979y/vVBCAv9P619r3v3L+9HT+tfa979y/vVBCAv8AT+tfa979y/vR0/rX2ve/cv71QQgL/wDiDWvte9+5f3o6f1r7XvfuX964ilpZZzsbtkNw5oH9XDOc5Pb6OC6MumiMAV3bZG8gnA3Edvbg9aA96f1r7XvfuX96P8Qa19r3v3L+9evn0xpc1tdzhsNAcM7j19f/AN3rg2KLXN2K52cODg4Z449PoJ/FAddP619r3v3L+9H+INa+1737l/egz6a52fk7wHSFzt39O/A4rhktEBxdDJtZ8EDeOPXvQHfT+tfa979y/vR0/rX2ve/cv71QQgL/AE/rX2ve/cv70dP619r3v3L+9UEIC/0/rX2ve/cv70dP619r3v3L+9UEIC/0/rX2ve/cv70dP619r3v3L+9UEIC/0/rX2ve/cv70dP619r3v3L+9UEIC/wBP619r3v3L+9PORmr6na5V04bGo25onbe0ySdzmnwHHeCVlE/5C+WNH8z+NyAa6qR0vc/8h/xFVdoKxqvji7/5EnxFVVj6MWelHzLKlVI4tAyVZGMGXOaQAkXR9vzJ94Wmp1X3LcVZhAdI7ZBPAJk+rokVk1X2LRe12w6UNbs54cOxRqjielbnN4jxEs7TkYfo+35k+8I6Pt+ZPvC10+mGrrLaEr8gyNbtN6wTx/zXVzSZo7tqOvG98VY4c92AB954K/qwtb8nOY/o+35k+8I6Pt+ZPvC0tarPblEVeMyPIzgdQ9PYpLWnWqTWuniw1xwHNcHNJ7Mjcr6o3V7kGW6Pt+ZPvCOj7fmT7wtjX0O1Y099tuNxGyzIy7PXx3JcdxI7FEZxk2k+CTP9H2/Mn3hHR9vzJ94WmrVLFxzm14nSOY3aIb1BSWtNt04myzw4jccBzXBwz2buBTXG6vcgyvR9vzJ94R0db8yfeFqObqt04SGVzrLn4EY4BvaVe07Tak+lyXbHyh2xLzezCATwBVZ5YwVvsDE9H2/Mn3hHR9vzJ94W11LTatehDbrvmaZHlvNTgBw9P3KrJVYzSYrQjmD3yFpccbB48OvPBI5YySaJMp0fb8yfeEdH2/Mn3hbLoK2dNF0bJ2nYDMjOzjOc5+7cqdanYuSFleMvIGTvAAHpJ3BSssHbT4IMz0fb8yfeEdH2/Mn3hae3Rs0i0WIizaHguBBB+4jcrMmludToSV2vlmt85lg6tk43I8kFTvkkx/R9vzJ94R0fb8yfeFo5oXwSuilAD2nBGQcH8FwrrfcgzktSeFm3JGWt7cqJOtW+hn1gkqAEIQgBCEIAT/kL5Y0fzP43JAn/ACF8saP5n8bkAz1Xxxd/8iT4iqquaq3/AJvc3/8A9D/iKqbPpWfqxR2LwOdq0iajbNG9DZDdrm3Z2e0JlINDmtOtG3OxrnbZg5rJznJGeCRzuMMD5OOyM4Szpl/mG/3KjhHI9SdfBjlwzwupo09nU229eZec3YjbIw444aMdyYW9Yp6hHaqTOfHEZDJDKxvE9jh1rEdMv8w3+5HTL/MN/uSXh4OvrgyNPpVyCuy1WsOcyOzHsc6wZLfw7FJPZqVtGdp9ed1l0kokc/YLWtx2Z61lOmX+Yb/cjpl/mG/3KzwxctQNVQt1OibNCzI+LnXh7Xhm0N3oSs4zu4JT0y/zDf7kdMv8wP7laMFFtr5INdyc2RLeLyWtFN+XNG8DdwXL7NOno01KvO6y+w9ridgtDAPv61lG65I3OIQMjBw5edMv8w3+5ZPAnNyb/X/hI2TrStRr19JlqvuS1ZXTbYfG0k4wOxY/pl/mG/3I6Zf5hv8ActMmNZFTINhqepVZtKbVE8tyYSbQmlbgtHYOtV5r0D+Ttek0nno5i9wxuxv71l+mX+Yb/cjpl/mG/wByrHBGKSXw7Js1UNqpNoPR88r4nsn51pDNoO8HGP8ANe6NqFetXtVbB2G2A3EhZtgEdo7N6ynTL/MN/uR0y/zDf7lDwRaa/e4NVqdyF9OKpBM2VrHF+GQc21v3dfWrdLXYKlOjAWl7WtkZPgYc0OdkFpWK6Zf5hv8Acjpl/mG/3KH4aDiosDy2yuyy4VZTLF/S5wwfuKhSnpl/mG/3I6Zf5hv9y3SpUQWNW+hn1gkquWtRdZh5sxBu/OQVTUgEIQgBCEIAT/kL5Y0fzP43JAn/ACF8saP5n8bkA21Xxvc9u/4iqqtar43ue3f8RVVec+T6/H0LsQXvoU3qlZtaS99Cm9UrNrqwcHi+adcewIQhbnlAhCEAIQhACEIQAhCEAIQhACEIAJQAhGF6Glx3IDxCk5lyOYchJGhSGFy5MbhxQUcoQhACEIQgE/5C+WNH8z+NyQJ/yF8saP5n8bkA21Xxvc9u/wCIqqrWq+N7nt3/ABFVV5z5Pr8fQuxBe+hTeqVm1pL30Kb1Ss2urBweL5p1x7AhCFueUCEIQAhCEAIQhACEIQAhCEAKaNmQoRxVpg2YnO7AhJCMOJPUrtWtlgdjeVVhYHPDdx+9aGtXGyABwVJSo0jGyrHSJ6lL8g9Cc16u0OCttoZ/pUaidBl5KWz1KtJUx1LWT6ccfNVCag4Z8FVci6hZlLFcxgnG7jlQcRnG8LRW6JMbtwz1JHNFsOLCCNnhnieCvGVmc4NEO4Dt7V4eKM4II93YjdncrmZ4tByF8saP5n8bln1oOQvljR/M/jchA21Xxvc9u/4iqqtar43ue3f8RVVec+T6/H0LsQXvoU3qlZtaS99Cm9UrNrqwcHi+adcewIV7RNPbqusVqL3ljJX4c4cQMZOE1scpIaNiStp+i0GwROLAZ4uce7BxklaOW9I81R2tsziFd1S/X1CZksFCKm4MxIIidlzu0DqVJWTsq1TBCEKSAQhCAEIQgBedWcr1aXlFqFuLSNLpRzubXmosL4xwccnuCq200i0VabM0OIVwYFd2exUxxUoeXR7I61YgmqDauR785O8LXU4cgbll9Mg27sABJxk8Vt6cQa0blz5XR14VZbq193BM4KwO4hVoHNyAr3Ptibkn8Vz+rRu8Vkp09jm78AcVQt6fBjAc0uPUOKX61yhmgj5qud54uzwSqDXRDE4vkDj/AFSO4lX16kUWNpnd+KJg3B3p3LL6lzWSQCCO1MNQ14z7XNNc/tIBWfsWXzO8IYWmOLu2UyyVURyMAc4gbgd4z6VxjHuyF1tcCPx7FyRgroOQ8Wg5C+WNH8z+Nyz60HIXyxo/mfxuUkDbVfG9z27/AIiqqtar43ue3f8AEVVXnPk+ux9C7EF76FN6pWbWkvfQpvVKza6sHB4vmnXHsS1LU1G3FarvLJYnBzT6U/kv8mtYkMl6nZ0+zIcvlrEOjJPElp3+5IqLaj7sTb0j465d/wAR8Yy4D0Jy/kk579utq2nS1zvbI6cNOPSOoq89N7nnw1VsrKmqaC+jNWNWdtyvc+jyxjG2c4xjqKtzwcn9ImNO3HYvWGeDNLFIGNjd1ho68eld6nqVTTq+mafp84tHT5TM+cDwXPznA9CLukVdYuSajp2p1I4p3GSSOzLsPicd5BHWM9apbdai9JXpOq/JmpNqTGC440bNR9iGfHhNDeIcOsjfn70o1PSbGlvaZNmWCXfFPGcskHoP+y0FfVNOr2oqUNkGtUoTRCZ3giSR+849GeCR6ZrMlBjq00bbdKT/AKlaQ7j6Qf6T6QpjrIkocFmHQBbp6QaxInvOl5wuPgtawjfj0DJ/BSwN5LSWBRcLTWk7Py50gAz27OOH3pg/WNK05uiyUZHzVovlDJY3/wDUjD8ZH4Z3HrwqX+FqxhN7puoKHObPOZO0BjPzeO1jqUX/AGLaf6qxVrWmjStVmqNcXxtw6N5/qaQCD/mrzKGl6XQrWdVbNZntM5yOvE7YDWZ3Fx9PVhVNe1GPU9VdNA0sgY1scQdx2WjAJ+/j+KZSw1+UdGk6K7BXu1IGwSRWH7Ae1vBzT/srNulZRJanRXs0NLdUi1alz7qYlEdiu5w5yMneMO7DjjhXuVcmnHT9NEUE7ZXVGGIueCGsydxGN5VO86rpOhv0qKzHatWZWyWHxHaYwNzhoPWclRa/agswaU2GVshipNZIGn5rsncVVJtos2kmhOu2kt4HGVwvcjdnf6FuYIa6EQLJw8B2xu9Ayn8l6SsA5s27rBGVkIZnQFkjCWuHH7k40eK1qtwxwwssPDS7Ezjs4HoCwnG3Z0Y5pKjRUdbZM8NJAcerKazyPlruLASML53LfeZ9r5LFA5h3iIFu/wC7K+o8j9i/p4klG4sPELkyYqaaO3FmtOzA6hzps7Dy4NHUl0QY6R8thrpGsdsxxAkbblutU06N1l2AOO7cq1bkw2d7pmNJkaQ6Nrjho/DtWmOa4K5sb5M/yk0zWtMq1DcIirzMy2KEbLIz2EDrws9zby0uOcdp61vdXfylnjdBJGCzGACG4wqenckLNl/P6i/c0jDAuiMnW5xyx77Gcp6TJNEZZGuY3GWnG4qlK0tyCMFhwQt9qcTK0Ww0BoAxhYm+0c+546+KmMrZE4JIpp/yF8saP5n8bkgT/kL5Y0fzP43LUxG2q+N7nt3/ABFVVa1Xxvc9u/4iqq858n12PoXYgvfQpvVKza0l76FN6pWbXVg4PF80649gQhaTlwxrNXgDGho+SxncMdq1ct0jzFG4tmbQhCsVBCEIDS6NUDtCdY02lBe1ESESNlAe6FvUWsO457VKNc5WNgNT5LYEpk2g75LvAxjZxs4x+CyzJHxPD43uY4dbTgplNqWpw1oXN1ueQStJMbLD/wDh7+BGVk4bmymq2Gmq1f8AkDrGq0K9HUNtvMc20MdMP6i5g4ducBZddySSSvL5Hue48S45K5V4xopKVsEIQrFA6125objPWuB84KZ2yfndTVBJG7czGM53AlaLk463RqP1Co0Oe1+zg9YxvWd8HLQeHWtvyNDJNNc0gY5x25ZZXUTowRuZzQZb1i8ZG0a0DS7aknMQJ/DP+y32lRxQ1iB2JZljNmKJoGeoJtzD46AdggHrC4pTcmd6xqK7ie5GHzu38OC7oyujmDTwVV4ksTOYDgN4uSy3qDtNly57tn71SPJvLpNsa7LGC5gPrDKrWmiCN24DA4JXpfKI2K7ZWuD28PuK91DVGyxu6vQuhSSON45PsZnXJjI5xyshcOStFqk+0XLM2nZet8Zz5ttiA7yn/IXyxo/mfxuSBP8AkL5Y0fzP43Lc5Btqvje57d/xFVVa1Xxvc9u/4iqq858n1+PoXYgvfQpvVKza0l76FN6pWbXVg4PF80649gWl5d+OIP8AxY/91mlr9bdyf1u1FZdrnMFkLYyz5M93D0q0nUkzz4K4tGRa1z3BrGlzicAAZJK1GnaBYr1S27ydjtSuO03bu82/GNw2QVxQGg6Jcj1GLWDcfAciAVnNLs7jgncMZzv7FBNpmlWJ3WRyljDHkuJkifznu6yolK9i0Yad2MLOi6ZJq8enCmaUtyi2SFpkcebmydxzxzjCqcltHpalNbrX4Jecq4lJZnOGnDmEen37lDynvQS6jRno3HWOZqxgTE+FtAnj2Hgrep8p4WxV7Glt5m3Ye2xcI4Fzdwb9xIJ/FVqTVL5LXHVb+ChpNKpYlu6jbhLdPqhzubLiNpx3MZnjnuV6ro1CezoERhIbeieZ8OPhHJweO7HoVblFqtOetDS0wbFd5+UzjPGV3V/6jcrNPWaEVzk898+G0o3ic7J8EknH3/gpepqyP4p0LtU0I1onXKE3yyiHbJkaPCjPY8dX39a9q6ZFa5N8/HFtW36gyBjto7wW5xjhxwqtXVbOnahJZqS7nuOQRlr2k8COsJzZ1rTegWO06M1Lbb0dh0BOWghp3s9GcblL1JJELQ22Q2pND0ew6h0b0i+I7M08kzmZeOIaBwAO7Kpa1p1aoa1qi976lyMvi2/nMIOHNPbgq/bqaNrNl2oQarFR55xfNBOxxcxx47OOIJVHXL9WwKtOhtGpSjMbHuGDIScudjqyUjdr/wBIlw7r6FQ4hSSA4GOsKMcQpH5AJytTI4dwGT1LWcjrgayeE7i0h2Pwx/ssqNlrtl4yN3Aqzpt91G82XgwnDh6Cs8kdUWjbFLTNM+qUJI5HOkc4bTTjBKbWtcrwU9iTZ2WDtWM0yeOe0A5wLS3/AOlc61oFy8Hvo2y8HhA84yfQe9cEYtSqz05tNXVlm9y7o0qb469dr5n5GQsPf1mxqEhfIT9yvVeROuW5w19YQNzgvleAB+HFP4OQtGlHtXbL7Dx1M8FveuuMYR35OJ5Mk3S2Qv5DTvdasVXjajczb4cCCm+qPbCXAH3rls1HSYiylC2PPE9Z/FKdR1JtphOfCCzf8pWkbQeiNNi6/MSTvSWU5cValn28gqm7iumCo48krZ4n/IXyxo/mfxuSBP8AkL5Y0fzP43LQwG2q+N7nt3/EVVVrVfG9z27/AIiqq858n1+PoXYgvfQpvVKza0l76FN6pWbXVg4PF80649gQhC3PKBCEIAQhCAEIQgBCEIAQhCAB84KRzuPYdyjHELt/WFAPWsEpDWkD0uOFwQDneN34ZXoON4z6d65kILyW8ELDjR9XME8cUhwCNkO7FrK+r82Q/b2cHBAO9fPGtBjLid4K1/JgUdXa2G63MjT4TgSD6Fz5ILk6cU2/4sb2eUTS4hsvNg8S4BxPv4JBqWvyE4Zac4cOC1U3Jvk3z4kftua3+jbOD96Tcoegqu18moxNI6z17lWNG0otGSm1KxNnL8j7lFA6aWUMB4qxJNExu0IWBx4DHBex2XRwH/ufxIW9pLZHI0292VpGFshGeChdxUj37WVEVZGbBP8AkL5Y0fzP43JAn/IXyxo/mfxuVio21Xxvc9u/4iqqtar43ue3f8RVVec+T6/H0LsQXvoU3qlZtaS79Cm9UrObJwunBweL5n1x7HiMKRseVJzYaN66Dyyvgowp9jK52RwQgiwjCl2QeCC3G5ARYRhShhI4I2EBFgoU4bjivTECMhCSuhSOZhRkYQgBxC7fnaB7AuBxXbuo8cKCT18gMeyGbx1qLhxXR6/SunEvYMN6/wAUJOCCG5IwOpWdNvPoXI52O2QNzsdirO2s4JO7qQHNDCNkEnG/PBGrCdO0bC3q+oV4zs1udY4AtkZvBCzVm1PamLntJceritFye1FslIRvxtxHZ39nUnkl9jWnDWA9uN5XIpaXVHe4epFNMwIpWn73ROaO1wwvZYxCwNzkhOtS1BrnOweJSCaXnHFbRbkc84xjwRHguV6V4tTBgn/IXyxo/mfxuSBP+QvljR/M/jcpKjbVfG9z27/iKqq1qvje57d/xFVV5z5Pr8fQuxBc+hy+qUkjZkJ5c+hy+qUprtzhdODg8XzPrj2PWxADJUeyXH0K1YGzstA3lTVtPe/BcePUuhHlti9/gt3hREgAHI3rRM0Zrs5JKk6AhJBcOAUijMndkejevNoD0p9Z0BjN8ZJ7V5Fojc5c3A6wgoRAkYIxnrUjGuecY+5PuiYmjGyD6VKzT4oxuYMoKM5zZwQQQQpI8fNPFOp6LHDgMJNIx0Upb2HCgHErMKo/cUwmIxlUJPnIQcjiujwXK9QBnI+5eNBzuPBGOxeg4HpUFjk8eOUYAG9CFJBNVsyVZg9jsZ4+lX36nJI04yR1pWxhc7AXTRh3hA4VJRT3LxySiqRK+UyneeK5ezm854jiuQASc8FLAOcY8uO7glURbkyuShDmlriChXKsE/5C+WNH8z+NyQJ/yF8saP5n8bkIG2q+N7nt3/EVVVrVfG9z27/iKqrznyfX4+hdiG39El9UpdVbnCY2/okvqlUaY4FdODg8XzPrj2Og3nLuyRuC0FaLcMJRpzOcme8txv4J9B4OMrpXB5ZaihB6lZbXGM4XED2A4zhXAWlu4jh1qrZZKxe6Jp8LcoXsweKnLgQcOB3kZ48Cqk02y3qUajTSRPIBxlcbQO4qu+wCuROOPWpTKtFiTc3huSjUIAQXBo3b00a/nNygttBYQpMxE8gwg9YVCT5yuP8AA22nqKpv4oDlGUIQgOBRlCEB4heoQHcbwwHtK829xHauUID3a3KRkgbHjrUSEJs7e4O39a4QhACf8hfLGj+Z/G5IE/5C+WNH8z+NyEDbVfG9z27/AIiqqtar43ue3f8AEVVXnPk+vx9C7ENv6JL6pVOkMkK5b+iy+qVVo9S6cHB43mfXHsX6QDZS1g6ynDGeD2FKosts7hhOa8ke1syOw70hdFnl0DGyNO8b/vU/yiQN3jcrAZHs52h+Cgmnj2XDA96ykzeCFzrJG1ncdo7vxVKaZ7iRvU0+DMdkABwyuHBrAM4OFSzaioWPcd66aw8OtTCePO8gfiujqFWPi4fcFeLMpI9jjLRv4dqjsgFuQvOkmzPDYwA3rJXMkjXtONy0MGhFdaRI443E8VRfxTC8886I+ojKoScVJU5QhSVq8lqzHXhbtSSuDWj0lCCNC0E9Lk/pEhrXZbN2004kEBDWMPZk8VS1ODR/k8djTLM2044dXmb4Td3HI3YQkWIQhCAQhCAEIQgBCEIAT/kL5Y0fzP43JAn/ACF8saP5n8bkA21Xxvc9u/4iqqtar43ue3f8RVVec+T6/H0LsQ2/osvqlVqHEKzb+iy+qVWocQunBweN5n1x7F10rWWXAnHBWRZiczfJhw4HrCoS1JbUzzHjOetef4fuuljEkngOPhCPeQPQtXZ56r5Obd23E47FjIPYcKOPU7Dm4c8lcalo8tWd0UUTpGB2RKdoHHYR1e5dRaS587Y603OZH9Qxv61VotF0y0y3tnJds7Izv61DYukN3FXmaFZ2mMkaY2k73Bu0QFRuac5srmsDtkHcXDBVKNXJ0K5Z5JHHwiuWbOcyS/5q0NKsPcA1hdlwACa2tGjGnMFdwZNs7MvOFvhde45OP8lpwYNN7iltyNrdlpGF4667O4q2NPgFcRSmPaByXMOSfQFIdHrt8NhcB2FWSIbKbhz7A48QEvmbsuwmsjBE4tHYllj56sUIVb0m90bqta5jIieC4do4H/JVF1HG+WRscbHPe44a1oySUKmk1Dk1LqdqW9o88NuGdxk2BIA9ud5Bz6Vn7VOzSl5q1BJC/se3C4a6WvLlhfFIw9RLSCtIyxPqnIy5JqLjIasjPk8z/nEnALc9f/z6ELcibT9Gu6kHPrxgRM+dLI4NYPxPWjUNGvaaxsk8bTE/c2WNwc0n7wmGvOkj0fSIYiW1TX2sDcDJk7WfT3o5PukfpOrxSkmq2vt4PAPyNnHp7kIFNyhaomP5REWCVgex3U4EZ3FcVa0ly1HWhAMkrg1oJwMrU6vq4qmjTtwNs0ZKURdEdxad/hNPUVBpujCLWKN/TpflVEzty8fOiOeDx1fehNCSvpN21efThi25YyQ/eA1uOJJ4YVyXkrqbWF8AgtBvzvk8oeW/er+oF0egak6vkF+oubOW8S3fgH0ZVPklYtxa5DDWcebmcBM3GQ5o45/BBSEiFNcEbbs4i/6YkcGfdncoUKgn/IXyxo/mfxuSBP8AkL5Y0fzP43IBtqvje57d/wARVVWtV8b3Pbv+IqqvOfJ9fj6F2Ibf0WX1Sq9DiFYt/RZfVKr0OIXTg4PG8z649hnp7wZHjO8OP+qc8w6aPZa7Zd1FZ3aNW848A7wgtPp80czAdoAj08Vq5fDPPjH5RTPJ/UbThzltgb1cSnWn6CylEAXFxJy4nrVj5XWrDLpBnHElV2coa80vNxgucepu9VtJl9LrcZFjC4ZYN27Kz2qV43WDsgcetPhNzjM4LUnvMzI5w3EH3q9EJi5tePaDTjPUFXt6HHO7aa4jPEA4Xk90wnD2nGfnBTxajFJH4Lt/pKpKRpGNlFuishdnbP4lR2S2FpG1nCmtXjvAePwSW1Yc7O9SpL4KyhXJw+QSSkjqCXWPnq7C0805569wVGx89XRg1sRLuCeWtOyeB5jkYctcOIK4QpKD/wDxRDPiS/o1OzYH/wC3Gzn7x1qjqeuW9UYyKXm4oI/mQwt2WD8Fzoml9MagKhm5nwHO2tna4fiFDfgqQThlO58qj2cl5iLMHswUJ3osUdcs0qpqOjhtVic8zYZttB7R2Iva5Zu1RUbFBVrA55muzZaT2ntXmm6He1UOfXjAiZ86WQ7LB+KuO5JXnMc6tYp23N4sgmDnINxZe1CfUHQum2cwxNibsjHgjgutN1O5pdoT05Sx/At4h/oI61Vex8byx7S1zTgtIwQV3WsOqWorDAC+J4e0HhkHKA0lSvqNC1NbtW6VEW8ufXsna2wTnewdX37011Z55qOvT1HS6Lp6zMkMMbnAjqd1N7EhtnQtYnfcdemoTynakZLEZW59BG/CgbpmjMOZdfbjsirPJPvxhCSjf0y3psrWWo9nbGWPBDmvHaCOKqrSR/Jdcmp6BQdJDViL3iaUbT3Oxnh1Dcs2hDQJ/wAhfLGj+Z/G5IE/5C+WNH8z+NyEDbVfG9z27/iKqq1qvje57d/xFVV5z5Pr8fQuxDb+iy+qVW0/iFZt/RJfVKpUpNnBK6cHB43mX/SPYdW6hnqCVnz4+IHWFSZalgAAJTCtqMcQAJyexVrkMMkrnQ/eW9ivKmcmKMkrK9m/I9m4/wDwm/JsNrO561ljJODz1+hJ2RRhwDxuzvWsobMlbYLQWEYwRkKqRMnfJdfrmnVpXQySfiN6S3uUdRr/AARkdSi1PSqsQdI3DT1DKSTaM50Il53ieAKt/KylpIY3LdN9A5dh7hkAJLBYcPQVOygIRtOJcfScryXYDTgBTL7IT3tEM1jLcb1XYySeQNaM5K9Ldp3BM6cIjiMjhgkblCVIvvMr2IxFEGN4AYSex89OLbs5Sef5yvExyESMHsTrRWw1NNuavJC2aWAtjgY8ZaHu6yOvCmp8pbd23HV1MRWqszgxzDE0FoJxlpA4qxmeci/Hw9i//RJqVV129BVbudM8Mz2ZK1nJ2SxpnKS1o7JQ6vGZHAFgySBu38eACRU9Vlm5RVL917SWyt2nBoaAM46kJLPKbUSLHRFTMVKn4AYD89w4k9u9JIJ5a0zJoZHRyMOWuacEFMeUtaSryguNkaRtyGRpPWDvylSEPk0WubGq6LU1xrWtnLuYshoxtOA3O93+qz3HgtHLGanIivBIQ2W7a5xjTx2QMZ/09661LU5+TtgaZpexDzLG87MY2ufK4jJJJHDehLM0jB7CndJ7+Uuu1o7wjADSZHRsDS8AE78dfUvZeVuoCYtpthr1QcNrthaRs9h3ZKEByN8pq/qv+EpGeK2mmQ138o9K1OtEIW3YZXOiHBr2gh2PQsWeKBgn/IXyxo/mfxuSBP8AkL5Y0fzP43IQNtV8b3Pbv+IqqrWq+N7nt3/EVVXnvk+vx9C7ENv6JL6pVCoxpxtHAV+39El9UpZAeC6MPDPH8xV5IjVvMxgujbvA4lLobknSjdk5BOHDtCsOdiu77kv045tlx7VdK2c05aYKKG17aY/LQSc9XWmEOq3qkEERiDGv3NdxBJ9KjfG2aMO/qar2n2YNg1bjA+I7xnqKVRRb7kVi1q80z6pqNL4/nseRkfgSl8x1KuTt1WMAO8Rhp/0Wq5qtE9skOoOyRnMrQ/GMDG/7/wDJQSu2o3EahEWYyQ2uwHPu4qLNNCoyk12zFE101ZwjkzsOczGfuKWyzvdJvaQOrKf6jPTrnZjc+xI0YDpHbWPu7Akbxzji53blWMGtzqORsUfOP4BNhK2SBpG7d1JHZOYC0Kxp1jbr7BO9qiS+Towzi24HdonPaEqn+emVh3FLZjl6vE5csaZf0fU4abLFO7C6WlaaBI1hw5pHBw9IVyCXk/pcouQTWbs0ZzFE+PYa13UXHrwkCFYyscaNrTamuSaleL3mVr9osGSXO9CToQgH8Gr0NSox0tcY8OhGzDbiGXgdjh1hesh5MUXc+65Yvlu9sIj2A77yVn0ILLuq6rPq1zn5QGNaNmONvzY29gTGS7pOtMjk1OWapcYwMfJGzbbKBwJHEFIUILGhu1NL1OtZ0d0z+Y3udNgc4evcOAxuVmQcmbchsme1VDvCdWZGHAHsa7sSJCA0VblJXbr9W06B8VGrG6KKJmCQMEZ+853pPqA08SN6OfYewjwjO0A59GFVQgsE/wCQvljR/M/jckCf8hfLGj+Z/G5CBtqvje57d/xFVVa1Xxvc9u/4iqq858n1+PoXYht/Q5fVKUQFNrh//Dl9UpPCeC6cPSeR5h/0iXz4UJHoVCj4M34q5G7cq7Gc3Od27OVquTiybxTH0b8NByuJt+8bsrivIHMAKJ8bPFGrM4uiGSxZYNlsmQO3eqstm2WY5zA9G5Ezn78b1Wc2Vx+a5Vos5P8AYNLs7TiSfSvC/Jx1L0Ruxg8V3HBv3q6Rm2RyNLmLigSydw7QrcjRs4CrQt2bDj6FMuCce0kTTlL5fnK5M5UpPnKIk5XbOUIQrGAIQhACEIQAhCEAIQhACEIQAn/IXyxo/mfxuSBP+QvljR/M/jcgG2q+N7nt3/EVVVrVfG9z27/iKqrznyfX4+hdiC79Dl9UpJG7Cd3foU3qFZ9rsLpwcHjeZOskS9G9D3APa/s4qs2XHWuxKFtW5wqW1DGCYAL2WXPWlzJtndlSc8O1SZWWNoIc8AKtz3pXhl9KUTqJsjOV7tqtzg7V5zvpQrZZc8KAHw3O/BcGX0rkOAbnO8lHuWi6Z1I7Kqv3lSOflREoiJOwQhCkoCEIQAhCEAIQhACEIQAhCEAJ/wAhfLGj+Z/G5IE/5C+WNH8z+NyAbar43ue3f8RVVWtV8b3Pbv8AiKqrznyfX4+hdiOxGZq8kbSAXNwMpR0NZ85F7z3J2hXjNx4Mc3hseZ3MS9DWfORe89yOh7XnIvee5OkK3rSMfx+AS9D2vORe89y96Iteci957k5QnrSH4/AJuiLXnIvee5HRFrzkXvPcnKE9aQ/H4P0JuiLXnIvee5edEWvORe89ydIT1pD8fgEvQ9nzkXvPcjoe15yL3nuTzYdgbs57ECN5/pPuU+rMr7Hw/wDmI+hrPnIvee5edC2PORe89ye80/HzSjm3/wDanqzI9l4b/MRdC2PORe89yOhbHnIvee5PTE8HBYeOPxQI3n+k+5R6sx7Hw3+Yi6Fseci957kdC2PORe89ydoT1pF/x+ASdC2PORe89yOhbHnIvee5O0J60h+PwCToWx5yL3nuR0LY85F7z3J2hPWkPx+ASdC2PORe89yOhbHnIvee5O0J60h+PwCToWx5yL3nuR0LY85F7z3J2hPWkPx+ASdC2PORe89yecjdMmr8qqcr3sLW7ecE5+Y5eJryZ8oK3/v8BUxyybSM8vgcMccpL4TKmq+N7nt3/EVVX0p+m0JHue+lXc5xyXGJpJPuXnRWnfUK36Le5VcNzWHiailR82QvpPRWnfUK36Le5HRWnfUK36Le5RoLe6+j5shfSeitO+oVv0W9yOitO+oVv0W9yaB7r6PmyF9J6K076hW/Rb3I6K076hW/Rb3JoHuvo+bIX0norTvqFb9FvcjorTvqFb9Fvcmge6+j5shfSeitO+oVv0W9yOitO+oVv0W9yaB7r6PnAkc05B3r3nn4DdrcF9G6K076hW/Rb3I6K076hW/Rb3KdL/ZR54vfSfOTM8nOerC8MjzvLuC+j9Fad9Qrfot7kdFad9Qrfot7lOl/setD+p8451//AHdeUCR4zv4r6P0Vp31Ct+i3uR0Vp31Ct+i3uUaX+x60f6nzZC+k9Fad9Qrfot7kdFad9Qrfot7lGgv7r6PmyF9J6K076hW/Rb3I6K076hW/Rb3JoHuvo+bIX0norTvqFb9FvcjorTvqFb9Fvcmge6+j5shfSeitO+oVv0W9yOitO+oVv0W9yaB7r6PmyF9J6K076hW/Rb3I6K076hW/Rb3JoHuvo+bJryZ8oK3/AL/AVtOitO+oVv0W9y6ioUoJBJFUgjeODmRgEfjhWjDdGWbxN45Kvhn/2Q==%20"/>
          <p:cNvSpPr>
            <a:spLocks noChangeAspect="1" noChangeArrowheads="1"/>
          </p:cNvSpPr>
          <p:nvPr/>
        </p:nvSpPr>
        <p:spPr bwMode="auto">
          <a:xfrm>
            <a:off x="1524000" y="-179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494"/>
            <a:ext cx="4755816" cy="6884988"/>
          </a:xfrm>
          <a:prstGeom prst="rect">
            <a:avLst/>
          </a:prstGeom>
        </p:spPr>
      </p:pic>
      <p:sp>
        <p:nvSpPr>
          <p:cNvPr id="5" name="ZoneTexte 4"/>
          <p:cNvSpPr txBox="1"/>
          <p:nvPr/>
        </p:nvSpPr>
        <p:spPr>
          <a:xfrm>
            <a:off x="7644223" y="333137"/>
            <a:ext cx="3536395" cy="6524863"/>
          </a:xfrm>
          <a:prstGeom prst="rect">
            <a:avLst/>
          </a:prstGeom>
          <a:noFill/>
        </p:spPr>
        <p:txBody>
          <a:bodyPr wrap="square" rtlCol="0">
            <a:spAutoFit/>
          </a:bodyPr>
          <a:lstStyle/>
          <a:p>
            <a:r>
              <a:rPr lang="en-US" sz="2000" b="1" dirty="0"/>
              <a:t>Ocol calls for change…</a:t>
            </a:r>
          </a:p>
          <a:p>
            <a:endParaRPr lang="en-US" sz="2000" dirty="0"/>
          </a:p>
          <a:p>
            <a:r>
              <a:rPr lang="en-US" sz="2000" dirty="0"/>
              <a:t>Listen</a:t>
            </a:r>
          </a:p>
          <a:p>
            <a:r>
              <a:rPr lang="en-US" sz="2000" dirty="0"/>
              <a:t>My sister from Ankole</a:t>
            </a:r>
          </a:p>
          <a:p>
            <a:r>
              <a:rPr lang="en-US" sz="2000" dirty="0"/>
              <a:t>And you from Ruanda</a:t>
            </a:r>
          </a:p>
          <a:p>
            <a:r>
              <a:rPr lang="en-US" sz="2000" dirty="0"/>
              <a:t>And Burundi,</a:t>
            </a:r>
          </a:p>
          <a:p>
            <a:endParaRPr lang="en-US" sz="2000" dirty="0"/>
          </a:p>
          <a:p>
            <a:r>
              <a:rPr lang="en-US" sz="2000" dirty="0"/>
              <a:t>Here’s a hammer,</a:t>
            </a:r>
          </a:p>
          <a:p>
            <a:r>
              <a:rPr lang="en-US" sz="2000" dirty="0"/>
              <a:t>Smash those pots</a:t>
            </a:r>
          </a:p>
          <a:p>
            <a:r>
              <a:rPr lang="en-US" sz="2000" dirty="0"/>
              <a:t>Of rotten milk</a:t>
            </a:r>
          </a:p>
          <a:p>
            <a:r>
              <a:rPr lang="en-US" sz="2000" dirty="0"/>
              <a:t>Burst open the door</a:t>
            </a:r>
          </a:p>
          <a:p>
            <a:r>
              <a:rPr lang="en-US" sz="2000" dirty="0"/>
              <a:t>Come forth into daylight…</a:t>
            </a:r>
          </a:p>
          <a:p>
            <a:endParaRPr lang="en-US" sz="2000" dirty="0"/>
          </a:p>
          <a:p>
            <a:r>
              <a:rPr lang="en-US" sz="2000" dirty="0"/>
              <a:t>Are you a caterpillar</a:t>
            </a:r>
          </a:p>
          <a:p>
            <a:r>
              <a:rPr lang="en-US" sz="2000" dirty="0"/>
              <a:t>For wasps </a:t>
            </a:r>
          </a:p>
          <a:p>
            <a:r>
              <a:rPr lang="en-US" sz="2000" dirty="0"/>
              <a:t>To lay their eggs in?</a:t>
            </a:r>
          </a:p>
          <a:p>
            <a:r>
              <a:rPr lang="en-US" sz="2000" dirty="0"/>
              <a:t>Who told you</a:t>
            </a:r>
          </a:p>
          <a:p>
            <a:r>
              <a:rPr lang="en-US" sz="2000" dirty="0"/>
              <a:t>That your fertility</a:t>
            </a:r>
          </a:p>
          <a:p>
            <a:r>
              <a:rPr lang="en-US" sz="2000" dirty="0"/>
              <a:t>Will be enhanced</a:t>
            </a:r>
          </a:p>
          <a:p>
            <a:r>
              <a:rPr lang="en-US" sz="2000" dirty="0"/>
              <a:t>By excessive fatness?</a:t>
            </a:r>
          </a:p>
          <a:p>
            <a:endParaRPr lang="fr-FR" dirty="0"/>
          </a:p>
        </p:txBody>
      </p:sp>
    </p:spTree>
    <p:extLst>
      <p:ext uri="{BB962C8B-B14F-4D97-AF65-F5344CB8AC3E}">
        <p14:creationId xmlns:p14="http://schemas.microsoft.com/office/powerpoint/2010/main" val="3140824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AE295A9A-C8D6-4E32-A4AD-FF7A53DC24B0}"/>
              </a:ext>
            </a:extLst>
          </p:cNvPr>
          <p:cNvSpPr txBox="1"/>
          <p:nvPr/>
        </p:nvSpPr>
        <p:spPr>
          <a:xfrm>
            <a:off x="507281" y="4380807"/>
            <a:ext cx="3399701" cy="173736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b="1" kern="1200" dirty="0">
                <a:solidFill>
                  <a:srgbClr val="FFFFFF"/>
                </a:solidFill>
                <a:latin typeface="+mj-lt"/>
                <a:ea typeface="+mj-ea"/>
                <a:cs typeface="+mj-cs"/>
              </a:rPr>
              <a:t>3. How to </a:t>
            </a:r>
            <a:r>
              <a:rPr lang="en-US" sz="6000" b="1" dirty="0">
                <a:solidFill>
                  <a:srgbClr val="FFFFFF"/>
                </a:solidFill>
                <a:latin typeface="+mj-lt"/>
                <a:ea typeface="+mj-ea"/>
                <a:cs typeface="+mj-cs"/>
              </a:rPr>
              <a:t>w</a:t>
            </a:r>
            <a:r>
              <a:rPr lang="en-US" sz="6000" b="1" kern="1200" dirty="0">
                <a:solidFill>
                  <a:srgbClr val="FFFFFF"/>
                </a:solidFill>
                <a:latin typeface="+mj-lt"/>
                <a:ea typeface="+mj-ea"/>
                <a:cs typeface="+mj-cs"/>
              </a:rPr>
              <a:t>rite?</a:t>
            </a:r>
          </a:p>
        </p:txBody>
      </p:sp>
    </p:spTree>
    <p:extLst>
      <p:ext uri="{BB962C8B-B14F-4D97-AF65-F5344CB8AC3E}">
        <p14:creationId xmlns:p14="http://schemas.microsoft.com/office/powerpoint/2010/main" val="1853432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91061" y="2243132"/>
            <a:ext cx="8361353" cy="1107996"/>
          </a:xfrm>
          <a:prstGeom prst="rect">
            <a:avLst/>
          </a:prstGeom>
          <a:noFill/>
        </p:spPr>
        <p:txBody>
          <a:bodyPr wrap="square" rtlCol="0">
            <a:spAutoFit/>
          </a:bodyPr>
          <a:lstStyle/>
          <a:p>
            <a:r>
              <a:rPr lang="en-US" sz="5400" b="1" dirty="0">
                <a:solidFill>
                  <a:srgbClr val="996633"/>
                </a:solidFill>
              </a:rPr>
              <a:t>Read </a:t>
            </a:r>
            <a:r>
              <a:rPr lang="en-US" sz="6000" b="1" dirty="0">
                <a:solidFill>
                  <a:srgbClr val="996633"/>
                </a:solidFill>
              </a:rPr>
              <a:t>Read</a:t>
            </a:r>
            <a:r>
              <a:rPr lang="en-US" sz="5400" b="1" dirty="0">
                <a:solidFill>
                  <a:srgbClr val="996633"/>
                </a:solidFill>
              </a:rPr>
              <a:t> </a:t>
            </a:r>
            <a:r>
              <a:rPr lang="en-US" sz="6600" b="1" dirty="0">
                <a:solidFill>
                  <a:srgbClr val="996633"/>
                </a:solidFill>
              </a:rPr>
              <a:t>Read</a:t>
            </a:r>
            <a:r>
              <a:rPr lang="en-US" sz="5400" dirty="0">
                <a:solidFill>
                  <a:srgbClr val="996633"/>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141" y="3829757"/>
            <a:ext cx="4262738" cy="28432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446" y="3351128"/>
            <a:ext cx="4429123" cy="33218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21" y="313878"/>
            <a:ext cx="2355843" cy="2801852"/>
          </a:xfrm>
          <a:prstGeom prst="rect">
            <a:avLst/>
          </a:prstGeom>
        </p:spPr>
      </p:pic>
    </p:spTree>
    <p:extLst>
      <p:ext uri="{BB962C8B-B14F-4D97-AF65-F5344CB8AC3E}">
        <p14:creationId xmlns:p14="http://schemas.microsoft.com/office/powerpoint/2010/main" val="3122960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619"/>
          <a:stretch/>
        </p:blipFill>
        <p:spPr>
          <a:xfrm>
            <a:off x="4464693" y="0"/>
            <a:ext cx="3209734" cy="33913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612" y="3141497"/>
            <a:ext cx="3544081" cy="35440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642" y="215533"/>
            <a:ext cx="3060444" cy="392929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84" y="3722074"/>
            <a:ext cx="4717037" cy="3125037"/>
          </a:xfrm>
          <a:prstGeom prst="rect">
            <a:avLst/>
          </a:prstGeom>
        </p:spPr>
      </p:pic>
    </p:spTree>
    <p:extLst>
      <p:ext uri="{BB962C8B-B14F-4D97-AF65-F5344CB8AC3E}">
        <p14:creationId xmlns:p14="http://schemas.microsoft.com/office/powerpoint/2010/main" val="2403821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african women playing soccer">
            <a:extLst>
              <a:ext uri="{FF2B5EF4-FFF2-40B4-BE49-F238E27FC236}">
                <a16:creationId xmlns:a16="http://schemas.microsoft.com/office/drawing/2014/main" id="{D06F24FF-E7F1-4B31-B13F-5A4ADBA0FDC9}"/>
              </a:ext>
            </a:extLst>
          </p:cNvPr>
          <p:cNvPicPr/>
          <p:nvPr/>
        </p:nvPicPr>
        <p:blipFill rotWithShape="1">
          <a:blip r:embed="rId3">
            <a:extLst>
              <a:ext uri="{28A0092B-C50C-407E-A947-70E740481C1C}">
                <a14:useLocalDpi xmlns:a14="http://schemas.microsoft.com/office/drawing/2010/main" val="0"/>
              </a:ext>
            </a:extLst>
          </a:blip>
          <a:srcRect l="2386" r="1" b="1"/>
          <a:stretch/>
        </p:blipFill>
        <p:spPr bwMode="auto">
          <a:xfrm>
            <a:off x="20" y="1"/>
            <a:ext cx="6016469" cy="6858001"/>
          </a:xfrm>
          <a:custGeom>
            <a:avLst/>
            <a:gdLst>
              <a:gd name="connsiteX0" fmla="*/ 0 w 6016489"/>
              <a:gd name="connsiteY0" fmla="*/ 0 h 6858001"/>
              <a:gd name="connsiteX1" fmla="*/ 6016489 w 6016489"/>
              <a:gd name="connsiteY1" fmla="*/ 0 h 6858001"/>
              <a:gd name="connsiteX2" fmla="*/ 6016489 w 6016489"/>
              <a:gd name="connsiteY2" fmla="*/ 3 h 6858001"/>
              <a:gd name="connsiteX3" fmla="*/ 4217356 w 6016489"/>
              <a:gd name="connsiteY3" fmla="*/ 3 h 6858001"/>
              <a:gd name="connsiteX4" fmla="*/ 4429187 w 6016489"/>
              <a:gd name="connsiteY4" fmla="*/ 675864 h 6858001"/>
              <a:gd name="connsiteX5" fmla="*/ 4426326 w 6016489"/>
              <a:gd name="connsiteY5" fmla="*/ 675864 h 6858001"/>
              <a:gd name="connsiteX6" fmla="*/ 5659819 w 6016489"/>
              <a:gd name="connsiteY6" fmla="*/ 4611414 h 6858001"/>
              <a:gd name="connsiteX7" fmla="*/ 3962482 w 6016489"/>
              <a:gd name="connsiteY7" fmla="*/ 6858000 h 6858001"/>
              <a:gd name="connsiteX8" fmla="*/ 6016489 w 6016489"/>
              <a:gd name="connsiteY8" fmla="*/ 6858000 h 6858001"/>
              <a:gd name="connsiteX9" fmla="*/ 6016489 w 6016489"/>
              <a:gd name="connsiteY9" fmla="*/ 6858001 h 6858001"/>
              <a:gd name="connsiteX10" fmla="*/ 0 w 6016489"/>
              <a:gd name="connsiteY1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a:noFill/>
        </p:spPr>
      </p:pic>
      <p:pic>
        <p:nvPicPr>
          <p:cNvPr id="1029" name="Picture 5" descr="Image result for african girls playing soccer">
            <a:extLst>
              <a:ext uri="{FF2B5EF4-FFF2-40B4-BE49-F238E27FC236}">
                <a16:creationId xmlns:a16="http://schemas.microsoft.com/office/drawing/2014/main" id="{727663F6-063E-4EC7-A809-D1FFE05B9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2" r="21503" b="-2"/>
          <a:stretch/>
        </p:blipFill>
        <p:spPr bwMode="auto">
          <a:xfrm>
            <a:off x="4307056" y="10"/>
            <a:ext cx="4831627" cy="452000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group of young men playing a game of football&#10;&#10;Description generated with high confidence">
            <a:extLst>
              <a:ext uri="{FF2B5EF4-FFF2-40B4-BE49-F238E27FC236}">
                <a16:creationId xmlns:a16="http://schemas.microsoft.com/office/drawing/2014/main" id="{0ADDC962-1A71-4A05-BB8C-175B2A14BDDF}"/>
              </a:ext>
            </a:extLst>
          </p:cNvPr>
          <p:cNvPicPr>
            <a:picLocks noChangeAspect="1"/>
          </p:cNvPicPr>
          <p:nvPr/>
        </p:nvPicPr>
        <p:blipFill rotWithShape="1">
          <a:blip r:embed="rId5">
            <a:extLst>
              <a:ext uri="{28A0092B-C50C-407E-A947-70E740481C1C}">
                <a14:useLocalDpi xmlns:a14="http://schemas.microsoft.com/office/drawing/2010/main" val="0"/>
              </a:ext>
            </a:extLst>
          </a:blip>
          <a:srcRect l="2849" r="24599" b="1"/>
          <a:stretch/>
        </p:blipFill>
        <p:spPr>
          <a:xfrm>
            <a:off x="4068531" y="-1"/>
            <a:ext cx="8123469" cy="6858000"/>
          </a:xfrm>
          <a:custGeom>
            <a:avLst/>
            <a:gdLst>
              <a:gd name="connsiteX0" fmla="*/ 5181344 w 8123469"/>
              <a:gd name="connsiteY0" fmla="*/ 0 h 6858000"/>
              <a:gd name="connsiteX1" fmla="*/ 8123469 w 8123469"/>
              <a:gd name="connsiteY1" fmla="*/ 0 h 6858000"/>
              <a:gd name="connsiteX2" fmla="*/ 8123469 w 8123469"/>
              <a:gd name="connsiteY2" fmla="*/ 6858000 h 6858000"/>
              <a:gd name="connsiteX3" fmla="*/ 0 w 81234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3469" h="6858000">
                <a:moveTo>
                  <a:pt x="5181344" y="0"/>
                </a:moveTo>
                <a:lnTo>
                  <a:pt x="8123469" y="0"/>
                </a:lnTo>
                <a:lnTo>
                  <a:pt x="8123469" y="6858000"/>
                </a:lnTo>
                <a:lnTo>
                  <a:pt x="0" y="6858000"/>
                </a:lnTo>
                <a:close/>
              </a:path>
            </a:pathLst>
          </a:custGeom>
        </p:spPr>
      </p:pic>
    </p:spTree>
    <p:extLst>
      <p:ext uri="{BB962C8B-B14F-4D97-AF65-F5344CB8AC3E}">
        <p14:creationId xmlns:p14="http://schemas.microsoft.com/office/powerpoint/2010/main" val="4239587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0863" y="305068"/>
            <a:ext cx="10190273" cy="6370975"/>
          </a:xfrm>
          <a:prstGeom prst="rect">
            <a:avLst/>
          </a:prstGeom>
          <a:noFill/>
        </p:spPr>
        <p:txBody>
          <a:bodyPr wrap="square" rtlCol="0">
            <a:spAutoFit/>
          </a:bodyPr>
          <a:lstStyle/>
          <a:p>
            <a:pPr algn="ctr"/>
            <a:r>
              <a:rPr lang="en-US" sz="3200" b="1" dirty="0">
                <a:solidFill>
                  <a:srgbClr val="996633"/>
                </a:solidFill>
              </a:rPr>
              <a:t>How to Write</a:t>
            </a:r>
          </a:p>
          <a:p>
            <a:endParaRPr lang="en-US" sz="3200" dirty="0">
              <a:solidFill>
                <a:srgbClr val="996633"/>
              </a:solidFill>
            </a:endParaRPr>
          </a:p>
          <a:p>
            <a:pPr marL="514350" indent="-514350">
              <a:buFont typeface="Arial" panose="020B0604020202020204" pitchFamily="34" charset="0"/>
              <a:buChar char="•"/>
            </a:pPr>
            <a:r>
              <a:rPr lang="en-US" sz="3200" b="1" dirty="0">
                <a:solidFill>
                  <a:srgbClr val="996633"/>
                </a:solidFill>
              </a:rPr>
              <a:t>Read </a:t>
            </a:r>
            <a:r>
              <a:rPr lang="en-US" sz="3600" b="1" dirty="0">
                <a:solidFill>
                  <a:srgbClr val="996633"/>
                </a:solidFill>
              </a:rPr>
              <a:t>Read</a:t>
            </a:r>
            <a:r>
              <a:rPr lang="en-US" sz="3200" b="1" dirty="0">
                <a:solidFill>
                  <a:srgbClr val="996633"/>
                </a:solidFill>
              </a:rPr>
              <a:t> </a:t>
            </a:r>
            <a:r>
              <a:rPr lang="en-US" sz="4000" b="1" dirty="0">
                <a:solidFill>
                  <a:srgbClr val="996633"/>
                </a:solidFill>
              </a:rPr>
              <a:t>Read</a:t>
            </a:r>
            <a:r>
              <a:rPr lang="en-US" sz="3200" dirty="0">
                <a:solidFill>
                  <a:srgbClr val="996633"/>
                </a:solidFill>
              </a:rPr>
              <a:t>, read others, read peers…</a:t>
            </a:r>
          </a:p>
          <a:p>
            <a:pPr marL="514350" indent="-514350">
              <a:buFont typeface="Arial" panose="020B0604020202020204" pitchFamily="34" charset="0"/>
              <a:buChar char="•"/>
            </a:pPr>
            <a:endParaRPr lang="en-US" sz="3200" dirty="0">
              <a:solidFill>
                <a:srgbClr val="996633"/>
              </a:solidFill>
            </a:endParaRPr>
          </a:p>
          <a:p>
            <a:pPr marL="514350" indent="-514350">
              <a:buFont typeface="Arial" panose="020B0604020202020204" pitchFamily="34" charset="0"/>
              <a:buChar char="•"/>
            </a:pPr>
            <a:r>
              <a:rPr lang="en-US" sz="3200" b="1" dirty="0">
                <a:solidFill>
                  <a:srgbClr val="996633"/>
                </a:solidFill>
              </a:rPr>
              <a:t>Practice </a:t>
            </a:r>
            <a:r>
              <a:rPr lang="en-US" sz="3600" b="1" dirty="0">
                <a:solidFill>
                  <a:srgbClr val="996633"/>
                </a:solidFill>
              </a:rPr>
              <a:t>Practice</a:t>
            </a:r>
            <a:r>
              <a:rPr lang="en-US" sz="3200" b="1" dirty="0">
                <a:solidFill>
                  <a:srgbClr val="996633"/>
                </a:solidFill>
              </a:rPr>
              <a:t> </a:t>
            </a:r>
            <a:r>
              <a:rPr lang="en-US" sz="4000" b="1" dirty="0">
                <a:solidFill>
                  <a:srgbClr val="996633"/>
                </a:solidFill>
              </a:rPr>
              <a:t>Practice</a:t>
            </a:r>
          </a:p>
          <a:p>
            <a:pPr marL="514350" indent="-514350">
              <a:buFont typeface="Arial" panose="020B0604020202020204" pitchFamily="34" charset="0"/>
              <a:buChar char="•"/>
            </a:pPr>
            <a:endParaRPr lang="en-US" sz="3200" dirty="0">
              <a:solidFill>
                <a:srgbClr val="996633"/>
              </a:solidFill>
            </a:endParaRPr>
          </a:p>
          <a:p>
            <a:pPr marL="514350" indent="-514350">
              <a:buFont typeface="Arial" panose="020B0604020202020204" pitchFamily="34" charset="0"/>
              <a:buChar char="•"/>
            </a:pPr>
            <a:r>
              <a:rPr lang="en-US" sz="3200" dirty="0">
                <a:solidFill>
                  <a:srgbClr val="996633"/>
                </a:solidFill>
              </a:rPr>
              <a:t>Have others review your work; do the same for them (</a:t>
            </a:r>
            <a:r>
              <a:rPr lang="en-US" sz="3200" b="1" dirty="0">
                <a:solidFill>
                  <a:srgbClr val="996633"/>
                </a:solidFill>
              </a:rPr>
              <a:t>writing relationships</a:t>
            </a:r>
            <a:r>
              <a:rPr lang="en-US" sz="3200" dirty="0">
                <a:solidFill>
                  <a:srgbClr val="996633"/>
                </a:solidFill>
              </a:rPr>
              <a:t>)</a:t>
            </a:r>
          </a:p>
          <a:p>
            <a:pPr marL="514350" indent="-514350">
              <a:buFont typeface="Arial" panose="020B0604020202020204" pitchFamily="34" charset="0"/>
              <a:buChar char="•"/>
            </a:pPr>
            <a:endParaRPr lang="en-US" sz="3200" dirty="0">
              <a:solidFill>
                <a:srgbClr val="996633"/>
              </a:solidFill>
            </a:endParaRPr>
          </a:p>
          <a:p>
            <a:pPr marL="514350" indent="-514350">
              <a:buFont typeface="Arial" panose="020B0604020202020204" pitchFamily="34" charset="0"/>
              <a:buChar char="•"/>
            </a:pPr>
            <a:r>
              <a:rPr lang="en-US" sz="3200" dirty="0">
                <a:solidFill>
                  <a:srgbClr val="996633"/>
                </a:solidFill>
              </a:rPr>
              <a:t>Become a reviewer (</a:t>
            </a:r>
            <a:r>
              <a:rPr lang="en-US" sz="3200" b="1" dirty="0">
                <a:solidFill>
                  <a:srgbClr val="996633"/>
                </a:solidFill>
              </a:rPr>
              <a:t>networks</a:t>
            </a:r>
            <a:r>
              <a:rPr lang="en-US" sz="3200" dirty="0">
                <a:solidFill>
                  <a:srgbClr val="996633"/>
                </a:solidFill>
              </a:rPr>
              <a:t>)</a:t>
            </a:r>
          </a:p>
          <a:p>
            <a:pPr marL="514350" indent="-514350">
              <a:buFont typeface="Arial" panose="020B0604020202020204" pitchFamily="34" charset="0"/>
              <a:buChar char="•"/>
            </a:pPr>
            <a:endParaRPr lang="en-US" sz="3200" b="1" dirty="0">
              <a:solidFill>
                <a:srgbClr val="996633"/>
              </a:solidFill>
            </a:endParaRPr>
          </a:p>
          <a:p>
            <a:pPr marL="514350" indent="-514350">
              <a:buFont typeface="Arial" panose="020B0604020202020204" pitchFamily="34" charset="0"/>
              <a:buChar char="•"/>
            </a:pPr>
            <a:r>
              <a:rPr lang="en-US" sz="3200" dirty="0">
                <a:solidFill>
                  <a:srgbClr val="996633"/>
                </a:solidFill>
              </a:rPr>
              <a:t>Take notes               </a:t>
            </a:r>
            <a:r>
              <a:rPr lang="en-US" sz="3200" b="1" dirty="0">
                <a:solidFill>
                  <a:srgbClr val="996633"/>
                </a:solidFill>
              </a:rPr>
              <a:t>Collaborate                    </a:t>
            </a:r>
            <a:r>
              <a:rPr lang="en-US" sz="4000" dirty="0">
                <a:solidFill>
                  <a:srgbClr val="996633"/>
                </a:solidFill>
              </a:rPr>
              <a:t>Get started! </a:t>
            </a:r>
          </a:p>
        </p:txBody>
      </p:sp>
    </p:spTree>
    <p:extLst>
      <p:ext uri="{BB962C8B-B14F-4D97-AF65-F5344CB8AC3E}">
        <p14:creationId xmlns:p14="http://schemas.microsoft.com/office/powerpoint/2010/main" val="2513964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0863" y="557380"/>
            <a:ext cx="10190273" cy="6001643"/>
          </a:xfrm>
          <a:prstGeom prst="rect">
            <a:avLst/>
          </a:prstGeom>
          <a:noFill/>
        </p:spPr>
        <p:txBody>
          <a:bodyPr wrap="square" rtlCol="0">
            <a:spAutoFit/>
          </a:bodyPr>
          <a:lstStyle/>
          <a:p>
            <a:pPr algn="ctr"/>
            <a:r>
              <a:rPr lang="en-US" sz="3200" b="1" dirty="0">
                <a:solidFill>
                  <a:srgbClr val="996633"/>
                </a:solidFill>
              </a:rPr>
              <a:t>Writing of the text</a:t>
            </a:r>
          </a:p>
          <a:p>
            <a:pPr marL="514350" indent="-514350">
              <a:lnSpc>
                <a:spcPct val="150000"/>
              </a:lnSpc>
              <a:buFont typeface="Arial" panose="020B0604020202020204" pitchFamily="34" charset="0"/>
              <a:buChar char="•"/>
            </a:pPr>
            <a:r>
              <a:rPr lang="en-US" sz="3200" dirty="0">
                <a:solidFill>
                  <a:srgbClr val="996633"/>
                </a:solidFill>
              </a:rPr>
              <a:t>First lines of paragraphs = important</a:t>
            </a:r>
          </a:p>
          <a:p>
            <a:pPr marL="514350" indent="-514350">
              <a:lnSpc>
                <a:spcPct val="150000"/>
              </a:lnSpc>
              <a:buFont typeface="Arial" panose="020B0604020202020204" pitchFamily="34" charset="0"/>
              <a:buChar char="•"/>
            </a:pPr>
            <a:r>
              <a:rPr lang="en-US" sz="3200" dirty="0">
                <a:solidFill>
                  <a:srgbClr val="996633"/>
                </a:solidFill>
              </a:rPr>
              <a:t>Sometimes </a:t>
            </a:r>
            <a:r>
              <a:rPr lang="en-US" sz="3200" b="1" dirty="0">
                <a:solidFill>
                  <a:srgbClr val="996633"/>
                </a:solidFill>
              </a:rPr>
              <a:t>less is more</a:t>
            </a:r>
            <a:r>
              <a:rPr lang="en-US" sz="3200" dirty="0">
                <a:solidFill>
                  <a:srgbClr val="996633"/>
                </a:solidFill>
              </a:rPr>
              <a:t> = avoid wordiness</a:t>
            </a:r>
          </a:p>
          <a:p>
            <a:pPr marL="514350" indent="-514350">
              <a:lnSpc>
                <a:spcPct val="150000"/>
              </a:lnSpc>
              <a:buFont typeface="Arial" panose="020B0604020202020204" pitchFamily="34" charset="0"/>
              <a:buChar char="•"/>
            </a:pPr>
            <a:r>
              <a:rPr lang="en-US" sz="3200" dirty="0">
                <a:solidFill>
                  <a:srgbClr val="996633"/>
                </a:solidFill>
              </a:rPr>
              <a:t>Say what you mean</a:t>
            </a:r>
          </a:p>
          <a:p>
            <a:pPr marL="514350" indent="-514350">
              <a:lnSpc>
                <a:spcPct val="150000"/>
              </a:lnSpc>
              <a:buFont typeface="Arial" panose="020B0604020202020204" pitchFamily="34" charset="0"/>
              <a:buChar char="•"/>
            </a:pPr>
            <a:r>
              <a:rPr lang="en-US" sz="3200" dirty="0">
                <a:solidFill>
                  <a:srgbClr val="996633"/>
                </a:solidFill>
              </a:rPr>
              <a:t>Several drafts</a:t>
            </a:r>
          </a:p>
          <a:p>
            <a:pPr marL="514350" indent="-514350">
              <a:lnSpc>
                <a:spcPct val="150000"/>
              </a:lnSpc>
              <a:buFont typeface="Arial" panose="020B0604020202020204" pitchFamily="34" charset="0"/>
              <a:buChar char="•"/>
            </a:pPr>
            <a:r>
              <a:rPr lang="en-US" sz="3200" dirty="0">
                <a:solidFill>
                  <a:srgbClr val="996633"/>
                </a:solidFill>
              </a:rPr>
              <a:t>Put the manuscript aside for a while</a:t>
            </a:r>
          </a:p>
          <a:p>
            <a:pPr marL="514350" indent="-514350">
              <a:lnSpc>
                <a:spcPct val="150000"/>
              </a:lnSpc>
              <a:buFont typeface="Arial" panose="020B0604020202020204" pitchFamily="34" charset="0"/>
              <a:buChar char="•"/>
            </a:pPr>
            <a:r>
              <a:rPr lang="en-US" sz="3200" dirty="0">
                <a:solidFill>
                  <a:srgbClr val="996633"/>
                </a:solidFill>
              </a:rPr>
              <a:t>Use </a:t>
            </a:r>
            <a:r>
              <a:rPr lang="en-US" sz="3200" b="1" dirty="0">
                <a:solidFill>
                  <a:srgbClr val="996633"/>
                </a:solidFill>
              </a:rPr>
              <a:t>spell check</a:t>
            </a:r>
          </a:p>
          <a:p>
            <a:pPr marL="514350" indent="-514350">
              <a:buFont typeface="Arial" panose="020B0604020202020204" pitchFamily="34" charset="0"/>
              <a:buChar char="•"/>
            </a:pPr>
            <a:r>
              <a:rPr lang="en-US" sz="3200" dirty="0">
                <a:solidFill>
                  <a:srgbClr val="996633"/>
                </a:solidFill>
              </a:rPr>
              <a:t>Learn and use </a:t>
            </a:r>
            <a:r>
              <a:rPr lang="en-US" sz="3200" b="1" dirty="0">
                <a:solidFill>
                  <a:srgbClr val="996633"/>
                </a:solidFill>
              </a:rPr>
              <a:t>track edits</a:t>
            </a:r>
            <a:r>
              <a:rPr lang="en-US" sz="3200" dirty="0">
                <a:solidFill>
                  <a:srgbClr val="996633"/>
                </a:solidFill>
              </a:rPr>
              <a:t> when you review papers for others and vice versa</a:t>
            </a:r>
            <a:endParaRPr lang="en-US" sz="3200" b="1" dirty="0">
              <a:solidFill>
                <a:srgbClr val="996633"/>
              </a:solidFill>
            </a:endParaRPr>
          </a:p>
        </p:txBody>
      </p:sp>
    </p:spTree>
    <p:extLst>
      <p:ext uri="{BB962C8B-B14F-4D97-AF65-F5344CB8AC3E}">
        <p14:creationId xmlns:p14="http://schemas.microsoft.com/office/powerpoint/2010/main" val="412160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00617" y="537825"/>
            <a:ext cx="9597864" cy="2431435"/>
          </a:xfrm>
          <a:prstGeom prst="rect">
            <a:avLst/>
          </a:prstGeom>
          <a:noFill/>
        </p:spPr>
        <p:txBody>
          <a:bodyPr wrap="square" rtlCol="0">
            <a:spAutoFit/>
          </a:bodyPr>
          <a:lstStyle/>
          <a:p>
            <a:r>
              <a:rPr lang="en-US" sz="4800" b="1" dirty="0">
                <a:solidFill>
                  <a:srgbClr val="996633"/>
                </a:solidFill>
              </a:rPr>
              <a:t>Pause…</a:t>
            </a:r>
          </a:p>
          <a:p>
            <a:pPr algn="ctr"/>
            <a:endParaRPr lang="en-US" sz="2400" b="1" dirty="0">
              <a:solidFill>
                <a:srgbClr val="996633"/>
              </a:solidFill>
            </a:endParaRPr>
          </a:p>
          <a:p>
            <a:pPr algn="ctr"/>
            <a:r>
              <a:rPr lang="en-US" sz="4800" b="1" dirty="0">
                <a:solidFill>
                  <a:srgbClr val="996633"/>
                </a:solidFill>
              </a:rPr>
              <a:t>Questions? Comments?</a:t>
            </a:r>
          </a:p>
          <a:p>
            <a:endParaRPr lang="en-US" sz="3200" dirty="0">
              <a:solidFill>
                <a:srgbClr val="996633"/>
              </a:solidFill>
            </a:endParaRPr>
          </a:p>
        </p:txBody>
      </p:sp>
      <p:pic>
        <p:nvPicPr>
          <p:cNvPr id="11266" name="Picture 2" descr="Image result for image question mark">
            <a:extLst>
              <a:ext uri="{FF2B5EF4-FFF2-40B4-BE49-F238E27FC236}">
                <a16:creationId xmlns:a16="http://schemas.microsoft.com/office/drawing/2014/main" id="{41F63CEA-0E4D-46B0-847A-F587C6247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345" y="2814725"/>
            <a:ext cx="6015038"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934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C25BD9-9342-4C33-9D6E-FC7A304E9644}"/>
              </a:ext>
            </a:extLst>
          </p:cNvPr>
          <p:cNvSpPr txBox="1"/>
          <p:nvPr/>
        </p:nvSpPr>
        <p:spPr>
          <a:xfrm>
            <a:off x="1346200" y="934798"/>
            <a:ext cx="10845800" cy="2215991"/>
          </a:xfrm>
          <a:prstGeom prst="rect">
            <a:avLst/>
          </a:prstGeom>
          <a:noFill/>
        </p:spPr>
        <p:txBody>
          <a:bodyPr wrap="square" rtlCol="0">
            <a:spAutoFit/>
          </a:bodyPr>
          <a:lstStyle/>
          <a:p>
            <a:pPr marL="342900" indent="-342900">
              <a:buAutoNum type="arabicPeriod"/>
            </a:pPr>
            <a:r>
              <a:rPr lang="en-US" sz="4000" dirty="0"/>
              <a:t> </a:t>
            </a:r>
            <a:r>
              <a:rPr lang="en-US" sz="4000" u="sng" dirty="0"/>
              <a:t>Three</a:t>
            </a:r>
            <a:r>
              <a:rPr lang="en-US" sz="4000" dirty="0"/>
              <a:t> biggest </a:t>
            </a:r>
            <a:r>
              <a:rPr lang="en-US" sz="4000" b="1" dirty="0"/>
              <a:t>takeaways</a:t>
            </a:r>
            <a:r>
              <a:rPr lang="en-US" sz="4000" dirty="0"/>
              <a:t> from today.</a:t>
            </a:r>
          </a:p>
          <a:p>
            <a:pPr marL="342900" indent="-342900">
              <a:buAutoNum type="arabicPeriod"/>
            </a:pPr>
            <a:endParaRPr lang="en-US" sz="4000" dirty="0"/>
          </a:p>
          <a:p>
            <a:pPr marL="342900" indent="-342900">
              <a:buAutoNum type="arabicPeriod"/>
            </a:pPr>
            <a:r>
              <a:rPr lang="en-US" sz="4000" dirty="0"/>
              <a:t> What to </a:t>
            </a:r>
            <a:r>
              <a:rPr lang="en-US" sz="4000" b="1" dirty="0"/>
              <a:t>improve</a:t>
            </a:r>
            <a:r>
              <a:rPr lang="en-US" sz="4000" dirty="0"/>
              <a:t> / integrate going forward?</a:t>
            </a:r>
          </a:p>
          <a:p>
            <a:endParaRPr lang="en-US" dirty="0"/>
          </a:p>
        </p:txBody>
      </p:sp>
      <p:pic>
        <p:nvPicPr>
          <p:cNvPr id="3074" name="Picture 2" descr="Thumbs Up Emoji Dark Skin , Png Download, Transparent Png - kindpng">
            <a:extLst>
              <a:ext uri="{FF2B5EF4-FFF2-40B4-BE49-F238E27FC236}">
                <a16:creationId xmlns:a16="http://schemas.microsoft.com/office/drawing/2014/main" id="{9503E843-DD16-4891-9A7F-F8F350493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636" y="3429000"/>
            <a:ext cx="3467831" cy="299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261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F60C4-1163-4647-8361-21172A736F9C}"/>
              </a:ext>
            </a:extLst>
          </p:cNvPr>
          <p:cNvSpPr txBox="1"/>
          <p:nvPr/>
        </p:nvSpPr>
        <p:spPr>
          <a:xfrm>
            <a:off x="498764" y="307571"/>
            <a:ext cx="11114116" cy="4555093"/>
          </a:xfrm>
          <a:prstGeom prst="rect">
            <a:avLst/>
          </a:prstGeom>
          <a:noFill/>
        </p:spPr>
        <p:txBody>
          <a:bodyPr wrap="square" rtlCol="0">
            <a:spAutoFit/>
          </a:bodyPr>
          <a:lstStyle/>
          <a:p>
            <a:pPr algn="ctr"/>
            <a:r>
              <a:rPr lang="en-US" sz="2800" b="1" dirty="0"/>
              <a:t>Examples of non-academic writing that has influenced the fellows</a:t>
            </a:r>
          </a:p>
          <a:p>
            <a:pPr algn="ctr"/>
            <a:endParaRPr lang="en-US" sz="2800" b="1" dirty="0"/>
          </a:p>
          <a:p>
            <a:r>
              <a:rPr lang="en-GB" u="sng" dirty="0">
                <a:hlinkClick r:id="rId3"/>
              </a:rPr>
              <a:t>https://dppa.un.org/en/</a:t>
            </a:r>
            <a:r>
              <a:rPr lang="en-GB" sz="3200" u="sng" dirty="0">
                <a:hlinkClick r:id="rId3"/>
              </a:rPr>
              <a:t>women-peace-and-security</a:t>
            </a:r>
            <a:endParaRPr lang="en-US" sz="3200" dirty="0"/>
          </a:p>
          <a:p>
            <a:endParaRPr lang="en-US" dirty="0"/>
          </a:p>
          <a:p>
            <a:endParaRPr lang="en-US" dirty="0"/>
          </a:p>
          <a:p>
            <a:pPr algn="r"/>
            <a:r>
              <a:rPr lang="en-GB" dirty="0">
                <a:hlinkClick r:id="rId4"/>
              </a:rPr>
              <a:t>www.theeastafrican.co.ke/scienceandhealth/</a:t>
            </a:r>
            <a:r>
              <a:rPr lang="en-GB" b="1" dirty="0">
                <a:hlinkClick r:id="rId4"/>
              </a:rPr>
              <a:t>Covid-driving-Kenyans-into-jaws-of-mental-health-issues</a:t>
            </a:r>
            <a:r>
              <a:rPr lang="en-GB" dirty="0">
                <a:hlinkClick r:id="rId4"/>
              </a:rPr>
              <a:t>/3073694-5581316-ir0nphz/index.html</a:t>
            </a:r>
            <a:endParaRPr lang="en-GB" dirty="0"/>
          </a:p>
          <a:p>
            <a:endParaRPr lang="en-GB" dirty="0"/>
          </a:p>
          <a:p>
            <a:endParaRPr lang="en-GB" dirty="0"/>
          </a:p>
          <a:p>
            <a:endParaRPr lang="en-GB" dirty="0"/>
          </a:p>
          <a:p>
            <a:pPr algn="r"/>
            <a:r>
              <a:rPr lang="en-US" dirty="0">
                <a:hlinkClick r:id="rId5"/>
              </a:rPr>
              <a:t>www.the-star.co.ke/authors/</a:t>
            </a:r>
            <a:r>
              <a:rPr lang="en-US" sz="4000" dirty="0">
                <a:hlinkClick r:id="rId5"/>
              </a:rPr>
              <a:t>kibii</a:t>
            </a:r>
            <a:endParaRPr lang="en-GB" sz="4000" dirty="0"/>
          </a:p>
          <a:p>
            <a:endParaRPr lang="en-GB" dirty="0"/>
          </a:p>
          <a:p>
            <a:endParaRPr lang="en-US" dirty="0"/>
          </a:p>
        </p:txBody>
      </p:sp>
      <p:pic>
        <p:nvPicPr>
          <p:cNvPr id="3" name="Picture 2">
            <a:extLst>
              <a:ext uri="{FF2B5EF4-FFF2-40B4-BE49-F238E27FC236}">
                <a16:creationId xmlns:a16="http://schemas.microsoft.com/office/drawing/2014/main" id="{55F6BDA1-63B2-4DE6-87CD-C49DF7324F31}"/>
              </a:ext>
            </a:extLst>
          </p:cNvPr>
          <p:cNvPicPr>
            <a:picLocks noChangeAspect="1"/>
          </p:cNvPicPr>
          <p:nvPr/>
        </p:nvPicPr>
        <p:blipFill>
          <a:blip r:embed="rId6"/>
          <a:stretch>
            <a:fillRect/>
          </a:stretch>
        </p:blipFill>
        <p:spPr>
          <a:xfrm>
            <a:off x="6055822" y="3014316"/>
            <a:ext cx="1694037" cy="1690601"/>
          </a:xfrm>
          <a:prstGeom prst="rect">
            <a:avLst/>
          </a:prstGeom>
        </p:spPr>
      </p:pic>
      <p:pic>
        <p:nvPicPr>
          <p:cNvPr id="1026" name="Picture 2">
            <a:extLst>
              <a:ext uri="{FF2B5EF4-FFF2-40B4-BE49-F238E27FC236}">
                <a16:creationId xmlns:a16="http://schemas.microsoft.com/office/drawing/2014/main" id="{C5E13669-5159-4E5F-8445-3FBC75861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 y="3014316"/>
            <a:ext cx="2395203" cy="353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36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00050"/>
            <a:ext cx="8353044" cy="5800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8669BC-A534-4C1F-8317-DB3787E78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2142" y="1276350"/>
            <a:ext cx="3453183" cy="4810125"/>
          </a:xfrm>
          <a:prstGeom prst="rect">
            <a:avLst/>
          </a:prstGeom>
        </p:spPr>
      </p:pic>
      <p:sp>
        <p:nvSpPr>
          <p:cNvPr id="2" name="TextBox 1">
            <a:extLst>
              <a:ext uri="{FF2B5EF4-FFF2-40B4-BE49-F238E27FC236}">
                <a16:creationId xmlns:a16="http://schemas.microsoft.com/office/drawing/2014/main" id="{3B6FEC87-6211-4473-B6B1-3B5F00628511}"/>
              </a:ext>
            </a:extLst>
          </p:cNvPr>
          <p:cNvSpPr txBox="1"/>
          <p:nvPr/>
        </p:nvSpPr>
        <p:spPr>
          <a:xfrm>
            <a:off x="8785860" y="400050"/>
            <a:ext cx="3208020" cy="830997"/>
          </a:xfrm>
          <a:prstGeom prst="rect">
            <a:avLst/>
          </a:prstGeom>
          <a:noFill/>
        </p:spPr>
        <p:txBody>
          <a:bodyPr wrap="square" rtlCol="0">
            <a:spAutoFit/>
          </a:bodyPr>
          <a:lstStyle/>
          <a:p>
            <a:pPr algn="ctr"/>
            <a:r>
              <a:rPr lang="en-US" sz="2400" b="1" dirty="0">
                <a:solidFill>
                  <a:srgbClr val="996633"/>
                </a:solidFill>
              </a:rPr>
              <a:t>What book has had a lasting impact on you?</a:t>
            </a:r>
          </a:p>
        </p:txBody>
      </p:sp>
    </p:spTree>
    <p:extLst>
      <p:ext uri="{BB962C8B-B14F-4D97-AF65-F5344CB8AC3E}">
        <p14:creationId xmlns:p14="http://schemas.microsoft.com/office/powerpoint/2010/main" val="2218978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kran Mohamed Abdullahi">
            <a:extLst>
              <a:ext uri="{FF2B5EF4-FFF2-40B4-BE49-F238E27FC236}">
                <a16:creationId xmlns:a16="http://schemas.microsoft.com/office/drawing/2014/main" id="{2D215551-C891-489B-BCB2-92AD2AC2B2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431" y="224617"/>
            <a:ext cx="2477193" cy="2036618"/>
          </a:xfrm>
          <a:prstGeom prst="rect">
            <a:avLst/>
          </a:prstGeom>
          <a:noFill/>
          <a:ln>
            <a:noFill/>
          </a:ln>
        </p:spPr>
      </p:pic>
      <p:pic>
        <p:nvPicPr>
          <p:cNvPr id="5" name="Picture 4" descr="Margaret LoWilla Nyoka">
            <a:extLst>
              <a:ext uri="{FF2B5EF4-FFF2-40B4-BE49-F238E27FC236}">
                <a16:creationId xmlns:a16="http://schemas.microsoft.com/office/drawing/2014/main" id="{0B113A03-4EDD-4A7D-BFD3-268F119DF03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1027" y="2382724"/>
            <a:ext cx="2220185" cy="2057400"/>
          </a:xfrm>
          <a:prstGeom prst="rect">
            <a:avLst/>
          </a:prstGeom>
          <a:noFill/>
          <a:ln>
            <a:noFill/>
          </a:ln>
        </p:spPr>
      </p:pic>
      <p:pic>
        <p:nvPicPr>
          <p:cNvPr id="6" name="Picture 5" descr="Tabitha Mwangi Wangui">
            <a:extLst>
              <a:ext uri="{FF2B5EF4-FFF2-40B4-BE49-F238E27FC236}">
                <a16:creationId xmlns:a16="http://schemas.microsoft.com/office/drawing/2014/main" id="{B644C0AE-009A-45E3-8D5D-5B0E2F4CB8E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126" y="476421"/>
            <a:ext cx="2698877" cy="2057400"/>
          </a:xfrm>
          <a:prstGeom prst="rect">
            <a:avLst/>
          </a:prstGeom>
          <a:noFill/>
          <a:ln>
            <a:noFill/>
          </a:ln>
        </p:spPr>
      </p:pic>
      <p:pic>
        <p:nvPicPr>
          <p:cNvPr id="9" name="Picture 8" descr="Chimwemwe Fabiano Anne">
            <a:extLst>
              <a:ext uri="{FF2B5EF4-FFF2-40B4-BE49-F238E27FC236}">
                <a16:creationId xmlns:a16="http://schemas.microsoft.com/office/drawing/2014/main" id="{A41C6959-FEF4-497C-83BC-BF25A8A2C47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4639" y="4457701"/>
            <a:ext cx="2540254" cy="2116110"/>
          </a:xfrm>
          <a:prstGeom prst="rect">
            <a:avLst/>
          </a:prstGeom>
          <a:noFill/>
          <a:ln>
            <a:noFill/>
          </a:ln>
        </p:spPr>
      </p:pic>
      <p:pic>
        <p:nvPicPr>
          <p:cNvPr id="10" name="Picture 9">
            <a:extLst>
              <a:ext uri="{FF2B5EF4-FFF2-40B4-BE49-F238E27FC236}">
                <a16:creationId xmlns:a16="http://schemas.microsoft.com/office/drawing/2014/main" id="{B050FEF1-8EBC-4323-B69F-8243CAD240C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450213" y="4353012"/>
            <a:ext cx="2220186" cy="2119573"/>
          </a:xfrm>
          <a:prstGeom prst="rect">
            <a:avLst/>
          </a:prstGeom>
          <a:noFill/>
          <a:ln>
            <a:noFill/>
          </a:ln>
        </p:spPr>
      </p:pic>
      <p:pic>
        <p:nvPicPr>
          <p:cNvPr id="11" name="Picture 10">
            <a:extLst>
              <a:ext uri="{FF2B5EF4-FFF2-40B4-BE49-F238E27FC236}">
                <a16:creationId xmlns:a16="http://schemas.microsoft.com/office/drawing/2014/main" id="{3C1FE513-26FA-4BA9-B469-B3BF34C82FC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966169" y="1201449"/>
            <a:ext cx="2477194" cy="2119572"/>
          </a:xfrm>
          <a:prstGeom prst="rect">
            <a:avLst/>
          </a:prstGeom>
          <a:noFill/>
          <a:ln>
            <a:noFill/>
          </a:ln>
        </p:spPr>
      </p:pic>
      <p:pic>
        <p:nvPicPr>
          <p:cNvPr id="12" name="Picture 11" descr="Ibrahim Machina Mohammed">
            <a:extLst>
              <a:ext uri="{FF2B5EF4-FFF2-40B4-BE49-F238E27FC236}">
                <a16:creationId xmlns:a16="http://schemas.microsoft.com/office/drawing/2014/main" id="{47EB6155-D678-4287-AF35-2CC0F92DE35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957" y="4561613"/>
            <a:ext cx="2074022" cy="2036619"/>
          </a:xfrm>
          <a:prstGeom prst="rect">
            <a:avLst/>
          </a:prstGeom>
          <a:noFill/>
          <a:ln>
            <a:noFill/>
          </a:ln>
        </p:spPr>
      </p:pic>
      <p:pic>
        <p:nvPicPr>
          <p:cNvPr id="13" name="Picture 12" descr="Essa Njie">
            <a:extLst>
              <a:ext uri="{FF2B5EF4-FFF2-40B4-BE49-F238E27FC236}">
                <a16:creationId xmlns:a16="http://schemas.microsoft.com/office/drawing/2014/main" id="{86D4FC9B-91F7-481E-B5D1-D886654D882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00124" y="1476288"/>
            <a:ext cx="2477194" cy="2057400"/>
          </a:xfrm>
          <a:prstGeom prst="rect">
            <a:avLst/>
          </a:prstGeom>
          <a:noFill/>
          <a:ln>
            <a:noFill/>
          </a:ln>
        </p:spPr>
      </p:pic>
      <p:pic>
        <p:nvPicPr>
          <p:cNvPr id="14" name="Picture 13" descr="Ivy Wahito Nyawira">
            <a:extLst>
              <a:ext uri="{FF2B5EF4-FFF2-40B4-BE49-F238E27FC236}">
                <a16:creationId xmlns:a16="http://schemas.microsoft.com/office/drawing/2014/main" id="{22E79AD4-28D9-462D-B2AD-D550A5B6EACE}"/>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67410" y="3168015"/>
            <a:ext cx="2243710" cy="2184864"/>
          </a:xfrm>
          <a:prstGeom prst="rect">
            <a:avLst/>
          </a:prstGeom>
          <a:noFill/>
          <a:ln>
            <a:noFill/>
          </a:ln>
        </p:spPr>
      </p:pic>
    </p:spTree>
    <p:extLst>
      <p:ext uri="{BB962C8B-B14F-4D97-AF65-F5344CB8AC3E}">
        <p14:creationId xmlns:p14="http://schemas.microsoft.com/office/powerpoint/2010/main" val="4165025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p:cNvPr>
          <p:cNvPicPr/>
          <p:nvPr/>
        </p:nvPicPr>
        <p:blipFill rotWithShape="1">
          <a:blip r:embed="rId4"/>
          <a:srcRect t="25422" r="916" b="14434"/>
          <a:stretch/>
        </p:blipFill>
        <p:spPr bwMode="auto">
          <a:xfrm>
            <a:off x="194739" y="254000"/>
            <a:ext cx="11848301" cy="4044421"/>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481667" y="4470395"/>
            <a:ext cx="9262534" cy="2246769"/>
          </a:xfrm>
          <a:prstGeom prst="rect">
            <a:avLst/>
          </a:prstGeom>
          <a:noFill/>
        </p:spPr>
        <p:txBody>
          <a:bodyPr wrap="square" rtlCol="0">
            <a:spAutoFit/>
          </a:bodyPr>
          <a:lstStyle/>
          <a:p>
            <a:pPr algn="ctr"/>
            <a:r>
              <a:rPr lang="en-US" sz="2800" dirty="0"/>
              <a:t>If we hear only a single story about a person, people, place or phenomenon, we risk a critical misunderstanding.</a:t>
            </a:r>
          </a:p>
          <a:p>
            <a:pPr algn="ctr"/>
            <a:endParaRPr lang="en-US" sz="2800" dirty="0"/>
          </a:p>
          <a:p>
            <a:pPr algn="ctr"/>
            <a:r>
              <a:rPr lang="en-US" sz="2800" dirty="0"/>
              <a:t>Adichie explains that </a:t>
            </a:r>
          </a:p>
          <a:p>
            <a:pPr algn="ctr"/>
            <a:r>
              <a:rPr lang="en-US" sz="2800" dirty="0"/>
              <a:t>the discovery of African writers “saved me.”</a:t>
            </a:r>
          </a:p>
        </p:txBody>
      </p:sp>
      <p:sp>
        <p:nvSpPr>
          <p:cNvPr id="8" name="TextBox 7"/>
          <p:cNvSpPr txBox="1"/>
          <p:nvPr/>
        </p:nvSpPr>
        <p:spPr>
          <a:xfrm>
            <a:off x="11125200" y="5793834"/>
            <a:ext cx="1066800" cy="923330"/>
          </a:xfrm>
          <a:prstGeom prst="rect">
            <a:avLst/>
          </a:prstGeom>
          <a:noFill/>
        </p:spPr>
        <p:txBody>
          <a:bodyPr wrap="square" rtlCol="0">
            <a:spAutoFit/>
          </a:bodyPr>
          <a:lstStyle/>
          <a:p>
            <a:pPr algn="ctr"/>
            <a:r>
              <a:rPr lang="en-US" dirty="0"/>
              <a:t>video </a:t>
            </a:r>
            <a:r>
              <a:rPr lang="en-US" dirty="0">
                <a:hlinkClick r:id="rId5" action="ppaction://hlinkfile"/>
              </a:rPr>
              <a:t>excerpt</a:t>
            </a:r>
            <a:r>
              <a:rPr lang="en-US" dirty="0"/>
              <a:t> (17 sec)</a:t>
            </a:r>
          </a:p>
        </p:txBody>
      </p:sp>
    </p:spTree>
    <p:extLst>
      <p:ext uri="{BB962C8B-B14F-4D97-AF65-F5344CB8AC3E}">
        <p14:creationId xmlns:p14="http://schemas.microsoft.com/office/powerpoint/2010/main" val="1173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6" name="Picture 2"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521430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283760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Lato"/>
                <a:hlinkClick r:id="rId3"/>
              </a:rPr>
              <a:t>  </a:t>
            </a:r>
            <a:r>
              <a:rPr kumimoji="0" lang="en-US" altLang="en-US" sz="3900" b="1" i="0" u="none" strike="noStrike" cap="none" normalizeH="0" baseline="0" dirty="0">
                <a:ln>
                  <a:noFill/>
                </a:ln>
                <a:solidFill>
                  <a:srgbClr val="000000"/>
                </a:solidFill>
                <a:effectLst/>
                <a:latin typeface="Lato"/>
              </a:rPr>
              <a:t> </a:t>
            </a:r>
            <a:r>
              <a:rPr kumimoji="0" lang="en-US" altLang="en-US" sz="900" b="1" i="0" u="none" strike="noStrike" cap="none" normalizeH="0" baseline="0" dirty="0">
                <a:ln>
                  <a:noFill/>
                </a:ln>
                <a:solidFill>
                  <a:srgbClr val="000000"/>
                </a:solidFill>
                <a:effectLst/>
                <a:latin typeface="Lato"/>
              </a:rPr>
              <a:t>              </a:t>
            </a:r>
            <a:r>
              <a:rPr kumimoji="0" lang="en-US" altLang="en-US" sz="1000" b="0" i="0" u="none" strike="noStrike" cap="none" normalizeH="0" baseline="0" dirty="0">
                <a:ln>
                  <a:noFill/>
                </a:ln>
                <a:solidFill>
                  <a:schemeClr val="tx1"/>
                </a:solidFill>
                <a:effectLst/>
              </a:rPr>
              <a:t> </a:t>
            </a:r>
            <a:endParaRPr kumimoji="0" lang="en-US" altLang="en-US" sz="1000" b="1" i="0" u="none" strike="noStrike" cap="none" normalizeH="0" baseline="0" dirty="0">
              <a:ln>
                <a:noFill/>
              </a:ln>
              <a:solidFill>
                <a:srgbClr val="000000"/>
              </a:solidFill>
              <a:effectLst/>
              <a:latin typeface="Lato"/>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382110"/>
              </a:solidFill>
              <a:effectLst/>
              <a:latin typeface="Merriweather"/>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82110"/>
                </a:solidFill>
                <a:effectLst/>
                <a:latin typeface="Merriweather"/>
              </a:rPr>
              <a:t>“The world is like a Mask dancing. If you want to see it well, you do not stand in one place.” </a:t>
            </a:r>
          </a:p>
          <a:p>
            <a:pPr marL="0" marR="0" lvl="0" indent="0" algn="r" defTabSz="914400" rtl="0" eaLnBrk="0" fontAlgn="ctr"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Merriweather"/>
              </a:rPr>
            </a:br>
            <a:r>
              <a:rPr kumimoji="0" lang="en-US" altLang="en-US" sz="1000" b="1" i="0" u="none" strike="noStrike" cap="none" normalizeH="0" baseline="0" dirty="0">
                <a:ln>
                  <a:noFill/>
                </a:ln>
                <a:solidFill>
                  <a:schemeClr val="tx1"/>
                </a:solidFill>
                <a:effectLst/>
                <a:latin typeface="Merriweather"/>
              </a:rPr>
              <a:t>― </a:t>
            </a:r>
            <a:r>
              <a:rPr kumimoji="0" lang="en-US" altLang="en-US" sz="900" b="1" i="0" u="none" strike="noStrike" cap="none" normalizeH="0" baseline="0" dirty="0">
                <a:ln>
                  <a:noFill/>
                </a:ln>
                <a:solidFill>
                  <a:srgbClr val="767676"/>
                </a:solidFill>
                <a:effectLst/>
                <a:latin typeface="Helvetica Neue"/>
                <a:hlinkClick r:id="rId3"/>
              </a:rPr>
              <a:t>Chinua Achebe</a:t>
            </a:r>
            <a:r>
              <a:rPr kumimoji="0" lang="en-US" altLang="en-US" sz="1000" b="1" i="0" u="none" strike="noStrike" cap="none" normalizeH="0" baseline="0" dirty="0">
                <a:ln>
                  <a:noFill/>
                </a:ln>
                <a:solidFill>
                  <a:schemeClr val="tx1"/>
                </a:solidFill>
                <a:effectLst/>
                <a:latin typeface="Merriweather"/>
              </a:rPr>
              <a:t> </a:t>
            </a:r>
            <a:endParaRPr kumimoji="0" lang="en-US" altLang="en-US" sz="900" b="1" i="0" u="none" strike="noStrike" cap="none" normalizeH="0" baseline="0" dirty="0">
              <a:ln>
                <a:noFill/>
              </a:ln>
              <a:solidFill>
                <a:srgbClr val="000000"/>
              </a:solidFill>
              <a:effectLst/>
              <a:latin typeface="Lato"/>
            </a:endParaRPr>
          </a:p>
        </p:txBody>
      </p:sp>
      <p:pic>
        <p:nvPicPr>
          <p:cNvPr id="1028" name="Picture 4" descr="Chinua Ache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1990625"/>
            <a:ext cx="476250" cy="628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0471" y="3802201"/>
            <a:ext cx="5562599" cy="2585323"/>
          </a:xfrm>
          <a:prstGeom prst="rect">
            <a:avLst/>
          </a:prstGeom>
          <a:noFill/>
        </p:spPr>
        <p:txBody>
          <a:bodyPr wrap="square" rtlCol="0">
            <a:spAutoFit/>
          </a:bodyPr>
          <a:lstStyle/>
          <a:p>
            <a:r>
              <a:rPr lang="en-US" dirty="0"/>
              <a:t> </a:t>
            </a:r>
            <a:endParaRPr lang="en-US" sz="3600" dirty="0"/>
          </a:p>
          <a:p>
            <a:r>
              <a:rPr lang="en-US" sz="3600" dirty="0"/>
              <a:t>“The world is like a Mask dancing. If you want to see it well, you do not stand in one place.” ― </a:t>
            </a:r>
            <a:r>
              <a:rPr lang="en-US" sz="3600" b="1" dirty="0"/>
              <a:t>Chinua Achebe</a:t>
            </a:r>
            <a:endParaRPr lang="en-US" sz="36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998" y="481875"/>
            <a:ext cx="5778278" cy="325331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3079" y="3679481"/>
            <a:ext cx="1930841" cy="26555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3733" y="1012102"/>
            <a:ext cx="2607733" cy="3779003"/>
          </a:xfrm>
          <a:prstGeom prst="rect">
            <a:avLst/>
          </a:prstGeom>
        </p:spPr>
      </p:pic>
      <p:pic>
        <p:nvPicPr>
          <p:cNvPr id="18" name="Picture 17">
            <a:hlinkClick r:id="rId8"/>
          </p:cNvPr>
          <p:cNvPicPr/>
          <p:nvPr/>
        </p:nvPicPr>
        <p:blipFill rotWithShape="1">
          <a:blip r:embed="rId9"/>
          <a:srcRect l="31363" t="26748" r="49901" b="24318"/>
          <a:stretch/>
        </p:blipFill>
        <p:spPr bwMode="auto">
          <a:xfrm>
            <a:off x="9748240" y="129656"/>
            <a:ext cx="2291360" cy="336772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3499D767-2DD1-4BFC-9D46-7147A88C06D5}"/>
              </a:ext>
            </a:extLst>
          </p:cNvPr>
          <p:cNvSpPr txBox="1"/>
          <p:nvPr/>
        </p:nvSpPr>
        <p:spPr>
          <a:xfrm>
            <a:off x="0" y="6517178"/>
            <a:ext cx="12192000" cy="369332"/>
          </a:xfrm>
          <a:prstGeom prst="rect">
            <a:avLst/>
          </a:prstGeom>
          <a:noFill/>
        </p:spPr>
        <p:txBody>
          <a:bodyPr wrap="square" rtlCol="0">
            <a:spAutoFit/>
          </a:bodyPr>
          <a:lstStyle/>
          <a:p>
            <a:pPr algn="ctr"/>
            <a:r>
              <a:rPr lang="en-US" b="1" spc="250" dirty="0">
                <a:solidFill>
                  <a:srgbClr val="996633"/>
                </a:solidFill>
              </a:rPr>
              <a:t>Until the lions have their own historians, the history of the hunt will always glorify the hunter.</a:t>
            </a:r>
            <a:endParaRPr lang="en-US" spc="250" dirty="0">
              <a:solidFill>
                <a:srgbClr val="996633"/>
              </a:solidFill>
            </a:endParaRPr>
          </a:p>
        </p:txBody>
      </p:sp>
    </p:spTree>
    <p:extLst>
      <p:ext uri="{BB962C8B-B14F-4D97-AF65-F5344CB8AC3E}">
        <p14:creationId xmlns:p14="http://schemas.microsoft.com/office/powerpoint/2010/main" val="1674360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725</TotalTime>
  <Words>7649</Words>
  <Application>Microsoft Office PowerPoint</Application>
  <PresentationFormat>Widescreen</PresentationFormat>
  <Paragraphs>701</Paragraphs>
  <Slides>70</Slides>
  <Notes>65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Aparajita</vt:lpstr>
      <vt:lpstr>Arial</vt:lpstr>
      <vt:lpstr>Calibri</vt:lpstr>
      <vt:lpstr>Calibri Light</vt:lpstr>
      <vt:lpstr>Droid Sans</vt:lpstr>
      <vt:lpstr>Helvetica Neue</vt:lpstr>
      <vt:lpstr>Lato</vt:lpstr>
      <vt:lpstr>Merriweather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Langaa achievements</vt:lpstr>
      <vt:lpstr>Circulation of African Worldviews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Toure</dc:creator>
  <cp:lastModifiedBy>Kathryn Toure</cp:lastModifiedBy>
  <cp:revision>91</cp:revision>
  <dcterms:created xsi:type="dcterms:W3CDTF">2018-11-08T19:35:50Z</dcterms:created>
  <dcterms:modified xsi:type="dcterms:W3CDTF">2020-06-24T21:49:13Z</dcterms:modified>
</cp:coreProperties>
</file>