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2" r:id="rId3"/>
    <p:sldId id="319" r:id="rId4"/>
    <p:sldId id="321" r:id="rId5"/>
    <p:sldId id="310" r:id="rId6"/>
    <p:sldId id="329" r:id="rId7"/>
    <p:sldId id="326" r:id="rId8"/>
    <p:sldId id="330" r:id="rId9"/>
    <p:sldId id="331" r:id="rId10"/>
    <p:sldId id="333" r:id="rId11"/>
    <p:sldId id="332" r:id="rId12"/>
    <p:sldId id="334" r:id="rId13"/>
    <p:sldId id="336" r:id="rId14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A69F"/>
    <a:srgbClr val="FFCC36"/>
    <a:srgbClr val="ECB900"/>
    <a:srgbClr val="AE9E90"/>
    <a:srgbClr val="978371"/>
    <a:srgbClr val="000000"/>
    <a:srgbClr val="FFE7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77724" autoAdjust="0"/>
  </p:normalViewPr>
  <p:slideViewPr>
    <p:cSldViewPr>
      <p:cViewPr varScale="1">
        <p:scale>
          <a:sx n="52" d="100"/>
          <a:sy n="52" d="100"/>
        </p:scale>
        <p:origin x="1576" y="44"/>
      </p:cViewPr>
      <p:guideLst>
        <p:guide orient="horz" pos="2976"/>
        <p:guide pos="54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702" y="-6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47F6B27-0894-4480-822B-5C115CCAF6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D9978F18-A150-4804-834A-99B1759692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EBBE2DD7-944B-4A4F-9B07-BBEAE7F4729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D262474A-A9E2-4BCB-BC0B-460E5D2E266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44C338-AE6F-4F30-9C01-F2022932F3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E0967749-41D9-404A-A92E-EC04274836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291A84A3-9273-4A85-90CF-AE15EABD155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604" name="Rectangle 1028">
            <a:extLst>
              <a:ext uri="{FF2B5EF4-FFF2-40B4-BE49-F238E27FC236}">
                <a16:creationId xmlns:a16="http://schemas.microsoft.com/office/drawing/2014/main" id="{3A55C1B7-75B1-4CF1-8134-96670250F168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601AF09B-19B1-4F05-A6F3-2C40A459AA1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73871C0C-A2ED-4895-A848-B355A2B7FE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10968797-855F-4762-828B-261DFAA6AF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FF7DE6-6527-4687-99C5-D809B8F2EE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C44B638C-229F-4052-B67C-26A704F587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87F05-2A81-4735-A2EF-90C38E8EBF8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8242" name="Rectangle 2">
            <a:extLst>
              <a:ext uri="{FF2B5EF4-FFF2-40B4-BE49-F238E27FC236}">
                <a16:creationId xmlns:a16="http://schemas.microsoft.com/office/drawing/2014/main" id="{CB94AFAF-F4A7-4B0C-BD9E-13B8ECBDF93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5522D21D-A0EF-4736-9925-3CAA24B42C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9932C6DC-616D-41D8-A673-642161618D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09F9F-890D-4A34-8A93-ABAD4340CF4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F552FC42-83E3-4F2E-B89B-CF8E5558D15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57BE59C8-7321-4231-A66F-D0F002543A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In a context of democratization and decentralization, the decision maker is understood in the broadest sense.</a:t>
            </a:r>
            <a:endParaRPr lang="fr-F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091DE4E9-48D0-4CE4-B17B-283C0301C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7F4F1-647B-415D-AA44-D9B64FD0CBC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E5A89F1D-B313-46EB-800F-8B6EA45BE5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5AB3E4A4-1692-4DB1-8E1D-05E17640A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8607D011-CB19-49BA-B6AC-5775F56967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E301E8-60DC-4855-A84F-64AE001DB75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0AF99C3D-821D-4BA3-A28D-6082833132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0A241471-BC3D-4E67-B247-AD2A07058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36839BCA-C406-4D4E-B6DF-16FF3CB37A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34449B-422E-4FD7-8765-FA80383D176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48D7ECC0-C5D7-49FA-BB75-584B2C170BD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2E87694B-4B3E-4C9A-B790-7F04CEAC2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EXAMPLE of improved governance of university research: NAMIBIA.</a:t>
            </a:r>
            <a:endParaRPr lang="fr-F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EC82D3DD-5618-4584-8230-AD94C55702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8A8AA-3832-4E3C-B0E1-A2094006F15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707B171F-34ED-412F-ACAD-4AF0EE9403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6A6C13F2-6933-4BF5-A1FF-6F84F63F7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fr-FR" altLang="en-US" sz="800" i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BA4E28BE-AB4C-455E-B26A-CEE90F495E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98EA8-3B3B-4ABD-962F-16CBEC5A107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6CFFDE32-079C-4250-AD79-2EA89F4F74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37137BCB-1804-4D7A-B62B-23F94877D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</p:spPr>
        <p:txBody>
          <a:bodyPr/>
          <a:lstStyle/>
          <a:p>
            <a:pPr lvl="1">
              <a:lnSpc>
                <a:spcPct val="80000"/>
              </a:lnSpc>
            </a:pPr>
            <a:endParaRPr lang="fr-FR" altLang="en-US" sz="800" i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4447500-173B-404A-9AD7-B5D2B2204E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6F8CD3-E618-41AD-B722-617BB7988AB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9C8F588C-DA16-49A3-A11B-8D21E9C546A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39F51F80-F352-4663-B2FF-B8BED3C48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altLang="en-US" sz="800"/>
              <a:t>RISKS: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altLang="en-US" sz="800"/>
              <a:t>Researchers are instrumentalized, e.g. by donors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altLang="en-US" sz="800"/>
              <a:t>Miss out on important layers of necessary knowledge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altLang="en-US" sz="800"/>
              <a:t>Research impacts policy but is then overturned and researchers did not document/publish for reinvestment of findings in future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altLang="en-US" sz="800"/>
              <a:t>Limiting the contributions of African researchers to science and to consideration of findings in other contexts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fr-FR" altLang="en-US" sz="8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F77EFC2E-D6A8-4F9A-9563-D22FA1112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5B0A2-F3C7-4969-A881-85B2D08369D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60BAE5C7-1E23-4C80-91D0-182F847523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6995B229-FD22-48B8-8A6D-AEC2BD6CE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15F3AD77-1A5D-4306-A444-12419EF397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631A0-76AB-4AC3-A453-CACBF293539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30E10D4B-4874-416A-A12A-D343D17944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6345D5AF-13E4-4F0C-A113-A1F83AE926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Council of Regional Advisors was put in place by the West and Central Africa Regional Office (WARO) of IDRC in 2001.</a:t>
            </a:r>
          </a:p>
          <a:p>
            <a:endParaRPr lang="en-US" altLang="en-US"/>
          </a:p>
          <a:p>
            <a:r>
              <a:rPr lang="en-US" altLang="en-US"/>
              <a:t>The thematic workshops (agriculture, education, private sector development, desertification, governance, health, etc.) were held in Senegal, Burkina Faso, Ghana, Mali, Cameroon and Benin).</a:t>
            </a:r>
            <a:endParaRPr lang="fr-F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7E7B667-3B1D-4B3A-8FF3-E4DE048609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D6E4B-214B-4EA5-8CBF-2A4BA7280EC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78A95086-73D2-4F94-B86F-903F30EE83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BDDE0111-47E3-4891-822B-037265483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4AB1F88D-2417-4E5C-A227-4BD72B1BB8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A3A40-8145-4F07-8410-8F2F8C57DC8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9997835E-CF94-4066-AA2D-8A8AE6B851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97F6CA00-5D48-45FE-B949-0263C09AE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*plus dependency on donors for financing, governments in sub-Saharan Africa, with the exception of South Africa, contribute only .3% of GDP to research, when research shows that a minimum of 1% of required for positive policy impact</a:t>
            </a:r>
            <a:endParaRPr lang="fr-F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>
            <a:extLst>
              <a:ext uri="{FF2B5EF4-FFF2-40B4-BE49-F238E27FC236}">
                <a16:creationId xmlns:a16="http://schemas.microsoft.com/office/drawing/2014/main" id="{0C3359CB-9FDD-4034-BB2F-2CC937734A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0B7CFA-BEA6-4774-8C9E-7971DC40F6C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4D439AA2-3AB5-43D4-9D57-04F8D2FD4C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58E16580-1BCE-43B1-AF9B-4F68D57F7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Example of decision makers and researchers involved in PARALLEL processes: The national agricultural research institute organizes a national workshop on 20 different corn varieties that have been developed and tested for specific national contexts.</a:t>
            </a:r>
          </a:p>
          <a:p>
            <a:r>
              <a:rPr lang="en-US" altLang="en-US"/>
              <a:t>Shortly thereafter, the government imports corn seed massively.</a:t>
            </a:r>
          </a:p>
          <a:p>
            <a:endParaRPr lang="en-US" altLang="en-US"/>
          </a:p>
          <a:p>
            <a:r>
              <a:rPr lang="en-US" altLang="en-US"/>
              <a:t>If decision makers and researchers are involved in parallel processes, how do we </a:t>
            </a:r>
            <a:r>
              <a:rPr lang="en-US" altLang="en-US" b="1"/>
              <a:t>create space for synergies</a:t>
            </a:r>
            <a:r>
              <a:rPr lang="en-US" altLang="en-US"/>
              <a:t>?</a:t>
            </a:r>
            <a:endParaRPr lang="fr-F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>
            <a:extLst>
              <a:ext uri="{FF2B5EF4-FFF2-40B4-BE49-F238E27FC236}">
                <a16:creationId xmlns:a16="http://schemas.microsoft.com/office/drawing/2014/main" id="{C147FFD0-3EB4-4E6E-8302-DB6E741C54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2950" y="1219200"/>
            <a:ext cx="8420100" cy="11430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8675" name="Rectangle 1027">
            <a:extLst>
              <a:ext uri="{FF2B5EF4-FFF2-40B4-BE49-F238E27FC236}">
                <a16:creationId xmlns:a16="http://schemas.microsoft.com/office/drawing/2014/main" id="{B53A50A6-BA29-4C6B-BBC4-5B025BA2789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85900" y="2590800"/>
            <a:ext cx="6934200" cy="1752600"/>
          </a:xfrm>
        </p:spPr>
        <p:txBody>
          <a:bodyPr/>
          <a:lstStyle>
            <a:lvl1pPr marL="0" indent="0" algn="ctr">
              <a:buFont typeface="Webdings" panose="05030102010509060703" pitchFamily="18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28678" name="Picture 1030">
            <a:extLst>
              <a:ext uri="{FF2B5EF4-FFF2-40B4-BE49-F238E27FC236}">
                <a16:creationId xmlns:a16="http://schemas.microsoft.com/office/drawing/2014/main" id="{8A240272-BFF4-4880-B52A-5995AE5E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9" name="Picture 1031">
            <a:extLst>
              <a:ext uri="{FF2B5EF4-FFF2-40B4-BE49-F238E27FC236}">
                <a16:creationId xmlns:a16="http://schemas.microsoft.com/office/drawing/2014/main" id="{18FA054A-BE62-4CF9-AA0D-B0D6C95A4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61138"/>
            <a:ext cx="7826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Text Box 1033">
            <a:extLst>
              <a:ext uri="{FF2B5EF4-FFF2-40B4-BE49-F238E27FC236}">
                <a16:creationId xmlns:a16="http://schemas.microsoft.com/office/drawing/2014/main" id="{D55849F1-B754-4ABF-BC86-08D2AB1744D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963" y="6426200"/>
            <a:ext cx="206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bg1"/>
                </a:solidFill>
                <a:latin typeface="Trebuchet MS" panose="020B0603020202020204" pitchFamily="34" charset="0"/>
              </a:rPr>
              <a:t>www.idrc.ca</a:t>
            </a:r>
            <a:endParaRPr lang="en-US" altLang="en-US" sz="2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92B39-8D58-4E2D-8C47-05D77D67F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996C3-8B29-4445-A6A8-5A36DB0AB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9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38734C-535D-4820-9789-6AB65C315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16750" y="609600"/>
            <a:ext cx="206375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5BD76-8A8A-46A7-99C9-58F8BE8DE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25500" y="609600"/>
            <a:ext cx="603885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048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67CF-3ECA-40F5-B715-271ED2D1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715E2-2F4A-44A1-8358-DC0B94CA7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817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5774C-8F83-4FB8-A75B-8EF4B0E2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623EC-794A-48A6-A3EF-5C9DF46B9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985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F803-7C02-43CA-BD0C-27159EB5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54D87-AC72-4A24-AA67-B1D34779F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5500" y="2209800"/>
            <a:ext cx="40513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D4AC2-EEED-4137-A54B-E3E6F4FE6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09800"/>
            <a:ext cx="40513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184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F14A7-6153-473C-8F76-B4FC3394A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C4174-DFA0-4F68-9AB1-3A11158EA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102C5-09DB-4DD0-8D5E-984881F0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4CA04E-540A-4486-A1F0-72B4D7B8A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BDA19-BB45-46D4-9D42-0E6E8EB5D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818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AD80D-97B5-4E33-9FDD-8349E9A2C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071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47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DCF7C-7537-41E8-84C4-F89DCE70A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B8DA9-0223-40C1-BE3B-B4F2CFA29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E5F447-4E3B-48A6-BC77-80E4A5304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069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0A70F-41A5-4059-864E-BF37652F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DD02A3-A549-4F27-B7A5-B0A557DEB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39607-74F0-49DF-96C6-5ADCC2A2F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708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18C79A5-422A-4EC6-9F89-2F64BE84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609600"/>
            <a:ext cx="8255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D9B21D1-ADB4-4B8A-9C00-310138D3B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2209800"/>
            <a:ext cx="8255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3078" name="Picture 6">
            <a:extLst>
              <a:ext uri="{FF2B5EF4-FFF2-40B4-BE49-F238E27FC236}">
                <a16:creationId xmlns:a16="http://schemas.microsoft.com/office/drawing/2014/main" id="{E0780E74-414D-43D2-8D89-6E4F3A6BA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EE46004B-2236-48CC-B1EC-B5FA0B0C8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6597650"/>
            <a:ext cx="7826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rgbClr val="FFCC1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FFCC18"/>
          </a:solidFill>
          <a:latin typeface="Trebuchet MS" panose="020B0603020202020204" pitchFamily="34" charset="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lr>
          <a:schemeClr val="bg1"/>
        </a:buClr>
        <a:buFont typeface="Webdings" panose="05030102010509060703" pitchFamily="18" charset="2"/>
        <a:buChar char="4"/>
        <a:defRPr sz="24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1"/>
        </a:buClr>
        <a:buFont typeface="Webdings" panose="05030102010509060703" pitchFamily="18" charset="2"/>
        <a:buChar char="4"/>
        <a:defRPr b="1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SzPct val="90000"/>
        <a:buFont typeface="Webdings" panose="05030102010509060703" pitchFamily="18" charset="2"/>
        <a:buChar char="4"/>
        <a:defRPr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SzPct val="80000"/>
        <a:buFont typeface="Webdings" panose="05030102010509060703" pitchFamily="18" charset="2"/>
        <a:buChar char="4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SzPct val="70000"/>
        <a:buFont typeface="Webdings" panose="05030102010509060703" pitchFamily="18" charset="2"/>
        <a:buChar char="4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rc.ca/en/ev-135779-201-1-DO_TOPIC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C8DB2B4-205E-489D-82EC-3C0A5257AA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0025" y="692150"/>
            <a:ext cx="9296400" cy="1728788"/>
          </a:xfrm>
        </p:spPr>
        <p:txBody>
          <a:bodyPr/>
          <a:lstStyle/>
          <a:p>
            <a:r>
              <a:rPr lang="en-US" altLang="en-US" sz="4400"/>
              <a:t>Research to Policy: </a:t>
            </a:r>
            <a:br>
              <a:rPr lang="en-US" altLang="en-US" sz="4400"/>
            </a:br>
            <a:r>
              <a:rPr lang="en-US" altLang="en-US" sz="4400"/>
              <a:t>Processes and Synergies</a:t>
            </a:r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2FF45921-54DB-4F1A-8430-BC815CEA8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388" y="4941888"/>
            <a:ext cx="1303337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AE9E9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5" name="Text Box 17">
            <a:extLst>
              <a:ext uri="{FF2B5EF4-FFF2-40B4-BE49-F238E27FC236}">
                <a16:creationId xmlns:a16="http://schemas.microsoft.com/office/drawing/2014/main" id="{21884023-4472-4C91-A5D3-9F731D64B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3860800"/>
            <a:ext cx="52228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fr-FR" altLang="en-US" sz="2000" b="1">
                <a:solidFill>
                  <a:srgbClr val="ECB900"/>
                </a:solidFill>
                <a:latin typeface="Trebuchet MS" panose="020B0603020202020204" pitchFamily="34" charset="0"/>
              </a:rPr>
              <a:t>Kathryn Touré and Elias Ayuk</a:t>
            </a:r>
          </a:p>
          <a:p>
            <a:pPr algn="r"/>
            <a:r>
              <a:rPr lang="en-US" altLang="en-US" sz="1600" b="1">
                <a:solidFill>
                  <a:srgbClr val="ECB900"/>
                </a:solidFill>
                <a:latin typeface="Trebuchet MS" panose="020B0603020202020204" pitchFamily="34" charset="0"/>
              </a:rPr>
              <a:t>IDRC Regional Director and Senior Program Specialist</a:t>
            </a:r>
          </a:p>
        </p:txBody>
      </p:sp>
      <p:pic>
        <p:nvPicPr>
          <p:cNvPr id="2066" name="Picture 18">
            <a:extLst>
              <a:ext uri="{FF2B5EF4-FFF2-40B4-BE49-F238E27FC236}">
                <a16:creationId xmlns:a16="http://schemas.microsoft.com/office/drawing/2014/main" id="{9EF3D873-5A7C-456A-AF62-CCF14A61F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4941888"/>
            <a:ext cx="2057400" cy="12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>
            <a:extLst>
              <a:ext uri="{FF2B5EF4-FFF2-40B4-BE49-F238E27FC236}">
                <a16:creationId xmlns:a16="http://schemas.microsoft.com/office/drawing/2014/main" id="{A199521F-A909-4114-A0A2-51E199EC7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4941888"/>
            <a:ext cx="1179512" cy="129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0" name="Text Box 22">
            <a:extLst>
              <a:ext uri="{FF2B5EF4-FFF2-40B4-BE49-F238E27FC236}">
                <a16:creationId xmlns:a16="http://schemas.microsoft.com/office/drawing/2014/main" id="{7DD40C89-610C-4B12-B77A-CF9B60F5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2492375"/>
            <a:ext cx="83534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Meeting on Promoting Development through Research, Advocacy</a:t>
            </a:r>
          </a:p>
          <a:p>
            <a:pPr algn="ctr"/>
            <a:r>
              <a:rPr lang="en-US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and Policy in Africa: The Role of Grantmaking,</a:t>
            </a:r>
          </a:p>
          <a:p>
            <a:pPr algn="ctr"/>
            <a:r>
              <a:rPr lang="en-US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co-hosted by the Bill &amp; Melinda Gates Foundation and Trust Africa</a:t>
            </a:r>
          </a:p>
          <a:p>
            <a:pPr algn="ctr"/>
            <a:r>
              <a:rPr lang="fr-FR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in Dakar, </a:t>
            </a:r>
            <a:r>
              <a:rPr lang="en-US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Senegal</a:t>
            </a:r>
            <a:r>
              <a:rPr lang="fr-FR" altLang="en-US" sz="1800" b="1" i="1">
                <a:solidFill>
                  <a:schemeClr val="bg1"/>
                </a:solidFill>
                <a:latin typeface="Trebuchet MS" panose="020B0603020202020204" pitchFamily="34" charset="0"/>
              </a:rPr>
              <a:t>, March 24, 2009</a:t>
            </a:r>
            <a:endParaRPr lang="en-US" altLang="en-US" sz="1800" b="1" i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535D60DD-A405-4A97-BB94-8B7ED343B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9067800" cy="803275"/>
          </a:xfrm>
        </p:spPr>
        <p:txBody>
          <a:bodyPr/>
          <a:lstStyle/>
          <a:p>
            <a:r>
              <a:rPr lang="en-GB" altLang="en-US">
                <a:cs typeface="Arial" panose="020B0604020202020204" pitchFamily="34" charset="0"/>
              </a:rPr>
              <a:t>Who is a/the decision maker?</a:t>
            </a:r>
            <a:endParaRPr lang="en-CA" altLang="en-US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235C5A0A-405B-47FF-8B42-601F3D824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488" y="1341438"/>
            <a:ext cx="9217025" cy="496728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E36F9CB7-34F2-480F-9B06-495D2974B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8" y="1557338"/>
            <a:ext cx="8418512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5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sz="24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8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200"/>
              <a:t>Parliamentarian, government ministry staff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Decentralized authorities and elected officials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Civil society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Private sector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/>
              <a:t>Farmers, teachers, poor people, parents, youth …</a:t>
            </a:r>
            <a:endParaRPr lang="fr-FR" altLang="en-US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63B08335-6045-45CA-8D45-A1A217FD4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9067800" cy="803275"/>
          </a:xfrm>
        </p:spPr>
        <p:txBody>
          <a:bodyPr/>
          <a:lstStyle/>
          <a:p>
            <a:r>
              <a:rPr lang="en-GB" altLang="en-US">
                <a:cs typeface="Arial" panose="020B0604020202020204" pitchFamily="34" charset="0"/>
              </a:rPr>
              <a:t>How to increase synergy (1)</a:t>
            </a:r>
            <a:endParaRPr lang="en-CA" altLang="en-US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7CA72BF1-4D06-4153-AD2E-8E25A5B37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488" y="1268413"/>
            <a:ext cx="9217025" cy="4756150"/>
          </a:xfrm>
        </p:spPr>
        <p:txBody>
          <a:bodyPr/>
          <a:lstStyle/>
          <a:p>
            <a:pPr algn="just">
              <a:buFont typeface="Webdings" panose="05030102010509060703" pitchFamily="18" charset="2"/>
              <a:buNone/>
            </a:pPr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STRATEGIC ALLIANCES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Understand knowledge needs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Include policy outreach in project design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Link research process to policy process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Involve decision makers and research users (focal person, co-researcher, co-author)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Nurture relationships</a:t>
            </a:r>
          </a:p>
          <a:p>
            <a:pPr lvl="1"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Researchers, decision makers, parliamentarians, local authorities, religious leaders, civil society, NGOs, farmer associations, etc.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Develop platforms for dialogue (i.e. FIRST in Burkina Faso)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Networks, communities of practice</a:t>
            </a:r>
          </a:p>
          <a:p>
            <a:pPr algn="just">
              <a:buFont typeface="Webdings" panose="05030102010509060703" pitchFamily="18" charset="2"/>
              <a:buNone/>
            </a:pPr>
            <a:endParaRPr lang="en-GB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EF0E55D7-8A56-44B7-9875-23E125EA5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9067800" cy="803275"/>
          </a:xfrm>
        </p:spPr>
        <p:txBody>
          <a:bodyPr/>
          <a:lstStyle/>
          <a:p>
            <a:r>
              <a:rPr lang="en-GB" altLang="en-US">
                <a:cs typeface="Arial" panose="020B0604020202020204" pitchFamily="34" charset="0"/>
              </a:rPr>
              <a:t>How to increase synergy (2)</a:t>
            </a:r>
            <a:endParaRPr lang="en-CA" altLang="en-US"/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A43176E-2D40-47E6-99D0-CC773470B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488" y="1700213"/>
            <a:ext cx="9217025" cy="4395787"/>
          </a:xfrm>
        </p:spPr>
        <p:txBody>
          <a:bodyPr/>
          <a:lstStyle/>
          <a:p>
            <a:pPr algn="just">
              <a:buFont typeface="Webdings" panose="05030102010509060703" pitchFamily="18" charset="2"/>
              <a:buNone/>
            </a:pPr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VISIBILITY, ACCESSIBILITY, VALORISATION OF FINDINGS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Sustainable flow of information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Policy briefs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Media (not event coverage but partnerships)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Public dialogue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Web sites and online libraries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Publications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Databases (backed up), archives</a:t>
            </a:r>
          </a:p>
          <a:p>
            <a:pPr algn="just"/>
            <a:r>
              <a:rPr lang="en-GB" altLang="en-US" sz="2200">
                <a:latin typeface="Arial" panose="020B0604020202020204" pitchFamily="34" charset="0"/>
                <a:cs typeface="Arial" panose="020B0604020202020204" pitchFamily="34" charset="0"/>
              </a:rPr>
              <a:t>Use of information and communication technologies (ICT)</a:t>
            </a:r>
          </a:p>
          <a:p>
            <a:pPr algn="just"/>
            <a:endParaRPr lang="en-GB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altLang="en-US" sz="2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1D565832-4D67-4DA3-8A00-F230668873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4488" y="620713"/>
            <a:ext cx="9067800" cy="803275"/>
          </a:xfrm>
        </p:spPr>
        <p:txBody>
          <a:bodyPr/>
          <a:lstStyle/>
          <a:p>
            <a:r>
              <a:rPr lang="en-GB" altLang="en-US">
                <a:cs typeface="Arial" panose="020B0604020202020204" pitchFamily="34" charset="0"/>
              </a:rPr>
              <a:t>How to increase synergy (3)</a:t>
            </a:r>
            <a:endParaRPr lang="en-CA" altLang="en-US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160BF4D5-778D-4B68-B791-124B9BD54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5925" y="1700213"/>
            <a:ext cx="9217025" cy="4395787"/>
          </a:xfrm>
        </p:spPr>
        <p:txBody>
          <a:bodyPr/>
          <a:lstStyle/>
          <a:p>
            <a:pPr algn="just">
              <a:buFont typeface="Webdings" panose="05030102010509060703" pitchFamily="18" charset="2"/>
              <a:buNone/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UNIVERSITY AND INSTITUTIONAL REFORM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Improve governance structures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Activate research advisory councils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Students linked to community needs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University campuses outside capital cities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Collaboration among universities to respond to regional needs</a:t>
            </a:r>
          </a:p>
          <a:p>
            <a:pPr algn="just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National and regional research funds</a:t>
            </a:r>
          </a:p>
          <a:p>
            <a:pPr algn="just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297E236-15F6-4B7E-9474-309C0A95F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050" y="825500"/>
            <a:ext cx="9359900" cy="874713"/>
          </a:xfrm>
        </p:spPr>
        <p:txBody>
          <a:bodyPr/>
          <a:lstStyle/>
          <a:p>
            <a:r>
              <a:rPr lang="en-US" altLang="en-US" sz="3200"/>
              <a:t>International Development Research Centre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6FC13C91-FDE3-4184-9611-71448856A7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838" y="1773238"/>
            <a:ext cx="9555162" cy="4681537"/>
          </a:xfrm>
        </p:spPr>
        <p:txBody>
          <a:bodyPr/>
          <a:lstStyle/>
          <a:p>
            <a:r>
              <a:rPr lang="en-US" altLang="en-US" sz="2100" b="0"/>
              <a:t>Founded in 1970 by Canadian Parliament : a Crown Corporation</a:t>
            </a:r>
          </a:p>
          <a:p>
            <a:r>
              <a:rPr lang="en-US" altLang="en-US" sz="2100" b="0"/>
              <a:t>Supporting researchers in Africa, Asia, and Latin America</a:t>
            </a:r>
          </a:p>
          <a:p>
            <a:r>
              <a:rPr lang="en-US" altLang="en-US" sz="2100" b="0"/>
              <a:t>7 offices throughout the world; </a:t>
            </a:r>
            <a:r>
              <a:rPr lang="en-US" altLang="en-US" sz="2100"/>
              <a:t>36 years of experience in Africa</a:t>
            </a:r>
          </a:p>
          <a:p>
            <a:r>
              <a:rPr lang="en-US" altLang="en-US" sz="2100" b="0"/>
              <a:t>80+ grantee institutions in West and Central Africa</a:t>
            </a:r>
          </a:p>
          <a:p>
            <a:r>
              <a:rPr lang="en-US" altLang="en-US" sz="2100" b="0"/>
              <a:t>Current program areas</a:t>
            </a:r>
          </a:p>
          <a:p>
            <a:pPr lvl="1"/>
            <a:r>
              <a:rPr lang="en-US" altLang="en-US" sz="1700" b="0"/>
              <a:t>Environment and natural resource management</a:t>
            </a:r>
          </a:p>
          <a:p>
            <a:pPr lvl="1"/>
            <a:r>
              <a:rPr lang="en-US" altLang="en-US" sz="1700" b="0"/>
              <a:t>Social and economic policy (Globalization, Growth and Poverty; Women’s Rights and Citizenship; Think Tank initiative; Peace, Conflict and Development, Governance, Equity and Health)</a:t>
            </a:r>
            <a:endParaRPr lang="en-US" altLang="en-US" sz="1700"/>
          </a:p>
          <a:p>
            <a:pPr lvl="1"/>
            <a:r>
              <a:rPr lang="en-US" altLang="en-US" sz="1700" b="0"/>
              <a:t>Information and communication technologies for development</a:t>
            </a:r>
          </a:p>
          <a:p>
            <a:pPr lvl="1"/>
            <a:r>
              <a:rPr lang="en-US" altLang="en-US" sz="1700" b="0"/>
              <a:t>Innovation, policy and science</a:t>
            </a:r>
          </a:p>
          <a:p>
            <a:r>
              <a:rPr lang="en-US" altLang="en-US" sz="2100" b="0"/>
              <a:t>Special Initiatives and Partnership and Business Development Divisions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AA55044-FEC1-4985-9895-EAB994F90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3050" y="825500"/>
            <a:ext cx="9359900" cy="587375"/>
          </a:xfrm>
        </p:spPr>
        <p:txBody>
          <a:bodyPr/>
          <a:lstStyle/>
          <a:p>
            <a:r>
              <a:rPr lang="en-US" altLang="en-US"/>
              <a:t>IDRC approach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18ED57E-F357-437C-853F-1400A59AE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50838" y="1557338"/>
            <a:ext cx="9555162" cy="46815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500"/>
              <a:t>Local appropriation of research processes</a:t>
            </a:r>
          </a:p>
          <a:p>
            <a:pPr>
              <a:lnSpc>
                <a:spcPct val="90000"/>
              </a:lnSpc>
            </a:pPr>
            <a:r>
              <a:rPr lang="en-US" altLang="en-US" sz="2500"/>
              <a:t>Interdisciplinary approaches</a:t>
            </a:r>
          </a:p>
          <a:p>
            <a:pPr>
              <a:lnSpc>
                <a:spcPct val="90000"/>
              </a:lnSpc>
            </a:pPr>
            <a:r>
              <a:rPr lang="en-US" altLang="en-US" sz="2500"/>
              <a:t>On call mentoring available as needed</a:t>
            </a:r>
          </a:p>
          <a:p>
            <a:pPr>
              <a:lnSpc>
                <a:spcPct val="90000"/>
              </a:lnSpc>
            </a:pPr>
            <a:r>
              <a:rPr lang="en-US" altLang="en-US" sz="2500"/>
              <a:t>Encouraging networking to enhance learning, synergies and influence</a:t>
            </a:r>
          </a:p>
          <a:p>
            <a:pPr>
              <a:lnSpc>
                <a:spcPct val="90000"/>
              </a:lnSpc>
            </a:pPr>
            <a:r>
              <a:rPr lang="en-US" altLang="en-US" sz="2500"/>
              <a:t>Capacity building</a:t>
            </a:r>
          </a:p>
          <a:p>
            <a:pPr lvl="1">
              <a:lnSpc>
                <a:spcPct val="90000"/>
              </a:lnSpc>
            </a:pPr>
            <a:r>
              <a:rPr lang="en-US" altLang="en-US" sz="1900" u="sng"/>
              <a:t>Research skills</a:t>
            </a:r>
            <a:r>
              <a:rPr lang="en-US" altLang="en-US" sz="1900"/>
              <a:t>: project design, data analysis, communications, writing, evaluation, etc.</a:t>
            </a:r>
          </a:p>
          <a:p>
            <a:pPr lvl="1">
              <a:lnSpc>
                <a:spcPct val="90000"/>
              </a:lnSpc>
            </a:pPr>
            <a:r>
              <a:rPr lang="en-US" altLang="en-US" sz="1900" u="sng"/>
              <a:t>Institutional strengthening</a:t>
            </a:r>
            <a:r>
              <a:rPr lang="en-US" altLang="en-US" sz="1900"/>
              <a:t>: partnership development and management, negotiation, resource mobilization, financial management, etc.</a:t>
            </a:r>
          </a:p>
          <a:p>
            <a:pPr>
              <a:lnSpc>
                <a:spcPct val="90000"/>
              </a:lnSpc>
            </a:pPr>
            <a:r>
              <a:rPr lang="en-US" altLang="en-US" sz="2500"/>
              <a:t>Research to policy …</a:t>
            </a:r>
            <a:endParaRPr lang="fr-FR" altLang="en-US" sz="25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3592BD5-A494-4976-AD20-621CED7BC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9313" y="620713"/>
            <a:ext cx="8255000" cy="720725"/>
          </a:xfrm>
        </p:spPr>
        <p:txBody>
          <a:bodyPr/>
          <a:lstStyle/>
          <a:p>
            <a:r>
              <a:rPr lang="en-US" altLang="en-US"/>
              <a:t>Research to policy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1DD06055-E6EB-4F7B-87BD-6BF1DDBC5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488" y="1341438"/>
            <a:ext cx="9361487" cy="2016125"/>
          </a:xfrm>
        </p:spPr>
        <p:txBody>
          <a:bodyPr/>
          <a:lstStyle/>
          <a:p>
            <a:r>
              <a:rPr lang="en-US" altLang="en-US" sz="2800"/>
              <a:t>No one way, no right way</a:t>
            </a:r>
          </a:p>
          <a:p>
            <a:r>
              <a:rPr lang="en-US" altLang="en-US" sz="2800"/>
              <a:t>Not linear</a:t>
            </a:r>
          </a:p>
          <a:p>
            <a:r>
              <a:rPr lang="en-US" altLang="en-US" sz="2800"/>
              <a:t>Complex, multiform, and dynamic process</a:t>
            </a:r>
          </a:p>
        </p:txBody>
      </p:sp>
      <p:grpSp>
        <p:nvGrpSpPr>
          <p:cNvPr id="96267" name="Group 11">
            <a:extLst>
              <a:ext uri="{FF2B5EF4-FFF2-40B4-BE49-F238E27FC236}">
                <a16:creationId xmlns:a16="http://schemas.microsoft.com/office/drawing/2014/main" id="{B7B78758-1BAE-434D-87B0-A8D26FDD36FE}"/>
              </a:ext>
            </a:extLst>
          </p:cNvPr>
          <p:cNvGrpSpPr>
            <a:grpSpLocks/>
          </p:cNvGrpSpPr>
          <p:nvPr/>
        </p:nvGrpSpPr>
        <p:grpSpPr bwMode="auto">
          <a:xfrm>
            <a:off x="1281113" y="3213100"/>
            <a:ext cx="7129462" cy="3068638"/>
            <a:chOff x="535" y="2205"/>
            <a:chExt cx="4491" cy="1933"/>
          </a:xfrm>
        </p:grpSpPr>
        <p:sp>
          <p:nvSpPr>
            <p:cNvPr id="96264" name="Rectangle 8">
              <a:extLst>
                <a:ext uri="{FF2B5EF4-FFF2-40B4-BE49-F238E27FC236}">
                  <a16:creationId xmlns:a16="http://schemas.microsoft.com/office/drawing/2014/main" id="{447AB72E-39C2-42A6-8787-924C74352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" y="2205"/>
              <a:ext cx="4491" cy="19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0" name="Oval 4">
              <a:extLst>
                <a:ext uri="{FF2B5EF4-FFF2-40B4-BE49-F238E27FC236}">
                  <a16:creationId xmlns:a16="http://schemas.microsoft.com/office/drawing/2014/main" id="{E9C478F7-8E59-45D1-90D0-1B4913723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" y="2477"/>
              <a:ext cx="2267" cy="145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1" name="Text Box 5">
              <a:extLst>
                <a:ext uri="{FF2B5EF4-FFF2-40B4-BE49-F238E27FC236}">
                  <a16:creationId xmlns:a16="http://schemas.microsoft.com/office/drawing/2014/main" id="{270BBAC0-0F61-4DCD-B4E9-09B04ABC4C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3" y="3435"/>
              <a:ext cx="14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3200">
                  <a:latin typeface="Trebuchet MS" panose="020B0603020202020204" pitchFamily="34" charset="0"/>
                </a:rPr>
                <a:t>Knowledge</a:t>
              </a:r>
              <a:endParaRPr lang="fr-FR" altLang="en-US" sz="3200">
                <a:latin typeface="Trebuchet MS" panose="020B0603020202020204" pitchFamily="34" charset="0"/>
              </a:endParaRPr>
            </a:p>
          </p:txBody>
        </p:sp>
        <p:sp>
          <p:nvSpPr>
            <p:cNvPr id="96262" name="Oval 6">
              <a:extLst>
                <a:ext uri="{FF2B5EF4-FFF2-40B4-BE49-F238E27FC236}">
                  <a16:creationId xmlns:a16="http://schemas.microsoft.com/office/drawing/2014/main" id="{CABB4AE6-90B1-4FB5-9D29-FD627D7A8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" y="2477"/>
              <a:ext cx="2267" cy="14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63" name="Text Box 7">
              <a:extLst>
                <a:ext uri="{FF2B5EF4-FFF2-40B4-BE49-F238E27FC236}">
                  <a16:creationId xmlns:a16="http://schemas.microsoft.com/office/drawing/2014/main" id="{174C4F69-61A7-4A96-AEA7-A8D19BB86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2" y="2498"/>
              <a:ext cx="154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Trebuchet MS" panose="020B0603020202020204" pitchFamily="34" charset="0"/>
                </a:rPr>
                <a:t>Decision</a:t>
              </a:r>
              <a:endParaRPr lang="fr-FR" altLang="en-US">
                <a:latin typeface="Trebuchet MS" panose="020B0603020202020204" pitchFamily="34" charset="0"/>
              </a:endParaRPr>
            </a:p>
          </p:txBody>
        </p:sp>
        <p:sp>
          <p:nvSpPr>
            <p:cNvPr id="96265" name="Text Box 9">
              <a:extLst>
                <a:ext uri="{FF2B5EF4-FFF2-40B4-BE49-F238E27FC236}">
                  <a16:creationId xmlns:a16="http://schemas.microsoft.com/office/drawing/2014/main" id="{69928A81-AD4E-4B15-BA86-CC7CC6FA58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9" y="3021"/>
              <a:ext cx="7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400" b="1">
                  <a:latin typeface="Trebuchet MS" panose="020B0603020202020204" pitchFamily="34" charset="0"/>
                </a:rPr>
                <a:t>Policy</a:t>
              </a:r>
              <a:endParaRPr lang="fr-FR" altLang="en-US" sz="2400" b="1">
                <a:latin typeface="Trebuchet MS" panose="020B0603020202020204" pitchFamily="34" charset="0"/>
              </a:endParaRPr>
            </a:p>
          </p:txBody>
        </p:sp>
      </p:grpSp>
      <p:sp>
        <p:nvSpPr>
          <p:cNvPr id="96266" name="Rectangle 10">
            <a:extLst>
              <a:ext uri="{FF2B5EF4-FFF2-40B4-BE49-F238E27FC236}">
                <a16:creationId xmlns:a16="http://schemas.microsoft.com/office/drawing/2014/main" id="{3819060D-0F14-4B1E-9589-89ABC05FB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6526213"/>
            <a:ext cx="936148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5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sz="24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8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ebdings" panose="05030102010509060703" pitchFamily="18" charset="2"/>
              <a:buNone/>
            </a:pPr>
            <a:r>
              <a:rPr lang="en-US" altLang="en-US"/>
              <a:t>NOTE: Risks of overemphasis on policy impact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>
            <a:extLst>
              <a:ext uri="{FF2B5EF4-FFF2-40B4-BE49-F238E27FC236}">
                <a16:creationId xmlns:a16="http://schemas.microsoft.com/office/drawing/2014/main" id="{871CEDBB-3BB7-4848-90BC-8C4732769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9313" y="1412875"/>
            <a:ext cx="8255000" cy="4683125"/>
          </a:xfrm>
        </p:spPr>
        <p:txBody>
          <a:bodyPr/>
          <a:lstStyle/>
          <a:p>
            <a:pPr>
              <a:buFont typeface="Webdings" panose="05030102010509060703" pitchFamily="18" charset="2"/>
              <a:buNone/>
            </a:pPr>
            <a:endParaRPr lang="fr-FR" altLang="en-US"/>
          </a:p>
          <a:p>
            <a:pPr>
              <a:buFont typeface="Webdings" panose="05030102010509060703" pitchFamily="18" charset="2"/>
              <a:buNone/>
            </a:pPr>
            <a:endParaRPr lang="fr-FR" altLang="en-US"/>
          </a:p>
          <a:p>
            <a:endParaRPr lang="en-US" altLang="en-US" sz="2000"/>
          </a:p>
        </p:txBody>
      </p:sp>
      <p:pic>
        <p:nvPicPr>
          <p:cNvPr id="81926" name="Picture 6" descr="KNOWLEDGE TO POLICY &lt;br&gt; Making the Most of Development Research">
            <a:hlinkClick r:id="rId3"/>
            <a:extLst>
              <a:ext uri="{FF2B5EF4-FFF2-40B4-BE49-F238E27FC236}">
                <a16:creationId xmlns:a16="http://schemas.microsoft.com/office/drawing/2014/main" id="{DFD5CC4A-3D56-41FA-83E5-A815DBC7C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1125538"/>
            <a:ext cx="3913187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1" name="Picture 11">
            <a:extLst>
              <a:ext uri="{FF2B5EF4-FFF2-40B4-BE49-F238E27FC236}">
                <a16:creationId xmlns:a16="http://schemas.microsoft.com/office/drawing/2014/main" id="{9BA65181-7077-45F8-BDC4-22F5F5FA3A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908050"/>
            <a:ext cx="3535362" cy="53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A841CBE9-FE10-42F3-B1BE-004B923997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9313" y="1412875"/>
            <a:ext cx="8255000" cy="4683125"/>
          </a:xfrm>
        </p:spPr>
        <p:txBody>
          <a:bodyPr/>
          <a:lstStyle/>
          <a:p>
            <a:pPr>
              <a:buFont typeface="Webdings" panose="05030102010509060703" pitchFamily="18" charset="2"/>
              <a:buNone/>
            </a:pPr>
            <a:endParaRPr lang="fr-FR" altLang="en-US"/>
          </a:p>
          <a:p>
            <a:pPr>
              <a:buFont typeface="Webdings" panose="05030102010509060703" pitchFamily="18" charset="2"/>
              <a:buNone/>
            </a:pPr>
            <a:endParaRPr lang="fr-FR" altLang="en-US"/>
          </a:p>
          <a:p>
            <a:endParaRPr lang="en-US" altLang="en-US" sz="2000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6BF9C44D-20A7-4076-A690-A25C504F6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692150"/>
            <a:ext cx="825500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1pPr>
            <a:lvl2pPr algn="ctr"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2pPr>
            <a:lvl3pPr algn="ctr"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3pPr>
            <a:lvl4pPr algn="ctr"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4pPr>
            <a:lvl5pPr algn="ctr"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CC18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US" altLang="en-US"/>
              <a:t>Bibliography</a:t>
            </a:r>
          </a:p>
        </p:txBody>
      </p:sp>
      <p:pic>
        <p:nvPicPr>
          <p:cNvPr id="108549" name="Picture 5">
            <a:extLst>
              <a:ext uri="{FF2B5EF4-FFF2-40B4-BE49-F238E27FC236}">
                <a16:creationId xmlns:a16="http://schemas.microsoft.com/office/drawing/2014/main" id="{2FF433F0-2BE2-43F5-AA3B-3D557FC583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1538288"/>
            <a:ext cx="3184525" cy="477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550" name="Rectangle 6">
            <a:extLst>
              <a:ext uri="{FF2B5EF4-FFF2-40B4-BE49-F238E27FC236}">
                <a16:creationId xmlns:a16="http://schemas.microsoft.com/office/drawing/2014/main" id="{94990780-170E-4FA9-9D06-4ECD75DF4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1628775"/>
            <a:ext cx="4392612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5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sz="24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8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 typeface="Webdings" panose="05030102010509060703" pitchFamily="18" charset="2"/>
              <a:buNone/>
            </a:pPr>
            <a:r>
              <a:rPr lang="en-US" altLang="en-US"/>
              <a:t>Researchers and Decision Makers in Africa: Synergies for Development</a:t>
            </a:r>
          </a:p>
          <a:p>
            <a:pPr eaLnBrk="1" hangingPunct="1"/>
            <a:r>
              <a:rPr lang="en-US" altLang="en-US" b="0"/>
              <a:t>Written by </a:t>
            </a:r>
            <a:r>
              <a:rPr lang="en-US" altLang="en-US"/>
              <a:t>IDRC Regional Advisors for West and Central Africa</a:t>
            </a:r>
            <a:r>
              <a:rPr lang="en-US" altLang="en-US" b="0"/>
              <a:t> (4 women and 6 men)</a:t>
            </a:r>
          </a:p>
          <a:p>
            <a:pPr eaLnBrk="1" hangingPunct="1"/>
            <a:r>
              <a:rPr lang="en-US" altLang="en-US" b="0"/>
              <a:t>Based on 22 case studies worldwide + </a:t>
            </a:r>
            <a:r>
              <a:rPr lang="en-US" altLang="en-US"/>
              <a:t>6 national workshops in West and Central Africa, 2004-2007 </a:t>
            </a:r>
            <a:endParaRPr lang="fr-FR" alt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64E58123-2517-4A7F-B90E-922A67AE2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3050" y="836613"/>
            <a:ext cx="4270375" cy="5403850"/>
          </a:xfrm>
        </p:spPr>
        <p:txBody>
          <a:bodyPr/>
          <a:lstStyle/>
          <a:p>
            <a:pPr>
              <a:buFont typeface="Webdings" panose="05030102010509060703" pitchFamily="18" charset="2"/>
              <a:buNone/>
            </a:pPr>
            <a:r>
              <a:rPr lang="en-US" altLang="en-US" sz="2800">
                <a:solidFill>
                  <a:srgbClr val="FFE791"/>
                </a:solidFill>
              </a:rPr>
              <a:t>Decision maker</a:t>
            </a:r>
          </a:p>
          <a:p>
            <a:r>
              <a:rPr lang="en-US" altLang="en-US" sz="2000"/>
              <a:t>Pragmatic</a:t>
            </a:r>
          </a:p>
          <a:p>
            <a:r>
              <a:rPr lang="en-US" altLang="en-US" sz="2000"/>
              <a:t>Needs solutions </a:t>
            </a:r>
            <a:r>
              <a:rPr lang="en-US" altLang="en-US" sz="2000" u="sng"/>
              <a:t>now</a:t>
            </a:r>
          </a:p>
          <a:p>
            <a:r>
              <a:rPr lang="en-US" altLang="en-US" sz="2000"/>
              <a:t>Plans for short and medium term</a:t>
            </a:r>
          </a:p>
          <a:p>
            <a:r>
              <a:rPr lang="en-US" altLang="en-US" sz="2000"/>
              <a:t>Wants sure answers</a:t>
            </a:r>
          </a:p>
          <a:p>
            <a:r>
              <a:rPr lang="en-US" altLang="en-US" sz="2000"/>
              <a:t>Unaware of research advantages and resources</a:t>
            </a:r>
          </a:p>
          <a:p>
            <a:r>
              <a:rPr lang="en-US" altLang="en-US" sz="2000"/>
              <a:t>Selective</a:t>
            </a:r>
          </a:p>
          <a:p>
            <a:r>
              <a:rPr lang="en-US" altLang="en-US" sz="2000"/>
              <a:t>High mobility in ministries</a:t>
            </a:r>
          </a:p>
          <a:p>
            <a:r>
              <a:rPr lang="en-US" altLang="en-US" sz="2000"/>
              <a:t>Impatient with too many questions and rigorous methodologies</a:t>
            </a:r>
          </a:p>
          <a:p>
            <a:endParaRPr lang="en-US" altLang="en-US" sz="2000"/>
          </a:p>
          <a:p>
            <a:endParaRPr lang="en-US" altLang="en-US" sz="2000"/>
          </a:p>
          <a:p>
            <a:endParaRPr lang="fr-FR" altLang="en-US" sz="2000"/>
          </a:p>
          <a:p>
            <a:endParaRPr lang="en-US" altLang="en-US" sz="2000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8506ADC5-02A8-4165-B665-A8A3E9AA7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836613"/>
            <a:ext cx="4968875" cy="5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5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sz="240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1"/>
              </a:buClr>
              <a:buFont typeface="Webdings" panose="05030102010509060703" pitchFamily="18" charset="2"/>
              <a:buChar char="4"/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1"/>
              </a:buClr>
              <a:buSzPct val="9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1"/>
              </a:buClr>
              <a:buSzPct val="8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ebdings" panose="05030102010509060703" pitchFamily="18" charset="2"/>
              <a:buChar char="4"/>
              <a:defRPr>
                <a:solidFill>
                  <a:schemeClr val="bg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buFont typeface="Webdings" panose="05030102010509060703" pitchFamily="18" charset="2"/>
              <a:buNone/>
            </a:pPr>
            <a:r>
              <a:rPr lang="en-US" altLang="en-US" sz="2800">
                <a:solidFill>
                  <a:srgbClr val="FFE791"/>
                </a:solidFill>
              </a:rPr>
              <a:t>Researcher</a:t>
            </a:r>
          </a:p>
          <a:p>
            <a:pPr eaLnBrk="1" hangingPunct="1"/>
            <a:r>
              <a:rPr lang="en-US" altLang="en-US" sz="2000"/>
              <a:t>Academic (ivory tower)</a:t>
            </a:r>
          </a:p>
          <a:p>
            <a:pPr eaLnBrk="1" hangingPunct="1"/>
            <a:r>
              <a:rPr lang="en-US" altLang="en-US" sz="2000"/>
              <a:t>Needs time</a:t>
            </a:r>
          </a:p>
          <a:p>
            <a:pPr eaLnBrk="1" hangingPunct="1"/>
            <a:r>
              <a:rPr lang="en-US" altLang="en-US" sz="2000"/>
              <a:t>Envisions longer term</a:t>
            </a:r>
          </a:p>
          <a:p>
            <a:pPr eaLnBrk="1" hangingPunct="1"/>
            <a:r>
              <a:rPr lang="en-US" altLang="en-US" sz="2000"/>
              <a:t>Prudent and nuanced</a:t>
            </a:r>
          </a:p>
          <a:p>
            <a:pPr eaLnBrk="1" hangingPunct="1"/>
            <a:r>
              <a:rPr lang="en-US" altLang="en-US" sz="2000"/>
              <a:t>Unaware of policy processes</a:t>
            </a:r>
          </a:p>
          <a:p>
            <a:pPr eaLnBrk="1" hangingPunct="1"/>
            <a:r>
              <a:rPr lang="en-US" altLang="en-US" sz="2000"/>
              <a:t>Too general or overly comprehensive</a:t>
            </a:r>
          </a:p>
          <a:p>
            <a:pPr eaLnBrk="1" hangingPunct="1"/>
            <a:r>
              <a:rPr lang="en-US" altLang="en-US" sz="2000"/>
              <a:t>Eaten up by consultancies</a:t>
            </a:r>
          </a:p>
          <a:p>
            <a:pPr eaLnBrk="1" hangingPunct="1"/>
            <a:r>
              <a:rPr lang="en-US" altLang="en-US" sz="2000"/>
              <a:t>Focus on research over communication</a:t>
            </a:r>
          </a:p>
          <a:p>
            <a:pPr eaLnBrk="1" hangingPunct="1"/>
            <a:r>
              <a:rPr lang="en-US" altLang="en-US" sz="2000"/>
              <a:t>Doesn’t consider political feasibility</a:t>
            </a:r>
          </a:p>
          <a:p>
            <a:pPr eaLnBrk="1" hangingPunct="1"/>
            <a:r>
              <a:rPr lang="en-US" altLang="en-US" sz="2000"/>
              <a:t>Too independent, even subversive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323044A6-0B78-4071-8BA2-AD6B9E980F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9067800" cy="803275"/>
          </a:xfrm>
        </p:spPr>
        <p:txBody>
          <a:bodyPr/>
          <a:lstStyle/>
          <a:p>
            <a:r>
              <a:rPr lang="en-GB" altLang="en-US">
                <a:cs typeface="Arial" panose="020B0604020202020204" pitchFamily="34" charset="0"/>
              </a:rPr>
              <a:t>Obstacles to synergy</a:t>
            </a:r>
            <a:endParaRPr lang="en-CA" altLang="en-US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AFB6F001-287E-4F7B-8F04-504105F88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4488" y="1341438"/>
            <a:ext cx="9217025" cy="439578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Inadequate research policy and environment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Lack of data and analysis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Contradictory research findings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Lack of communication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Limited connection with supposed beneficiaries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Political context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Economic pressures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Extraversion of research priorities and processes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Preference for foreign expertise</a:t>
            </a:r>
          </a:p>
          <a:p>
            <a:pPr algn="just">
              <a:lnSpc>
                <a:spcPct val="90000"/>
              </a:lnSpc>
            </a:pP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Institutional fragility and lack of political continuity</a:t>
            </a:r>
          </a:p>
          <a:p>
            <a:pPr algn="just">
              <a:lnSpc>
                <a:spcPct val="90000"/>
              </a:lnSpc>
            </a:pP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4" name="Text Box 4">
            <a:extLst>
              <a:ext uri="{FF2B5EF4-FFF2-40B4-BE49-F238E27FC236}">
                <a16:creationId xmlns:a16="http://schemas.microsoft.com/office/drawing/2014/main" id="{F8975FDD-450E-45EB-B6A8-B4563E150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700213"/>
            <a:ext cx="3384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4BEBB302-A998-4CDF-AABA-4429994C7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700213"/>
            <a:ext cx="2519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112648" name="Text Box 8">
            <a:extLst>
              <a:ext uri="{FF2B5EF4-FFF2-40B4-BE49-F238E27FC236}">
                <a16:creationId xmlns:a16="http://schemas.microsoft.com/office/drawing/2014/main" id="{0203B73D-258F-47D9-9934-4B1DF36A7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1557338"/>
            <a:ext cx="3600450" cy="3937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Trebuchet MS" panose="020B0603020202020204" pitchFamily="34" charset="0"/>
              </a:rPr>
              <a:t>Decision maker</a:t>
            </a:r>
          </a:p>
          <a:p>
            <a:pPr>
              <a:spcBef>
                <a:spcPct val="50000"/>
              </a:spcBef>
            </a:pPr>
            <a:endParaRPr lang="en-US" altLang="en-US" b="1">
              <a:solidFill>
                <a:srgbClr val="FFE791"/>
              </a:solidFill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b="1"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b="1"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112649" name="Text Box 9">
            <a:extLst>
              <a:ext uri="{FF2B5EF4-FFF2-40B4-BE49-F238E27FC236}">
                <a16:creationId xmlns:a16="http://schemas.microsoft.com/office/drawing/2014/main" id="{D3AE5DD4-F224-4AC8-8340-BD27A4136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1557338"/>
            <a:ext cx="3600450" cy="3937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Trebuchet MS" panose="020B0603020202020204" pitchFamily="34" charset="0"/>
              </a:rPr>
              <a:t>Researcher</a:t>
            </a:r>
          </a:p>
          <a:p>
            <a:pPr algn="ctr">
              <a:spcBef>
                <a:spcPct val="50000"/>
              </a:spcBef>
            </a:pPr>
            <a:endParaRPr lang="en-US" altLang="en-US" b="1">
              <a:latin typeface="Trebuchet MS" panose="020B0603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>
              <a:latin typeface="Trebuchet MS" panose="020B0603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112650" name="Freeform 10">
            <a:extLst>
              <a:ext uri="{FF2B5EF4-FFF2-40B4-BE49-F238E27FC236}">
                <a16:creationId xmlns:a16="http://schemas.microsoft.com/office/drawing/2014/main" id="{6E3EB7A2-DBB3-485F-A954-9863BD35565C}"/>
              </a:ext>
            </a:extLst>
          </p:cNvPr>
          <p:cNvSpPr>
            <a:spLocks/>
          </p:cNvSpPr>
          <p:nvPr/>
        </p:nvSpPr>
        <p:spPr bwMode="auto">
          <a:xfrm>
            <a:off x="1928813" y="2133600"/>
            <a:ext cx="5737225" cy="4392613"/>
          </a:xfrm>
          <a:custGeom>
            <a:avLst/>
            <a:gdLst>
              <a:gd name="T0" fmla="*/ 446 w 3614"/>
              <a:gd name="T1" fmla="*/ 205 h 3425"/>
              <a:gd name="T2" fmla="*/ 1081 w 3614"/>
              <a:gd name="T3" fmla="*/ 341 h 3425"/>
              <a:gd name="T4" fmla="*/ 1716 w 3614"/>
              <a:gd name="T5" fmla="*/ 159 h 3425"/>
              <a:gd name="T6" fmla="*/ 2351 w 3614"/>
              <a:gd name="T7" fmla="*/ 23 h 3425"/>
              <a:gd name="T8" fmla="*/ 2805 w 3614"/>
              <a:gd name="T9" fmla="*/ 68 h 3425"/>
              <a:gd name="T10" fmla="*/ 3031 w 3614"/>
              <a:gd name="T11" fmla="*/ 431 h 3425"/>
              <a:gd name="T12" fmla="*/ 2850 w 3614"/>
              <a:gd name="T13" fmla="*/ 840 h 3425"/>
              <a:gd name="T14" fmla="*/ 2442 w 3614"/>
              <a:gd name="T15" fmla="*/ 794 h 3425"/>
              <a:gd name="T16" fmla="*/ 1988 w 3614"/>
              <a:gd name="T17" fmla="*/ 749 h 3425"/>
              <a:gd name="T18" fmla="*/ 1534 w 3614"/>
              <a:gd name="T19" fmla="*/ 658 h 3425"/>
              <a:gd name="T20" fmla="*/ 854 w 3614"/>
              <a:gd name="T21" fmla="*/ 613 h 3425"/>
              <a:gd name="T22" fmla="*/ 128 w 3614"/>
              <a:gd name="T23" fmla="*/ 885 h 3425"/>
              <a:gd name="T24" fmla="*/ 83 w 3614"/>
              <a:gd name="T25" fmla="*/ 1429 h 3425"/>
              <a:gd name="T26" fmla="*/ 446 w 3614"/>
              <a:gd name="T27" fmla="*/ 1611 h 3425"/>
              <a:gd name="T28" fmla="*/ 1081 w 3614"/>
              <a:gd name="T29" fmla="*/ 1384 h 3425"/>
              <a:gd name="T30" fmla="*/ 1580 w 3614"/>
              <a:gd name="T31" fmla="*/ 1157 h 3425"/>
              <a:gd name="T32" fmla="*/ 2215 w 3614"/>
              <a:gd name="T33" fmla="*/ 1112 h 3425"/>
              <a:gd name="T34" fmla="*/ 2941 w 3614"/>
              <a:gd name="T35" fmla="*/ 1202 h 3425"/>
              <a:gd name="T36" fmla="*/ 3349 w 3614"/>
              <a:gd name="T37" fmla="*/ 1293 h 3425"/>
              <a:gd name="T38" fmla="*/ 3576 w 3614"/>
              <a:gd name="T39" fmla="*/ 1475 h 3425"/>
              <a:gd name="T40" fmla="*/ 3576 w 3614"/>
              <a:gd name="T41" fmla="*/ 1701 h 3425"/>
              <a:gd name="T42" fmla="*/ 3394 w 3614"/>
              <a:gd name="T43" fmla="*/ 1974 h 3425"/>
              <a:gd name="T44" fmla="*/ 2941 w 3614"/>
              <a:gd name="T45" fmla="*/ 1974 h 3425"/>
              <a:gd name="T46" fmla="*/ 2668 w 3614"/>
              <a:gd name="T47" fmla="*/ 1974 h 3425"/>
              <a:gd name="T48" fmla="*/ 2170 w 3614"/>
              <a:gd name="T49" fmla="*/ 1974 h 3425"/>
              <a:gd name="T50" fmla="*/ 1671 w 3614"/>
              <a:gd name="T51" fmla="*/ 1928 h 3425"/>
              <a:gd name="T52" fmla="*/ 1126 w 3614"/>
              <a:gd name="T53" fmla="*/ 1928 h 3425"/>
              <a:gd name="T54" fmla="*/ 355 w 3614"/>
              <a:gd name="T55" fmla="*/ 1883 h 3425"/>
              <a:gd name="T56" fmla="*/ 83 w 3614"/>
              <a:gd name="T57" fmla="*/ 2064 h 3425"/>
              <a:gd name="T58" fmla="*/ 38 w 3614"/>
              <a:gd name="T59" fmla="*/ 2336 h 3425"/>
              <a:gd name="T60" fmla="*/ 174 w 3614"/>
              <a:gd name="T61" fmla="*/ 2609 h 3425"/>
              <a:gd name="T62" fmla="*/ 627 w 3614"/>
              <a:gd name="T63" fmla="*/ 2609 h 3425"/>
              <a:gd name="T64" fmla="*/ 1126 w 3614"/>
              <a:gd name="T65" fmla="*/ 2654 h 3425"/>
              <a:gd name="T66" fmla="*/ 1444 w 3614"/>
              <a:gd name="T67" fmla="*/ 2699 h 3425"/>
              <a:gd name="T68" fmla="*/ 1625 w 3614"/>
              <a:gd name="T69" fmla="*/ 2790 h 3425"/>
              <a:gd name="T70" fmla="*/ 1807 w 3614"/>
              <a:gd name="T71" fmla="*/ 2881 h 3425"/>
              <a:gd name="T72" fmla="*/ 2033 w 3614"/>
              <a:gd name="T73" fmla="*/ 2926 h 3425"/>
              <a:gd name="T74" fmla="*/ 2170 w 3614"/>
              <a:gd name="T75" fmla="*/ 3108 h 3425"/>
              <a:gd name="T76" fmla="*/ 2306 w 3614"/>
              <a:gd name="T77" fmla="*/ 3198 h 3425"/>
              <a:gd name="T78" fmla="*/ 2396 w 3614"/>
              <a:gd name="T79" fmla="*/ 3289 h 3425"/>
              <a:gd name="T80" fmla="*/ 2578 w 3614"/>
              <a:gd name="T81" fmla="*/ 3425 h 3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614" h="3425">
                <a:moveTo>
                  <a:pt x="446" y="205"/>
                </a:moveTo>
                <a:cubicBezTo>
                  <a:pt x="657" y="277"/>
                  <a:pt x="869" y="349"/>
                  <a:pt x="1081" y="341"/>
                </a:cubicBezTo>
                <a:cubicBezTo>
                  <a:pt x="1293" y="333"/>
                  <a:pt x="1504" y="212"/>
                  <a:pt x="1716" y="159"/>
                </a:cubicBezTo>
                <a:cubicBezTo>
                  <a:pt x="1928" y="106"/>
                  <a:pt x="2170" y="38"/>
                  <a:pt x="2351" y="23"/>
                </a:cubicBezTo>
                <a:cubicBezTo>
                  <a:pt x="2532" y="8"/>
                  <a:pt x="2692" y="0"/>
                  <a:pt x="2805" y="68"/>
                </a:cubicBezTo>
                <a:cubicBezTo>
                  <a:pt x="2918" y="136"/>
                  <a:pt x="3024" y="302"/>
                  <a:pt x="3031" y="431"/>
                </a:cubicBezTo>
                <a:cubicBezTo>
                  <a:pt x="3038" y="560"/>
                  <a:pt x="2948" y="779"/>
                  <a:pt x="2850" y="840"/>
                </a:cubicBezTo>
                <a:cubicBezTo>
                  <a:pt x="2752" y="901"/>
                  <a:pt x="2586" y="809"/>
                  <a:pt x="2442" y="794"/>
                </a:cubicBezTo>
                <a:cubicBezTo>
                  <a:pt x="2298" y="779"/>
                  <a:pt x="2139" y="772"/>
                  <a:pt x="1988" y="749"/>
                </a:cubicBezTo>
                <a:cubicBezTo>
                  <a:pt x="1837" y="726"/>
                  <a:pt x="1723" y="681"/>
                  <a:pt x="1534" y="658"/>
                </a:cubicBezTo>
                <a:cubicBezTo>
                  <a:pt x="1345" y="635"/>
                  <a:pt x="1088" y="575"/>
                  <a:pt x="854" y="613"/>
                </a:cubicBezTo>
                <a:cubicBezTo>
                  <a:pt x="620" y="651"/>
                  <a:pt x="256" y="749"/>
                  <a:pt x="128" y="885"/>
                </a:cubicBezTo>
                <a:cubicBezTo>
                  <a:pt x="0" y="1021"/>
                  <a:pt x="30" y="1308"/>
                  <a:pt x="83" y="1429"/>
                </a:cubicBezTo>
                <a:cubicBezTo>
                  <a:pt x="136" y="1550"/>
                  <a:pt x="280" y="1618"/>
                  <a:pt x="446" y="1611"/>
                </a:cubicBezTo>
                <a:cubicBezTo>
                  <a:pt x="612" y="1604"/>
                  <a:pt x="892" y="1460"/>
                  <a:pt x="1081" y="1384"/>
                </a:cubicBezTo>
                <a:cubicBezTo>
                  <a:pt x="1270" y="1308"/>
                  <a:pt x="1391" y="1202"/>
                  <a:pt x="1580" y="1157"/>
                </a:cubicBezTo>
                <a:cubicBezTo>
                  <a:pt x="1769" y="1112"/>
                  <a:pt x="1988" y="1105"/>
                  <a:pt x="2215" y="1112"/>
                </a:cubicBezTo>
                <a:cubicBezTo>
                  <a:pt x="2442" y="1119"/>
                  <a:pt x="2752" y="1172"/>
                  <a:pt x="2941" y="1202"/>
                </a:cubicBezTo>
                <a:cubicBezTo>
                  <a:pt x="3130" y="1232"/>
                  <a:pt x="3243" y="1247"/>
                  <a:pt x="3349" y="1293"/>
                </a:cubicBezTo>
                <a:cubicBezTo>
                  <a:pt x="3455" y="1339"/>
                  <a:pt x="3538" y="1407"/>
                  <a:pt x="3576" y="1475"/>
                </a:cubicBezTo>
                <a:cubicBezTo>
                  <a:pt x="3614" y="1543"/>
                  <a:pt x="3606" y="1618"/>
                  <a:pt x="3576" y="1701"/>
                </a:cubicBezTo>
                <a:cubicBezTo>
                  <a:pt x="3546" y="1784"/>
                  <a:pt x="3500" y="1928"/>
                  <a:pt x="3394" y="1974"/>
                </a:cubicBezTo>
                <a:cubicBezTo>
                  <a:pt x="3288" y="2020"/>
                  <a:pt x="3062" y="1974"/>
                  <a:pt x="2941" y="1974"/>
                </a:cubicBezTo>
                <a:cubicBezTo>
                  <a:pt x="2820" y="1974"/>
                  <a:pt x="2796" y="1974"/>
                  <a:pt x="2668" y="1974"/>
                </a:cubicBezTo>
                <a:cubicBezTo>
                  <a:pt x="2540" y="1974"/>
                  <a:pt x="2336" y="1982"/>
                  <a:pt x="2170" y="1974"/>
                </a:cubicBezTo>
                <a:cubicBezTo>
                  <a:pt x="2004" y="1966"/>
                  <a:pt x="1845" y="1936"/>
                  <a:pt x="1671" y="1928"/>
                </a:cubicBezTo>
                <a:cubicBezTo>
                  <a:pt x="1497" y="1920"/>
                  <a:pt x="1345" y="1935"/>
                  <a:pt x="1126" y="1928"/>
                </a:cubicBezTo>
                <a:cubicBezTo>
                  <a:pt x="907" y="1921"/>
                  <a:pt x="529" y="1860"/>
                  <a:pt x="355" y="1883"/>
                </a:cubicBezTo>
                <a:cubicBezTo>
                  <a:pt x="181" y="1906"/>
                  <a:pt x="136" y="1989"/>
                  <a:pt x="83" y="2064"/>
                </a:cubicBezTo>
                <a:cubicBezTo>
                  <a:pt x="30" y="2139"/>
                  <a:pt x="23" y="2245"/>
                  <a:pt x="38" y="2336"/>
                </a:cubicBezTo>
                <a:cubicBezTo>
                  <a:pt x="53" y="2427"/>
                  <a:pt x="76" y="2564"/>
                  <a:pt x="174" y="2609"/>
                </a:cubicBezTo>
                <a:cubicBezTo>
                  <a:pt x="272" y="2654"/>
                  <a:pt x="468" y="2602"/>
                  <a:pt x="627" y="2609"/>
                </a:cubicBezTo>
                <a:cubicBezTo>
                  <a:pt x="786" y="2616"/>
                  <a:pt x="990" y="2639"/>
                  <a:pt x="1126" y="2654"/>
                </a:cubicBezTo>
                <a:cubicBezTo>
                  <a:pt x="1262" y="2669"/>
                  <a:pt x="1361" y="2676"/>
                  <a:pt x="1444" y="2699"/>
                </a:cubicBezTo>
                <a:cubicBezTo>
                  <a:pt x="1527" y="2722"/>
                  <a:pt x="1565" y="2760"/>
                  <a:pt x="1625" y="2790"/>
                </a:cubicBezTo>
                <a:cubicBezTo>
                  <a:pt x="1685" y="2820"/>
                  <a:pt x="1739" y="2858"/>
                  <a:pt x="1807" y="2881"/>
                </a:cubicBezTo>
                <a:cubicBezTo>
                  <a:pt x="1875" y="2904"/>
                  <a:pt x="1973" y="2888"/>
                  <a:pt x="2033" y="2926"/>
                </a:cubicBezTo>
                <a:cubicBezTo>
                  <a:pt x="2093" y="2964"/>
                  <a:pt x="2125" y="3063"/>
                  <a:pt x="2170" y="3108"/>
                </a:cubicBezTo>
                <a:cubicBezTo>
                  <a:pt x="2215" y="3153"/>
                  <a:pt x="2268" y="3168"/>
                  <a:pt x="2306" y="3198"/>
                </a:cubicBezTo>
                <a:cubicBezTo>
                  <a:pt x="2344" y="3228"/>
                  <a:pt x="2351" y="3251"/>
                  <a:pt x="2396" y="3289"/>
                </a:cubicBezTo>
                <a:cubicBezTo>
                  <a:pt x="2441" y="3327"/>
                  <a:pt x="2509" y="3376"/>
                  <a:pt x="2578" y="3425"/>
                </a:cubicBezTo>
              </a:path>
            </a:pathLst>
          </a:custGeom>
          <a:noFill/>
          <a:ln w="76200" cmpd="sng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RC_new">
  <a:themeElements>
    <a:clrScheme name="IDRC_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RC_new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IDRC_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RC_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RC_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RC_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RC_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RC_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RC_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Settings\CEgan\Application Data\Microsoft\Templates\IDRC_new.pot</Template>
  <TotalTime>4526</TotalTime>
  <Words>900</Words>
  <Application>Microsoft Office PowerPoint</Application>
  <PresentationFormat>A4 Paper (210x297 mm)</PresentationFormat>
  <Paragraphs>143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Trebuchet MS</vt:lpstr>
      <vt:lpstr>Times</vt:lpstr>
      <vt:lpstr>Webdings</vt:lpstr>
      <vt:lpstr>Arial</vt:lpstr>
      <vt:lpstr>IDRC_new</vt:lpstr>
      <vt:lpstr>Research to Policy:  Processes and Synergies</vt:lpstr>
      <vt:lpstr>International Development Research Centre</vt:lpstr>
      <vt:lpstr>IDRC approach</vt:lpstr>
      <vt:lpstr>Research to policy</vt:lpstr>
      <vt:lpstr>PowerPoint Presentation</vt:lpstr>
      <vt:lpstr>PowerPoint Presentation</vt:lpstr>
      <vt:lpstr>PowerPoint Presentation</vt:lpstr>
      <vt:lpstr>Obstacles to synergy</vt:lpstr>
      <vt:lpstr>PowerPoint Presentation</vt:lpstr>
      <vt:lpstr>Who is a/the decision maker?</vt:lpstr>
      <vt:lpstr>How to increase synergy (1)</vt:lpstr>
      <vt:lpstr>How to increase synergy (2)</vt:lpstr>
      <vt:lpstr>How to increase synergy (3)</vt:lpstr>
    </vt:vector>
  </TitlesOfParts>
  <Company>IDRC CRDI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Development Research Centre</dc:title>
  <dc:creator>test</dc:creator>
  <cp:lastModifiedBy>Dramane Darave</cp:lastModifiedBy>
  <cp:revision>236</cp:revision>
  <dcterms:created xsi:type="dcterms:W3CDTF">2003-09-10T12:31:28Z</dcterms:created>
  <dcterms:modified xsi:type="dcterms:W3CDTF">2021-10-02T11:15:24Z</dcterms:modified>
</cp:coreProperties>
</file>