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22" r:id="rId3"/>
    <p:sldId id="351" r:id="rId4"/>
    <p:sldId id="352" r:id="rId5"/>
    <p:sldId id="353" r:id="rId6"/>
    <p:sldId id="354" r:id="rId7"/>
    <p:sldId id="349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35" autoAdjust="0"/>
    <p:restoredTop sz="78222" autoAdjust="0"/>
  </p:normalViewPr>
  <p:slideViewPr>
    <p:cSldViewPr>
      <p:cViewPr>
        <p:scale>
          <a:sx n="50" d="100"/>
          <a:sy n="50" d="100"/>
        </p:scale>
        <p:origin x="-111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3CD6B-E7C2-4587-9F16-81FCF7FB131B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CA2D2-0009-45D8-929A-16F71EFB81DD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53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defRPr/>
            </a:pP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Toure, Kathryn.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(2016). </a:t>
            </a:r>
            <a:r>
              <a:rPr lang="fr-FR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Thèse en 180 secondes : Appropriation</a:t>
            </a:r>
            <a:r>
              <a:rPr lang="fr-FR" sz="1200" b="0" i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pédagogique des TIC en Afrique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fr-CA" sz="1200" b="0" i="0" dirty="0"/>
              <a:t>Pour </a:t>
            </a:r>
            <a:r>
              <a:rPr lang="fr-FR" sz="1200" b="0" i="0" dirty="0"/>
              <a:t>le 3</a:t>
            </a:r>
            <a:r>
              <a:rPr lang="fr-FR" sz="1200" b="0" i="0" baseline="30000" dirty="0"/>
              <a:t>e</a:t>
            </a:r>
            <a:r>
              <a:rPr lang="fr-FR" sz="1200" b="0" i="0" dirty="0"/>
              <a:t> colloque international</a:t>
            </a:r>
            <a:r>
              <a:rPr lang="fr-FR" sz="1200" b="0" i="0" baseline="0" dirty="0"/>
              <a:t> </a:t>
            </a:r>
            <a:r>
              <a:rPr lang="fr-FR" sz="1200" b="0" i="0" dirty="0"/>
              <a:t>en éducation :</a:t>
            </a:r>
            <a:r>
              <a:rPr lang="fr-FR" sz="1200" b="0" i="0" baseline="0" dirty="0"/>
              <a:t> </a:t>
            </a:r>
            <a:r>
              <a:rPr lang="fr-FR" sz="1200" b="0" i="0" dirty="0"/>
              <a:t>enjeux actuels et futurs de la formation et profession enseignante, Montréal, Canada</a:t>
            </a:r>
            <a:r>
              <a:rPr lang="fr-CA" sz="1200" b="0" i="0" dirty="0"/>
              <a:t>, 5 mai.</a:t>
            </a:r>
          </a:p>
          <a:p>
            <a:pPr algn="l">
              <a:defRPr/>
            </a:pPr>
            <a:endParaRPr lang="fr-CA" sz="1200" b="0" i="0" dirty="0"/>
          </a:p>
          <a:p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Imaginez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vous êtes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 enseignant ou professeur en Afrique de l'Ouest…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Vos superviseurs vous demandent d’enseigner, 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pas comme vous avez été enseigné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peut-être en s’asseyant sur un banc pour écouter le professeur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mais avec des approches plus interactives, qui impliquent les apprenants.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y a plein de défis… 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vous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avez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une cinquantaine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d’apprenants dans la salle de classe ou amphithéâtre,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les étudiants partageant les manuels scolaires,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 datent de plusieurs années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peut-être</a:t>
            </a:r>
            <a:r>
              <a:rPr lang="fr-FR" sz="120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n’y a même pas de bibliothèque à l’école,</a:t>
            </a:r>
          </a:p>
          <a:p>
            <a:r>
              <a:rPr lang="fr-FR" sz="1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et</a:t>
            </a:r>
            <a:r>
              <a:rPr lang="fr-FR" sz="1200" kern="1200" baseline="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 système éducatif souffre toujours d’un héritage colonial.</a:t>
            </a:r>
            <a:endParaRPr lang="fr-FR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même temps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vous faîtes face à ces défis,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découvrez l’ordinateur et internet.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Vous êtes en train d’approprier ces outils culturels.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d’explorer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leurs </a:t>
            </a: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potentiels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pour construire votre vision de l’éducation.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Voilà la situation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 moi j’ai trouvé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quand je travaillais dans le secteur de l’éducation au Mali,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Afrique de l’Ouest.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J’ai voulu </a:t>
            </a: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comprendre </a:t>
            </a:r>
            <a:r>
              <a:rPr lang="fr-F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 processus </a:t>
            </a:r>
          </a:p>
          <a:p>
            <a:r>
              <a:rPr lang="fr-F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d’</a:t>
            </a: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appropriation des technologies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</a:t>
            </a: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l’enseignent et l’apprentissage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→ J’ai donc interviewé </a:t>
            </a:r>
          </a:p>
          <a:p>
            <a:r>
              <a:rPr lang="fr-FR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 enseignants du primaire et secondaire</a:t>
            </a:r>
            <a:endParaRPr lang="en-US" sz="120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</a:t>
            </a:r>
            <a:r>
              <a:rPr lang="fr-FR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professeurs d’université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8833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leur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 posé </a:t>
            </a: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plusieurs questions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Comment s’approprient-ils les technologies ?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Quels changements surviennent,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avec l’utilisation des TIC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l’enseignement et l’apprentissage ?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Pourquoi s’approprient-ils les technologies ?</a:t>
            </a:r>
          </a:p>
          <a:p>
            <a:pPr algn="l">
              <a:defRPr/>
            </a:pPr>
            <a:endParaRPr lang="fr-CA" sz="1200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391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0" dirty="0">
                <a:solidFill>
                  <a:srgbClr val="00B050"/>
                </a:solidFill>
              </a:rPr>
              <a:t>En ce qui concerne</a:t>
            </a:r>
            <a:r>
              <a:rPr lang="fr-FR" sz="1600" b="0" baseline="0" dirty="0">
                <a:solidFill>
                  <a:srgbClr val="00B050"/>
                </a:solidFill>
              </a:rPr>
              <a:t> la première question,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0" baseline="0" dirty="0">
                <a:solidFill>
                  <a:srgbClr val="00B050"/>
                </a:solidFill>
              </a:rPr>
              <a:t>sur comment les enseignants s’approprient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0" baseline="0" dirty="0">
                <a:solidFill>
                  <a:srgbClr val="00B050"/>
                </a:solidFill>
              </a:rPr>
              <a:t>les technologies de l’information et de la communication,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0" baseline="0" dirty="0">
                <a:solidFill>
                  <a:srgbClr val="00B050"/>
                </a:solidFill>
              </a:rPr>
              <a:t>ou les TIC,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0" baseline="0" dirty="0">
                <a:solidFill>
                  <a:srgbClr val="00B050"/>
                </a:solidFill>
              </a:rPr>
              <a:t>nous avons trouvé que…</a:t>
            </a:r>
            <a:endParaRPr lang="fr-FR" sz="1600" b="0" dirty="0">
              <a:solidFill>
                <a:srgbClr val="00B050"/>
              </a:solidFill>
            </a:endParaRP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endParaRPr lang="fr-FR" sz="1600" b="0" dirty="0">
              <a:solidFill>
                <a:srgbClr val="00B050"/>
              </a:solidFill>
            </a:endParaRP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0" dirty="0">
                <a:solidFill>
                  <a:srgbClr val="00B050"/>
                </a:solidFill>
              </a:rPr>
              <a:t>L’appropriation des technologies est leur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1" dirty="0">
                <a:solidFill>
                  <a:srgbClr val="00B050"/>
                </a:solidFill>
              </a:rPr>
              <a:t>enracinement</a:t>
            </a:r>
            <a:r>
              <a:rPr lang="fr-FR" sz="1200" dirty="0"/>
              <a:t> en</a:t>
            </a:r>
            <a:r>
              <a:rPr lang="fr-FR" sz="1200" baseline="0" dirty="0"/>
              <a:t> soi et aussi</a:t>
            </a:r>
            <a:r>
              <a:rPr lang="fr-FR" sz="1200" dirty="0"/>
              <a:t> dans la</a:t>
            </a:r>
            <a:r>
              <a:rPr lang="fr-FR" sz="1200" baseline="0" dirty="0"/>
              <a:t> culture,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baseline="0" dirty="0"/>
              <a:t>afin d’atteindre des objectifs stratégiques.</a:t>
            </a:r>
            <a:endParaRPr lang="fr-FR" sz="1200" dirty="0"/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endParaRPr lang="fr-FR" sz="1200" dirty="0"/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800" dirty="0"/>
              <a:t>L’appropriation est un 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600" b="1" dirty="0">
                <a:solidFill>
                  <a:srgbClr val="00B050"/>
                </a:solidFill>
              </a:rPr>
              <a:t>processus </a:t>
            </a:r>
            <a:r>
              <a:rPr lang="fr-FR" sz="1600" b="0" dirty="0">
                <a:solidFill>
                  <a:srgbClr val="00B050"/>
                </a:solidFill>
              </a:rPr>
              <a:t>très actif</a:t>
            </a:r>
            <a:r>
              <a:rPr lang="fr-FR" sz="1600" b="0" baseline="0" dirty="0">
                <a:solidFill>
                  <a:srgbClr val="00B050"/>
                </a:solidFill>
              </a:rPr>
              <a:t> et </a:t>
            </a:r>
            <a:r>
              <a:rPr lang="fr-FR" sz="1600" b="1" dirty="0">
                <a:solidFill>
                  <a:srgbClr val="00B050"/>
                </a:solidFill>
              </a:rPr>
              <a:t>social</a:t>
            </a:r>
            <a:r>
              <a:rPr lang="fr-FR" sz="1200" b="0" baseline="0" dirty="0">
                <a:solidFill>
                  <a:schemeClr val="tx1"/>
                </a:solidFill>
              </a:rPr>
              <a:t> – </a:t>
            </a:r>
            <a:r>
              <a:rPr lang="fr-FR" sz="1200" dirty="0"/>
              <a:t>on</a:t>
            </a:r>
            <a:r>
              <a:rPr lang="fr-FR" sz="1200" baseline="0" dirty="0"/>
              <a:t> n’approprie pas seul les technologies.</a:t>
            </a:r>
            <a:r>
              <a:rPr lang="fr-FR" sz="1200" dirty="0"/>
              <a:t> 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dirty="0"/>
              <a:t>Le processus est participatif 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dirty="0"/>
              <a:t>et coloré par la culture locale.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endParaRPr lang="fr-FR" sz="1200" dirty="0"/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dirty="0"/>
              <a:t>L’appropriation introduit une </a:t>
            </a:r>
            <a:r>
              <a:rPr lang="fr-FR" sz="1200" b="1" dirty="0"/>
              <a:t>rupture</a:t>
            </a:r>
            <a:r>
              <a:rPr lang="fr-FR" sz="1200" baseline="0" dirty="0"/>
              <a:t> dans le quotidien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baseline="0" dirty="0"/>
              <a:t>et une possibilité de changement, 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baseline="0" dirty="0"/>
              <a:t>une possibilité de </a:t>
            </a:r>
            <a:r>
              <a:rPr lang="fr-FR" sz="1200" b="1" baseline="0" dirty="0"/>
              <a:t>combiner le nouveau et l’ancien</a:t>
            </a:r>
            <a:r>
              <a:rPr lang="fr-FR" sz="1200" baseline="0" dirty="0"/>
              <a:t> de façon créatif,</a:t>
            </a:r>
          </a:p>
          <a:p>
            <a:pPr marL="0" indent="0" algn="l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1200" baseline="0" dirty="0"/>
              <a:t>de </a:t>
            </a:r>
            <a:r>
              <a:rPr lang="fr-FR" sz="1200" b="1" baseline="0" dirty="0"/>
              <a:t>recomposer</a:t>
            </a:r>
            <a:r>
              <a:rPr lang="fr-FR" sz="1200" baseline="0" dirty="0"/>
              <a:t> les identités et les connaissances. </a:t>
            </a:r>
            <a:endParaRPr lang="fr-FR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6525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noProof="0" dirty="0"/>
              <a:t>Quels changements</a:t>
            </a:r>
            <a:r>
              <a:rPr lang="fr-CA" baseline="0" noProof="0" dirty="0"/>
              <a:t> surviennent, </a:t>
            </a:r>
          </a:p>
          <a:p>
            <a:r>
              <a:rPr lang="fr-CA" baseline="0" noProof="0" dirty="0"/>
              <a:t>avec l’utilisation pédagogique des TIC, </a:t>
            </a:r>
          </a:p>
          <a:p>
            <a:r>
              <a:rPr lang="fr-CA" baseline="0" noProof="0" dirty="0"/>
              <a:t>selon les éducateurs interviewés?</a:t>
            </a:r>
          </a:p>
          <a:p>
            <a:endParaRPr lang="fr-CA" baseline="0" noProof="0" dirty="0"/>
          </a:p>
          <a:p>
            <a:endParaRPr lang="fr-CA" baseline="0" noProof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200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noProof="0" dirty="0"/>
              <a:t>Et finalement,</a:t>
            </a:r>
          </a:p>
          <a:p>
            <a:r>
              <a:rPr lang="fr-CA" noProof="0" dirty="0"/>
              <a:t>pourquoi les éducateurs</a:t>
            </a:r>
            <a:r>
              <a:rPr lang="fr-CA" baseline="0" noProof="0" dirty="0"/>
              <a:t> s’approprient-ils les technologies? </a:t>
            </a:r>
            <a:endParaRPr lang="fr-CA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936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8480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noProof="0" dirty="0"/>
              <a:t>En conclusion,</a:t>
            </a:r>
            <a:r>
              <a:rPr lang="fr-CA" baseline="0" noProof="0" dirty="0"/>
              <a:t> </a:t>
            </a:r>
            <a:r>
              <a:rPr lang="fr-CA" noProof="0" dirty="0"/>
              <a:t>ces</a:t>
            </a:r>
            <a:r>
              <a:rPr lang="fr-CA" baseline="0" noProof="0" dirty="0"/>
              <a:t> résultats de recherche sont importants</a:t>
            </a:r>
          </a:p>
          <a:p>
            <a:r>
              <a:rPr lang="fr-CA" baseline="0" noProof="0" dirty="0"/>
              <a:t>parce qu’ils représentent les </a:t>
            </a:r>
            <a:r>
              <a:rPr lang="fr-CA" b="1" baseline="0" noProof="0" dirty="0"/>
              <a:t>perspectives des éducateurs</a:t>
            </a:r>
            <a:r>
              <a:rPr lang="fr-CA" b="0" baseline="0" noProof="0" dirty="0"/>
              <a:t>,</a:t>
            </a:r>
            <a:endParaRPr lang="fr-CA" baseline="0" noProof="0" dirty="0"/>
          </a:p>
          <a:p>
            <a:r>
              <a:rPr lang="fr-CA" baseline="0" noProof="0" dirty="0"/>
              <a:t>démontrent leur dynamise er créativité, </a:t>
            </a:r>
          </a:p>
          <a:p>
            <a:r>
              <a:rPr lang="fr-CA" baseline="0" noProof="0" dirty="0"/>
              <a:t>ainsi que le dynamise de leurs cultures, </a:t>
            </a:r>
          </a:p>
          <a:p>
            <a:r>
              <a:rPr lang="fr-CA" baseline="0" noProof="0" dirty="0"/>
              <a:t>et suggèrent des </a:t>
            </a:r>
            <a:r>
              <a:rPr lang="fr-CA" b="1" baseline="0" noProof="0" dirty="0"/>
              <a:t>pistes pour la revitalisation </a:t>
            </a:r>
            <a:r>
              <a:rPr lang="fr-CA" b="1" baseline="0" noProof="0"/>
              <a:t>de l’éducation</a:t>
            </a:r>
            <a:r>
              <a:rPr lang="fr-CA" baseline="0" noProof="0"/>
              <a:t>.</a:t>
            </a:r>
            <a:endParaRPr lang="fr-CA" baseline="0" noProof="0" dirty="0"/>
          </a:p>
          <a:p>
            <a:endParaRPr lang="fr-CA" baseline="0" noProof="0" dirty="0"/>
          </a:p>
          <a:p>
            <a:r>
              <a:rPr lang="fr-CA" baseline="0" noProof="0" dirty="0"/>
              <a:t>Il faudrait alors bien </a:t>
            </a:r>
            <a:r>
              <a:rPr lang="fr-CA" b="1" baseline="0" noProof="0" dirty="0"/>
              <a:t>écouter les enseignants</a:t>
            </a:r>
            <a:r>
              <a:rPr lang="fr-CA" b="0" baseline="0" noProof="0" dirty="0"/>
              <a:t>…</a:t>
            </a:r>
          </a:p>
          <a:p>
            <a:endParaRPr lang="fr-FR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</a:t>
            </a:r>
          </a:p>
          <a:p>
            <a:endParaRPr lang="fr-FR" sz="12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Alassane Drabo : Cadre d’union (Burkina Faso), 2005 </a:t>
            </a:r>
            <a:b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Bois et métal. H. : 157 cm </a:t>
            </a:r>
            <a:b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Collection de la Biennale d’art africain contemporain, Dakar. </a:t>
            </a:r>
            <a:b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Exposé dans "Design en Afrique" au musée Dapper, Paris. </a:t>
            </a:r>
            <a:b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ARCHIVES MUSÉE DAPPER ET DOMINIQUE COHAS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http://provincedelequateur.blogspot.com/2012/10/le-nouveau-design-et-la-culture-en.html 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dirty="0"/>
              <a:t>En 2012, lors d'une visite à l'université Omar Bongo, le président gabonais Ali Bongo avait été interpelé par des étudiants sur le versement des bourses. Cette fois, ce sont les enseignants qui sont en grève.</a:t>
            </a:r>
            <a:br>
              <a:rPr lang="fr-FR" dirty="0"/>
            </a:br>
            <a:r>
              <a:rPr lang="fr-FR" dirty="0"/>
              <a:t>© AFP PHOTO / CELIA LEBUR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http://www.rfi.fr/afrique/20150722-gabon-education-greve-enseignants-universite-omar-bongo-libreville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Strengths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Contributions of the Research</a:t>
            </a: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AutoNum type="arabicPeriod"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provided </a:t>
            </a:r>
            <a:r>
              <a:rPr lang="en-US" sz="1200" b="1" i="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insights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into the process of harnessing ICT</a:t>
            </a:r>
          </a:p>
          <a:p>
            <a:pPr marL="0" indent="0">
              <a:buNone/>
            </a:pP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pedagogical and other goals in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West Africa.</a:t>
            </a:r>
          </a:p>
          <a:p>
            <a:pPr marL="0" indent="0"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We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linked the findings with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literature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sociology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(Do-Nascimento, 2005; Jouët, 2000; Nyamnjoh, Durham, &amp; Fokwang, 2002; Nyamnjoh &amp; Shoro, 2011; Surman &amp; Reilly, 2003).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cultural psychology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(Vygotsky (1978), Bruner (1969) and Obanya (2011, 2012a, 2012b, 2014)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The work was rich in inspiration from </a:t>
            </a:r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African</a:t>
            </a:r>
            <a:r>
              <a:rPr lang="en-US" sz="1200" b="1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scholars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We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evoked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epistemological dilemmas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the relevance of education and the very reasons 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the integration of ICT in education.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[When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ome researchers focus only on practical dilemmas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as high teacher-student ratios and lack of teaching and learning materials].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We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were able to meaningfully mobilize the concept of appropriation 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educational contexts in West Africa.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ualitative research methodology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(Bernard, 2006; Karsenti &amp; Savoie-Zajc, 2011; Thomas, 2013; Wertz et al., 2011)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allowed research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participants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</a:t>
            </a:r>
            <a:r>
              <a:rPr lang="en-US" sz="1200" b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explain their actions</a:t>
            </a:r>
            <a:r>
              <a:rPr lang="en-US" sz="1200" b="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beliefs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their own words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(Haddon, 2000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erspectives of teachers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are often neglected or discounted,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brought to the fore,</a:t>
            </a: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revealing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of the questions and challenges with which they grapple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coming to terms with informational and technological revolution.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Through a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holistic approach to formal education</a:t>
            </a:r>
            <a:r>
              <a:rPr lang="fr-FR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showed that educators,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whether working in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primary and high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at the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university level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acting on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desires to use ICT in transformative ways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</a:t>
            </a:r>
            <a:r>
              <a:rPr lang="en-US" sz="1200" b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 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pset</a:t>
            </a:r>
            <a:r>
              <a:rPr lang="en-US" sz="1200" b="1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stereotypes </a:t>
            </a:r>
            <a:endParaRPr lang="fr-FR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culture as stagnant or frozen, and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Africans as recipients rather than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shapers of identities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futures.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CA2D2-0009-45D8-929A-16F71EFB81DD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865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315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640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697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68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502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80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106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95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6134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427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670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1ECD-3D93-4FB8-AC52-DF32DFB0A9D3}" type="datetimeFigureOut">
              <a:rPr lang="fr-FR" smtClean="0"/>
              <a:t>04/05/2016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F23DE-9286-4E7C-978A-0244139F51E3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662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atongablog.files.wordpress.com/2011/06/fawe-girls-fort-street-t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ne2mali.files.wordpress.com/2013/02/bamako-kids-5-0171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3" descr="http://batongablog.files.wordpress.com/2011/06/fawe-girls-fort-street-te.jpg?w=300&amp;h=225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55" y="0"/>
            <a:ext cx="4833759" cy="362183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utoShape 4" descr="Image result for universite du mali"/>
          <p:cNvSpPr>
            <a:spLocks noChangeAspect="1" noChangeArrowheads="1"/>
          </p:cNvSpPr>
          <p:nvPr/>
        </p:nvSpPr>
        <p:spPr bwMode="auto">
          <a:xfrm>
            <a:off x="0" y="-136525"/>
            <a:ext cx="19526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413" y="2852937"/>
            <a:ext cx="5379100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7504" y="4221088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Education</a:t>
            </a:r>
          </a:p>
          <a:p>
            <a:pPr algn="ctr"/>
            <a:endParaRPr lang="fr-FR" sz="3600" b="1" dirty="0">
              <a:latin typeface="Arial Black" panose="020B0A04020102020204" pitchFamily="34" charset="0"/>
            </a:endParaRPr>
          </a:p>
          <a:p>
            <a:pPr algn="ctr"/>
            <a:r>
              <a:rPr lang="fr-FR" sz="3600" b="1" dirty="0">
                <a:solidFill>
                  <a:srgbClr val="00B0F0"/>
                </a:solidFill>
                <a:latin typeface="Arial Black" panose="020B0A04020102020204" pitchFamily="34" charset="0"/>
              </a:rPr>
              <a:t>Afrique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00464" y="404664"/>
            <a:ext cx="36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rgbClr val="00B050"/>
                </a:solidFill>
                <a:latin typeface="Arial Black" panose="020B0A04020102020204" pitchFamily="34" charset="0"/>
              </a:rPr>
              <a:t>Appropriation </a:t>
            </a:r>
          </a:p>
          <a:p>
            <a:pPr algn="ctr"/>
            <a:endParaRPr lang="fr-FR" sz="3600" b="1" dirty="0">
              <a:latin typeface="Arial Black" panose="020B0A04020102020204" pitchFamily="34" charset="0"/>
            </a:endParaRPr>
          </a:p>
          <a:p>
            <a:pPr algn="ctr"/>
            <a:r>
              <a:rPr lang="fr-FR" sz="3600" b="1" dirty="0">
                <a:solidFill>
                  <a:srgbClr val="C63A80"/>
                </a:solidFill>
                <a:latin typeface="Arial Black" panose="020B0A04020102020204" pitchFamily="34" charset="0"/>
              </a:rPr>
              <a:t>Technologies</a:t>
            </a:r>
          </a:p>
          <a:p>
            <a:pPr algn="ctr"/>
            <a:r>
              <a:rPr lang="fr-FR" sz="3600" b="1" dirty="0">
                <a:solidFill>
                  <a:srgbClr val="C63A80"/>
                </a:solidFill>
                <a:latin typeface="Arial Black" panose="020B0A04020102020204" pitchFamily="34" charset="0"/>
              </a:rPr>
              <a:t>(TIC)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1520" y="638132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www.KathrynToure.net</a:t>
            </a:r>
          </a:p>
        </p:txBody>
      </p:sp>
    </p:spTree>
    <p:extLst>
      <p:ext uri="{BB962C8B-B14F-4D97-AF65-F5344CB8AC3E}">
        <p14:creationId xmlns:p14="http://schemas.microsoft.com/office/powerpoint/2010/main" val="392441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99992" y="908720"/>
            <a:ext cx="4464496" cy="223224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fr-FR" sz="4400" dirty="0"/>
              <a:t>1. </a:t>
            </a:r>
            <a:r>
              <a:rPr lang="fr-FR" sz="5400" b="1" dirty="0"/>
              <a:t>Comment</a:t>
            </a:r>
            <a:r>
              <a:rPr lang="fr-FR" sz="3500" dirty="0"/>
              <a:t> s’</a:t>
            </a:r>
            <a:r>
              <a:rPr lang="fr-FR" sz="4400" dirty="0"/>
              <a:t>approprier les technologies?</a:t>
            </a: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4032448" cy="3317605"/>
          </a:xfrm>
          <a:prstGeom prst="rect">
            <a:avLst/>
          </a:prstGeom>
        </p:spPr>
      </p:pic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3356992"/>
            <a:ext cx="8568952" cy="2880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4400" dirty="0"/>
              <a:t>2. Quels </a:t>
            </a:r>
            <a:r>
              <a:rPr lang="fr-FR" sz="5400" b="1" dirty="0"/>
              <a:t>changements</a:t>
            </a:r>
            <a:r>
              <a:rPr lang="fr-FR" sz="4400" dirty="0"/>
              <a:t> surviennent?</a:t>
            </a:r>
            <a:endParaRPr lang="fr-FR" sz="4400" b="1" dirty="0"/>
          </a:p>
          <a:p>
            <a:pPr marL="0" indent="0" algn="r">
              <a:buNone/>
            </a:pPr>
            <a:r>
              <a:rPr lang="fr-FR" sz="4400" dirty="0"/>
              <a:t>3. </a:t>
            </a:r>
            <a:r>
              <a:rPr lang="fr-FR" sz="5400" b="1" dirty="0"/>
              <a:t>Pourquoi</a:t>
            </a:r>
            <a:r>
              <a:rPr lang="fr-FR" sz="4400" dirty="0"/>
              <a:t> s’approprier les technologies dans l’éducation?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4400" b="1" dirty="0"/>
          </a:p>
          <a:p>
            <a:pPr marL="0" indent="0">
              <a:buFont typeface="Arial" panose="020B0604020202020204" pitchFamily="34" charset="0"/>
              <a:buNone/>
            </a:pPr>
            <a:endParaRPr lang="fr-FR" sz="3500" dirty="0"/>
          </a:p>
        </p:txBody>
      </p:sp>
    </p:spTree>
    <p:extLst>
      <p:ext uri="{BB962C8B-B14F-4D97-AF65-F5344CB8AC3E}">
        <p14:creationId xmlns:p14="http://schemas.microsoft.com/office/powerpoint/2010/main" val="114435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6056" y="764704"/>
            <a:ext cx="3744416" cy="1224136"/>
          </a:xfrm>
        </p:spPr>
        <p:txBody>
          <a:bodyPr>
            <a:noAutofit/>
          </a:bodyPr>
          <a:lstStyle/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6000" b="1" dirty="0"/>
              <a:t>Comment?</a:t>
            </a:r>
            <a:endParaRPr lang="fr-FR" sz="6000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3356992"/>
            <a:ext cx="8568952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6600" b="1" dirty="0">
                <a:solidFill>
                  <a:srgbClr val="00B050"/>
                </a:solidFill>
              </a:rPr>
              <a:t>Enracinement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6600" b="1" dirty="0">
                <a:solidFill>
                  <a:srgbClr val="00B050"/>
                </a:solidFill>
              </a:rPr>
              <a:t>Processus actif et social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6600" b="1" dirty="0">
                <a:solidFill>
                  <a:srgbClr val="00B050"/>
                </a:solidFill>
              </a:rPr>
              <a:t>Rupture, re–mixage</a:t>
            </a:r>
            <a:endParaRPr lang="fr-FR" sz="3500" dirty="0"/>
          </a:p>
        </p:txBody>
      </p:sp>
      <p:pic>
        <p:nvPicPr>
          <p:cNvPr id="5" name="Picture 2" descr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3" y="0"/>
            <a:ext cx="458865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192"/>
            <a:ext cx="458865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273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24128" y="404664"/>
            <a:ext cx="3312368" cy="2088232"/>
          </a:xfrm>
        </p:spPr>
        <p:txBody>
          <a:bodyPr>
            <a:noAutofit/>
          </a:bodyPr>
          <a:lstStyle/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4400" dirty="0"/>
              <a:t>Quels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4000" b="1" dirty="0"/>
              <a:t>Changements</a:t>
            </a:r>
            <a:r>
              <a:rPr lang="fr-FR" sz="3500" dirty="0"/>
              <a:t> </a:t>
            </a:r>
            <a:r>
              <a:rPr lang="fr-FR" sz="4400" dirty="0"/>
              <a:t>surviennent?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3140968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5400" b="1" dirty="0">
                <a:solidFill>
                  <a:srgbClr val="00B050"/>
                </a:solidFill>
              </a:rPr>
              <a:t>Pédagogies</a:t>
            </a:r>
            <a:r>
              <a:rPr lang="fr-FR" sz="4400" dirty="0"/>
              <a:t> plus actives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4400" dirty="0"/>
              <a:t>          Plus de </a:t>
            </a:r>
            <a:r>
              <a:rPr lang="fr-FR" sz="5400" b="1" dirty="0">
                <a:solidFill>
                  <a:srgbClr val="00B050"/>
                </a:solidFill>
              </a:rPr>
              <a:t>dialogue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4400" dirty="0"/>
              <a:t>                    </a:t>
            </a:r>
            <a:r>
              <a:rPr lang="fr-FR" sz="5400" b="1" dirty="0">
                <a:solidFill>
                  <a:srgbClr val="00B050"/>
                </a:solidFill>
              </a:rPr>
              <a:t>Cours</a:t>
            </a:r>
            <a:r>
              <a:rPr lang="fr-FR" sz="4400" dirty="0"/>
              <a:t> actualisés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fr-FR" sz="4400" dirty="0"/>
              <a:t>                              </a:t>
            </a:r>
            <a:r>
              <a:rPr lang="fr-FR" sz="5400" b="1" dirty="0">
                <a:solidFill>
                  <a:srgbClr val="00B050"/>
                </a:solidFill>
              </a:rPr>
              <a:t>École</a:t>
            </a:r>
            <a:r>
              <a:rPr lang="fr-FR" sz="4400" dirty="0"/>
              <a:t> plus ouverte</a:t>
            </a:r>
          </a:p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endParaRPr lang="fr-FR" sz="12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fr-FR" sz="44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fr-FR" sz="4400" b="1" dirty="0"/>
          </a:p>
          <a:p>
            <a:pPr marL="0" indent="0">
              <a:buFont typeface="Arial" panose="020B0604020202020204" pitchFamily="34" charset="0"/>
              <a:buNone/>
            </a:pPr>
            <a:endParaRPr lang="fr-FR" sz="3500" dirty="0"/>
          </a:p>
        </p:txBody>
      </p:sp>
      <p:pic>
        <p:nvPicPr>
          <p:cNvPr id="7" name="Image 2" descr="C:\Users\v\Documents\Mes eBooks\Mes images\Kalanso\croppe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391" y="-27384"/>
            <a:ext cx="5866527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608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60032" y="319956"/>
            <a:ext cx="4032448" cy="2232248"/>
          </a:xfrm>
        </p:spPr>
        <p:txBody>
          <a:bodyPr>
            <a:noAutofit/>
          </a:bodyPr>
          <a:lstStyle/>
          <a:p>
            <a:pPr marL="0" indent="0" algn="r">
              <a:spcBef>
                <a:spcPts val="300"/>
              </a:spcBef>
              <a:spcAft>
                <a:spcPts val="300"/>
              </a:spcAft>
              <a:buNone/>
            </a:pPr>
            <a:r>
              <a:rPr lang="fr-CI" sz="5400" b="1" dirty="0"/>
              <a:t>Pourquoi</a:t>
            </a:r>
            <a:r>
              <a:rPr lang="fr-CI" sz="3500" dirty="0"/>
              <a:t> </a:t>
            </a:r>
            <a:r>
              <a:rPr lang="fr-CI" sz="4400" dirty="0"/>
              <a:t>s’approprier les technologies?</a:t>
            </a: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2780928"/>
            <a:ext cx="871296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sz="5400" b="1" dirty="0">
                <a:solidFill>
                  <a:srgbClr val="00B050"/>
                </a:solidFill>
              </a:rPr>
              <a:t>Transformer</a:t>
            </a:r>
            <a:r>
              <a:rPr lang="fr-CA" sz="4400" dirty="0"/>
              <a:t> l’enseignement</a:t>
            </a:r>
            <a:endParaRPr lang="en-US" sz="4400" dirty="0"/>
          </a:p>
          <a:p>
            <a:r>
              <a:rPr lang="fr-CA" sz="5400" b="1" dirty="0">
                <a:solidFill>
                  <a:srgbClr val="00B050"/>
                </a:solidFill>
              </a:rPr>
              <a:t>Produire</a:t>
            </a:r>
            <a:r>
              <a:rPr lang="fr-CA" sz="4400" dirty="0"/>
              <a:t> et partager des savoirs</a:t>
            </a:r>
            <a:endParaRPr lang="en-US" sz="4400" dirty="0"/>
          </a:p>
          <a:p>
            <a:r>
              <a:rPr lang="fr-CA" sz="5400" b="1" dirty="0">
                <a:solidFill>
                  <a:srgbClr val="00B050"/>
                </a:solidFill>
              </a:rPr>
              <a:t>Recréer</a:t>
            </a:r>
            <a:r>
              <a:rPr lang="fr-CA" sz="4400" dirty="0"/>
              <a:t> les identités africaines</a:t>
            </a:r>
            <a:endParaRPr lang="en-US" sz="4400" dirty="0"/>
          </a:p>
          <a:p>
            <a:r>
              <a:rPr lang="fr-CA" sz="5400" b="1" dirty="0">
                <a:solidFill>
                  <a:srgbClr val="00B050"/>
                </a:solidFill>
              </a:rPr>
              <a:t>Questionner</a:t>
            </a:r>
            <a:r>
              <a:rPr lang="fr-CA" sz="4400" dirty="0"/>
              <a:t> </a:t>
            </a:r>
            <a:r>
              <a:rPr lang="fr-CA" sz="3600" dirty="0"/>
              <a:t>les relations de pouvoir</a:t>
            </a:r>
            <a:endParaRPr lang="fr-FR" sz="36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fr-FR" sz="44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fr-FR" sz="4400" b="1" dirty="0"/>
          </a:p>
          <a:p>
            <a:pPr marL="0" indent="0">
              <a:buFont typeface="Arial" panose="020B0604020202020204" pitchFamily="34" charset="0"/>
              <a:buNone/>
            </a:pPr>
            <a:endParaRPr lang="fr-FR" sz="3500" dirty="0"/>
          </a:p>
        </p:txBody>
      </p:sp>
      <p:pic>
        <p:nvPicPr>
          <p:cNvPr id="5" name="Image 5" descr="C:\Users\v\Documents\Mes eBooks\Mes images\2006_12_01 ecoles CM\IMG_001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271"/>
            <a:ext cx="3547115" cy="2660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636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Image result for cheeta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332656"/>
            <a:ext cx="7920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/>
              <a:t>Révision et question pour vous</a:t>
            </a:r>
          </a:p>
          <a:p>
            <a:endParaRPr lang="fr-FR" sz="3200" dirty="0"/>
          </a:p>
          <a:p>
            <a:pPr algn="ctr"/>
            <a:r>
              <a:rPr lang="fr-FR" sz="8000" b="1" dirty="0"/>
              <a:t>Un résultat de recherche qui vous a frappé?  </a:t>
            </a:r>
          </a:p>
        </p:txBody>
      </p:sp>
    </p:spTree>
    <p:extLst>
      <p:ext uri="{BB962C8B-B14F-4D97-AF65-F5344CB8AC3E}">
        <p14:creationId xmlns:p14="http://schemas.microsoft.com/office/powerpoint/2010/main" val="276819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74101" y="548680"/>
            <a:ext cx="3069899" cy="3591272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CA" sz="4600" b="1" dirty="0">
                <a:solidFill>
                  <a:schemeClr val="bg2">
                    <a:lumMod val="25000"/>
                  </a:schemeClr>
                </a:solidFill>
              </a:rPr>
              <a:t>Importance de ces résultats de recherche</a:t>
            </a:r>
          </a:p>
        </p:txBody>
      </p:sp>
      <p:sp>
        <p:nvSpPr>
          <p:cNvPr id="5" name="AutoShape 2" descr="Image result for cheetah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6110613" cy="68878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664" y="4713612"/>
            <a:ext cx="3851920" cy="2174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1482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18051</TotalTime>
  <Words>373</Words>
  <Application>Microsoft Office PowerPoint</Application>
  <PresentationFormat>On-screen Show (4:3)</PresentationFormat>
  <Paragraphs>168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Importance de ces résultats de recherche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Pedagogical Appropriation of Information and Communication Technologies by West African Educators</dc:title>
  <dc:creator>v</dc:creator>
  <cp:lastModifiedBy>Dramane Darave</cp:lastModifiedBy>
  <cp:revision>614</cp:revision>
  <dcterms:created xsi:type="dcterms:W3CDTF">2015-08-07T16:20:25Z</dcterms:created>
  <dcterms:modified xsi:type="dcterms:W3CDTF">2016-05-04T11:25:55Z</dcterms:modified>
</cp:coreProperties>
</file>