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353" r:id="rId2"/>
    <p:sldId id="349" r:id="rId3"/>
    <p:sldId id="354" r:id="rId4"/>
    <p:sldId id="351" r:id="rId5"/>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63A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235" autoAdjust="0"/>
    <p:restoredTop sz="50133" autoAdjust="0"/>
  </p:normalViewPr>
  <p:slideViewPr>
    <p:cSldViewPr>
      <p:cViewPr>
        <p:scale>
          <a:sx n="39" d="100"/>
          <a:sy n="39" d="100"/>
        </p:scale>
        <p:origin x="-2370" y="-108"/>
      </p:cViewPr>
      <p:guideLst>
        <p:guide orient="horz" pos="2160"/>
        <p:guide pos="2880"/>
      </p:guideLst>
    </p:cSldViewPr>
  </p:slideViewPr>
  <p:outlineViewPr>
    <p:cViewPr>
      <p:scale>
        <a:sx n="33" d="100"/>
        <a:sy n="33" d="100"/>
      </p:scale>
      <p:origin x="0" y="549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dirty="0"/>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453CD6B-E7C2-4587-9F16-81FCF7FB131B}" type="datetimeFigureOut">
              <a:rPr lang="fr-FR" smtClean="0"/>
              <a:t>10/05/2016</a:t>
            </a:fld>
            <a:endParaRPr lang="fr-FR" dirty="0"/>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dirty="0"/>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dirty="0"/>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2BCA2D2-0009-45D8-929A-16F71EFB81DD}" type="slidenum">
              <a:rPr lang="fr-FR" smtClean="0"/>
              <a:t>‹#›</a:t>
            </a:fld>
            <a:endParaRPr lang="fr-FR" dirty="0"/>
          </a:p>
        </p:txBody>
      </p:sp>
    </p:spTree>
    <p:extLst>
      <p:ext uri="{BB962C8B-B14F-4D97-AF65-F5344CB8AC3E}">
        <p14:creationId xmlns:p14="http://schemas.microsoft.com/office/powerpoint/2010/main" val="2755375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200" b="0" i="0" kern="1200" dirty="0">
                <a:solidFill>
                  <a:schemeClr val="tx1"/>
                </a:solidFill>
                <a:effectLst/>
                <a:latin typeface="+mn-lt"/>
                <a:ea typeface="+mn-ea"/>
                <a:cs typeface="+mn-cs"/>
              </a:rPr>
              <a:t>Toure, Kathryn.</a:t>
            </a:r>
            <a:r>
              <a:rPr lang="fr-FR" sz="1200" b="0" i="0" kern="1200" baseline="0" dirty="0">
                <a:solidFill>
                  <a:schemeClr val="tx1"/>
                </a:solidFill>
                <a:effectLst/>
                <a:latin typeface="+mn-lt"/>
                <a:ea typeface="+mn-ea"/>
                <a:cs typeface="+mn-cs"/>
              </a:rPr>
              <a:t> (2016). </a:t>
            </a:r>
            <a:r>
              <a:rPr lang="fr-FR" sz="1200" b="0" i="1" kern="1200" baseline="0" dirty="0">
                <a:solidFill>
                  <a:schemeClr val="tx1"/>
                </a:solidFill>
                <a:effectLst/>
                <a:latin typeface="+mn-lt"/>
                <a:ea typeface="+mn-ea"/>
                <a:cs typeface="+mn-cs"/>
              </a:rPr>
              <a:t>L’a</a:t>
            </a:r>
            <a:r>
              <a:rPr lang="fr-FR" sz="1200" b="0" i="1" kern="1200" dirty="0">
                <a:solidFill>
                  <a:schemeClr val="tx1"/>
                </a:solidFill>
                <a:effectLst/>
                <a:latin typeface="+mn-lt"/>
                <a:ea typeface="+mn-ea"/>
                <a:cs typeface="+mn-cs"/>
              </a:rPr>
              <a:t>ppropriation</a:t>
            </a:r>
            <a:r>
              <a:rPr lang="fr-FR" sz="1200" b="0" i="1" kern="1200" baseline="0" dirty="0">
                <a:solidFill>
                  <a:schemeClr val="tx1"/>
                </a:solidFill>
                <a:effectLst/>
                <a:latin typeface="+mn-lt"/>
                <a:ea typeface="+mn-ea"/>
                <a:cs typeface="+mn-cs"/>
              </a:rPr>
              <a:t> pédagogique des technologies de l’information et de la communication (TIC) à la lumière des chercheurs africains</a:t>
            </a:r>
            <a:r>
              <a:rPr lang="fr-FR" sz="1200" b="0" i="0" kern="1200" baseline="0" dirty="0">
                <a:solidFill>
                  <a:schemeClr val="tx1"/>
                </a:solidFill>
                <a:effectLst/>
                <a:latin typeface="+mn-lt"/>
                <a:ea typeface="+mn-ea"/>
                <a:cs typeface="+mn-cs"/>
              </a:rPr>
              <a:t>. Pour la t</a:t>
            </a:r>
            <a:r>
              <a:rPr lang="fr-FR" sz="1200" kern="1200" dirty="0">
                <a:solidFill>
                  <a:schemeClr val="tx1"/>
                </a:solidFill>
                <a:effectLst/>
                <a:latin typeface="+mn-lt"/>
                <a:ea typeface="+mn-ea"/>
                <a:cs typeface="+mn-cs"/>
              </a:rPr>
              <a:t>able ronde* animée par Prof.</a:t>
            </a:r>
            <a:r>
              <a:rPr lang="fr-FR" sz="1200" kern="1200" baseline="0" dirty="0">
                <a:solidFill>
                  <a:schemeClr val="tx1"/>
                </a:solidFill>
                <a:effectLst/>
                <a:latin typeface="+mn-lt"/>
                <a:ea typeface="+mn-ea"/>
                <a:cs typeface="+mn-cs"/>
              </a:rPr>
              <a:t> </a:t>
            </a:r>
            <a:r>
              <a:rPr lang="fr-FR" sz="1200" kern="1200" dirty="0">
                <a:solidFill>
                  <a:schemeClr val="tx1"/>
                </a:solidFill>
                <a:effectLst/>
                <a:latin typeface="+mn-lt"/>
                <a:ea typeface="+mn-ea"/>
                <a:cs typeface="+mn-cs"/>
              </a:rPr>
              <a:t>Colette Gervais sur</a:t>
            </a:r>
            <a:r>
              <a:rPr lang="fr-FR" sz="1200" kern="1200" baseline="0" dirty="0">
                <a:solidFill>
                  <a:schemeClr val="tx1"/>
                </a:solidFill>
                <a:effectLst/>
                <a:latin typeface="+mn-lt"/>
                <a:ea typeface="+mn-ea"/>
                <a:cs typeface="+mn-cs"/>
              </a:rPr>
              <a:t> </a:t>
            </a:r>
            <a:r>
              <a:rPr lang="fr-FR" sz="1200" kern="1200" dirty="0">
                <a:solidFill>
                  <a:schemeClr val="tx1"/>
                </a:solidFill>
                <a:effectLst/>
                <a:latin typeface="+mn-lt"/>
                <a:ea typeface="+mn-ea"/>
                <a:cs typeface="+mn-cs"/>
              </a:rPr>
              <a:t>les apports scientifiques de thèses de doctorat dans le domaine du numérique en éducation</a:t>
            </a:r>
            <a:r>
              <a:rPr lang="fr-CA" sz="1200" b="0" i="0" kern="1200" dirty="0">
                <a:solidFill>
                  <a:schemeClr val="tx1"/>
                </a:solidFill>
                <a:effectLst/>
                <a:latin typeface="+mn-lt"/>
                <a:ea typeface="+mn-ea"/>
                <a:cs typeface="+mn-cs"/>
              </a:rPr>
              <a:t>,</a:t>
            </a:r>
            <a:r>
              <a:rPr lang="fr-CA" sz="1200" b="0" i="0" kern="1200" baseline="0" dirty="0">
                <a:solidFill>
                  <a:schemeClr val="tx1"/>
                </a:solidFill>
                <a:effectLst/>
                <a:latin typeface="+mn-lt"/>
                <a:ea typeface="+mn-ea"/>
                <a:cs typeface="+mn-cs"/>
              </a:rPr>
              <a:t> au</a:t>
            </a:r>
            <a:r>
              <a:rPr lang="fr-FR" sz="1200" b="0" i="0" dirty="0"/>
              <a:t> 3</a:t>
            </a:r>
            <a:r>
              <a:rPr lang="fr-FR" sz="1200" b="0" i="0" baseline="30000" dirty="0"/>
              <a:t>e</a:t>
            </a:r>
            <a:r>
              <a:rPr lang="fr-FR" sz="1200" b="0" i="0" dirty="0"/>
              <a:t> colloque international</a:t>
            </a:r>
            <a:r>
              <a:rPr lang="fr-FR" sz="1200" b="0" i="0" baseline="0" dirty="0"/>
              <a:t> </a:t>
            </a:r>
            <a:r>
              <a:rPr lang="fr-FR" sz="1200" b="0" i="0" dirty="0"/>
              <a:t>en éducation,</a:t>
            </a:r>
            <a:r>
              <a:rPr lang="fr-FR" sz="1200" b="0" i="0" baseline="0" dirty="0"/>
              <a:t> </a:t>
            </a:r>
            <a:r>
              <a:rPr lang="fr-FR" sz="1200" b="0" i="0" dirty="0"/>
              <a:t>Montréal, Canada</a:t>
            </a:r>
            <a:r>
              <a:rPr lang="fr-CA" sz="1200" b="0" i="0" dirty="0"/>
              <a:t>, 5 mai.</a:t>
            </a:r>
          </a:p>
          <a:p>
            <a:pPr marL="0" marR="0" indent="0" algn="l" defTabSz="914400" rtl="0" eaLnBrk="1" fontAlgn="auto" latinLnBrk="0" hangingPunct="1">
              <a:lnSpc>
                <a:spcPct val="100000"/>
              </a:lnSpc>
              <a:spcBef>
                <a:spcPts val="0"/>
              </a:spcBef>
              <a:spcAft>
                <a:spcPts val="0"/>
              </a:spcAft>
              <a:buClrTx/>
              <a:buSzTx/>
              <a:buFontTx/>
              <a:buNone/>
              <a:tabLst/>
              <a:defRPr/>
            </a:pPr>
            <a:endParaRPr lang="fr-CA" sz="1200" b="0" i="0" dirty="0"/>
          </a:p>
          <a:p>
            <a:r>
              <a:rPr lang="fr-FR" sz="1200" kern="1200" dirty="0">
                <a:solidFill>
                  <a:schemeClr val="tx1"/>
                </a:solidFill>
                <a:effectLst/>
                <a:latin typeface="+mn-lt"/>
                <a:ea typeface="+mn-ea"/>
                <a:cs typeface="+mn-cs"/>
              </a:rPr>
              <a:t>Pour comprendre l’</a:t>
            </a:r>
            <a:r>
              <a:rPr lang="fr-FR" sz="1200" b="1" kern="1200" dirty="0">
                <a:solidFill>
                  <a:schemeClr val="tx1"/>
                </a:solidFill>
                <a:effectLst/>
                <a:latin typeface="+mn-lt"/>
                <a:ea typeface="+mn-ea"/>
                <a:cs typeface="+mn-cs"/>
              </a:rPr>
              <a:t>appropriation</a:t>
            </a:r>
            <a:endParaRPr lang="en-US" sz="1200" kern="1200" dirty="0">
              <a:solidFill>
                <a:schemeClr val="tx1"/>
              </a:solidFill>
              <a:effectLst/>
              <a:latin typeface="+mn-lt"/>
              <a:ea typeface="+mn-ea"/>
              <a:cs typeface="+mn-cs"/>
            </a:endParaRPr>
          </a:p>
          <a:p>
            <a:r>
              <a:rPr lang="fr-FR" sz="1200" b="1" kern="1200" dirty="0">
                <a:solidFill>
                  <a:schemeClr val="tx1"/>
                </a:solidFill>
                <a:effectLst/>
                <a:latin typeface="+mn-lt"/>
                <a:ea typeface="+mn-ea"/>
                <a:cs typeface="+mn-cs"/>
              </a:rPr>
              <a:t>pédagogique</a:t>
            </a:r>
            <a:r>
              <a:rPr lang="fr-FR" sz="1200" kern="1200" dirty="0">
                <a:solidFill>
                  <a:schemeClr val="tx1"/>
                </a:solidFill>
                <a:effectLst/>
                <a:latin typeface="+mn-lt"/>
                <a:ea typeface="+mn-ea"/>
                <a:cs typeface="+mn-cs"/>
              </a:rPr>
              <a:t> des</a:t>
            </a:r>
            <a:r>
              <a:rPr lang="fr-FR" sz="1200" b="1" kern="1200" dirty="0">
                <a:solidFill>
                  <a:schemeClr val="tx1"/>
                </a:solidFill>
                <a:effectLst/>
                <a:latin typeface="+mn-lt"/>
                <a:ea typeface="+mn-ea"/>
                <a:cs typeface="+mn-cs"/>
              </a:rPr>
              <a:t> </a:t>
            </a:r>
            <a:r>
              <a:rPr lang="fr-FR" sz="1200" kern="1200" dirty="0">
                <a:solidFill>
                  <a:schemeClr val="tx1"/>
                </a:solidFill>
                <a:effectLst/>
                <a:latin typeface="+mn-lt"/>
                <a:ea typeface="+mn-ea"/>
                <a:cs typeface="+mn-cs"/>
              </a:rPr>
              <a:t>technologies, </a:t>
            </a:r>
            <a:endParaRPr lang="en-US" sz="1200"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j’ai interviewé une </a:t>
            </a:r>
            <a:r>
              <a:rPr lang="fr-FR" sz="1200" b="1" kern="1200" dirty="0">
                <a:solidFill>
                  <a:schemeClr val="tx1"/>
                </a:solidFill>
                <a:effectLst/>
                <a:latin typeface="+mn-lt"/>
                <a:ea typeface="+mn-ea"/>
                <a:cs typeface="+mn-cs"/>
              </a:rPr>
              <a:t>trentaine</a:t>
            </a:r>
            <a:r>
              <a:rPr lang="fr-FR" sz="1200" kern="1200" dirty="0">
                <a:solidFill>
                  <a:schemeClr val="tx1"/>
                </a:solidFill>
                <a:effectLst/>
                <a:latin typeface="+mn-lt"/>
                <a:ea typeface="+mn-ea"/>
                <a:cs typeface="+mn-cs"/>
              </a:rPr>
              <a:t> d’enseignants et professeurs</a:t>
            </a:r>
            <a:endParaRPr lang="en-US" sz="1200"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du primaire, secondaire et supérieur en Afrique de l’Ouest.</a:t>
            </a:r>
            <a:endParaRPr lang="en-US" sz="1200"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 </a:t>
            </a:r>
            <a:endParaRPr lang="en-US" sz="1200"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Je mentionnerai seulement </a:t>
            </a:r>
            <a:endParaRPr lang="en-US" sz="1200"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2 </a:t>
            </a:r>
            <a:r>
              <a:rPr lang="fr-FR" sz="1200" b="1" kern="1200" dirty="0">
                <a:solidFill>
                  <a:schemeClr val="tx1"/>
                </a:solidFill>
                <a:effectLst/>
                <a:latin typeface="+mn-lt"/>
                <a:ea typeface="+mn-ea"/>
                <a:cs typeface="+mn-cs"/>
              </a:rPr>
              <a:t>apports scientifiques</a:t>
            </a:r>
            <a:endParaRPr lang="en-US" sz="1200"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de cette recherche.</a:t>
            </a:r>
            <a:endParaRPr lang="en-US" sz="1200" kern="1200" dirty="0">
              <a:solidFill>
                <a:schemeClr val="tx1"/>
              </a:solidFill>
              <a:effectLst/>
              <a:latin typeface="+mn-lt"/>
              <a:ea typeface="+mn-ea"/>
              <a:cs typeface="+mn-cs"/>
            </a:endParaRPr>
          </a:p>
          <a:p>
            <a:endParaRPr lang="fr-FR" sz="1200"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_____</a:t>
            </a:r>
          </a:p>
          <a:p>
            <a:endParaRPr lang="fr-FR" sz="1200"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J511</a:t>
            </a:r>
          </a:p>
          <a:p>
            <a:r>
              <a:rPr lang="fr-FR" sz="1200" kern="1200" dirty="0">
                <a:solidFill>
                  <a:schemeClr val="tx1"/>
                </a:solidFill>
                <a:effectLst/>
                <a:latin typeface="+mn-lt"/>
                <a:ea typeface="+mn-ea"/>
                <a:cs typeface="+mn-cs"/>
              </a:rPr>
              <a:t>Jeudi, 5 mai, 15h25 à 16h05, salle Bonaventure,</a:t>
            </a:r>
            <a:r>
              <a:rPr lang="fr-FR" sz="1200" kern="1200" baseline="0" dirty="0">
                <a:solidFill>
                  <a:schemeClr val="tx1"/>
                </a:solidFill>
                <a:effectLst/>
                <a:latin typeface="+mn-lt"/>
                <a:ea typeface="+mn-ea"/>
                <a:cs typeface="+mn-cs"/>
              </a:rPr>
              <a:t> Hôtel Bonaventure</a:t>
            </a:r>
            <a:endParaRPr lang="en-US" sz="1200"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a:t>
            </a:r>
            <a:r>
              <a:rPr lang="fr-FR" sz="1200" b="1" kern="1200" dirty="0">
                <a:solidFill>
                  <a:schemeClr val="tx1"/>
                </a:solidFill>
                <a:effectLst/>
                <a:latin typeface="+mn-lt"/>
                <a:ea typeface="+mn-ea"/>
                <a:cs typeface="+mn-cs"/>
              </a:rPr>
              <a:t>Table ronde animée par Colette Gervais : les apports scientifiques de thèses de doctorat dans le domaine du numérique en éducation</a:t>
            </a:r>
            <a:r>
              <a:rPr lang="fr-FR" sz="1200" kern="1200" dirty="0">
                <a:solidFill>
                  <a:schemeClr val="tx1"/>
                </a:solidFill>
                <a:effectLst/>
                <a:latin typeface="+mn-lt"/>
                <a:ea typeface="+mn-ea"/>
                <a:cs typeface="+mn-cs"/>
              </a:rPr>
              <a:t>.</a:t>
            </a:r>
            <a:endParaRPr lang="en-US" sz="1200"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Serge Armel ATTENOUKON, Université d'Abomey-Calavi </a:t>
            </a:r>
            <a:r>
              <a:rPr lang="fr-FR" sz="1200" i="1" kern="1200" dirty="0">
                <a:solidFill>
                  <a:schemeClr val="tx1"/>
                </a:solidFill>
                <a:effectLst/>
                <a:latin typeface="+mn-lt"/>
                <a:ea typeface="+mn-ea"/>
                <a:cs typeface="+mn-cs"/>
              </a:rPr>
              <a:t>- BÉNIN</a:t>
            </a:r>
            <a:endParaRPr lang="en-US" sz="1200"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Modibo COULIBALY, École normale supérieure de l'Université Abdou Moumouni </a:t>
            </a:r>
            <a:r>
              <a:rPr lang="fr-FR" sz="1200" i="1" kern="1200" dirty="0">
                <a:solidFill>
                  <a:schemeClr val="tx1"/>
                </a:solidFill>
                <a:effectLst/>
                <a:latin typeface="+mn-lt"/>
                <a:ea typeface="+mn-ea"/>
                <a:cs typeface="+mn-cs"/>
              </a:rPr>
              <a:t>- NIGER</a:t>
            </a:r>
            <a:endParaRPr lang="en-US" sz="1200"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Abdoul DIALLO, Université Cheikh Anta Diop de Dakar </a:t>
            </a:r>
            <a:r>
              <a:rPr lang="fr-FR" sz="1200" i="1" kern="1200" dirty="0">
                <a:solidFill>
                  <a:schemeClr val="tx1"/>
                </a:solidFill>
                <a:effectLst/>
                <a:latin typeface="+mn-lt"/>
                <a:ea typeface="+mn-ea"/>
                <a:cs typeface="+mn-cs"/>
              </a:rPr>
              <a:t>- SÉNÉGAL</a:t>
            </a:r>
            <a:endParaRPr lang="en-US" sz="1200"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Achille Candide KOUAWO, Université de Lomé - Institut National des Sciences de l'Education </a:t>
            </a:r>
            <a:r>
              <a:rPr lang="fr-FR" sz="1200" i="1" kern="1200" dirty="0">
                <a:solidFill>
                  <a:schemeClr val="tx1"/>
                </a:solidFill>
                <a:effectLst/>
                <a:latin typeface="+mn-lt"/>
                <a:ea typeface="+mn-ea"/>
                <a:cs typeface="+mn-cs"/>
              </a:rPr>
              <a:t>- TOGO</a:t>
            </a:r>
            <a:r>
              <a:rPr lang="en-US" sz="1200" kern="1200" dirty="0">
                <a:solidFill>
                  <a:schemeClr val="tx1"/>
                </a:solidFill>
                <a:effectLst/>
                <a:latin typeface="+mn-lt"/>
                <a:ea typeface="+mn-ea"/>
                <a:cs typeface="+mn-cs"/>
              </a:rPr>
              <a:t> (absent)</a:t>
            </a:r>
          </a:p>
          <a:p>
            <a:r>
              <a:rPr lang="fr-FR" sz="1200" kern="1200" dirty="0">
                <a:solidFill>
                  <a:schemeClr val="tx1"/>
                </a:solidFill>
                <a:effectLst/>
                <a:latin typeface="+mn-lt"/>
                <a:ea typeface="+mn-ea"/>
                <a:cs typeface="+mn-cs"/>
              </a:rPr>
              <a:t>Bi Sehi Antoine MIAN, École Normale Supérieure Abidjan </a:t>
            </a:r>
            <a:r>
              <a:rPr lang="fr-FR" sz="1200" i="1" kern="1200" dirty="0">
                <a:solidFill>
                  <a:schemeClr val="tx1"/>
                </a:solidFill>
                <a:effectLst/>
                <a:latin typeface="+mn-lt"/>
                <a:ea typeface="+mn-ea"/>
                <a:cs typeface="+mn-cs"/>
              </a:rPr>
              <a:t>- CÔTE D'IVOIRE</a:t>
            </a:r>
            <a:endParaRPr lang="en-US" sz="1200"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Ousmane MOUSSA TESSA, Université Abdou Moumouni </a:t>
            </a:r>
            <a:r>
              <a:rPr lang="fr-FR" sz="1200" i="1" kern="1200" dirty="0">
                <a:solidFill>
                  <a:schemeClr val="tx1"/>
                </a:solidFill>
                <a:effectLst/>
                <a:latin typeface="+mn-lt"/>
                <a:ea typeface="+mn-ea"/>
                <a:cs typeface="+mn-cs"/>
              </a:rPr>
              <a:t>- NIGER</a:t>
            </a:r>
            <a:endParaRPr lang="en-US" sz="1200"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Kathryn TOURÉ, International education researcher and consultant </a:t>
            </a:r>
            <a:r>
              <a:rPr lang="fr-FR" sz="1200" i="1" kern="1200" dirty="0">
                <a:solidFill>
                  <a:schemeClr val="tx1"/>
                </a:solidFill>
                <a:effectLst/>
                <a:latin typeface="+mn-lt"/>
                <a:ea typeface="+mn-ea"/>
                <a:cs typeface="+mn-cs"/>
              </a:rPr>
              <a:t>- ÉTATS-UNIS</a:t>
            </a:r>
            <a:endParaRPr lang="en-US" sz="1200" i="0" kern="1200" dirty="0">
              <a:solidFill>
                <a:schemeClr val="tx1"/>
              </a:solidFill>
              <a:effectLst/>
              <a:latin typeface="+mn-lt"/>
              <a:ea typeface="+mn-ea"/>
              <a:cs typeface="+mn-cs"/>
            </a:endParaRPr>
          </a:p>
          <a:p>
            <a:endParaRPr lang="en-US" sz="1200" i="0"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L’un des objectifs du programme du cohorte</a:t>
            </a:r>
            <a:r>
              <a:rPr lang="fr-FR" sz="1200" kern="1200" baseline="0" dirty="0">
                <a:solidFill>
                  <a:schemeClr val="tx1"/>
                </a:solidFill>
                <a:effectLst/>
                <a:latin typeface="+mn-lt"/>
                <a:ea typeface="+mn-ea"/>
                <a:cs typeface="+mn-cs"/>
              </a:rPr>
              <a:t> doctorale (2006 à 2016) </a:t>
            </a:r>
            <a:r>
              <a:rPr lang="fr-FR" sz="1200" kern="1200" dirty="0">
                <a:solidFill>
                  <a:schemeClr val="tx1"/>
                </a:solidFill>
                <a:effectLst/>
                <a:latin typeface="+mn-lt"/>
                <a:ea typeface="+mn-ea"/>
                <a:cs typeface="+mn-cs"/>
              </a:rPr>
              <a:t>était de faire une place à la recherche faite en Afrique sur le numérique en éducation dans la littérature scientifique. Les candidats ont pris connaissance de la recherche existante (Amérique, Europe) avant de proposer leurs propres projets ayant une </a:t>
            </a:r>
            <a:r>
              <a:rPr lang="fr-FR" sz="1200" b="1" kern="1200" dirty="0">
                <a:solidFill>
                  <a:schemeClr val="tx1"/>
                </a:solidFill>
                <a:effectLst/>
                <a:latin typeface="+mn-lt"/>
                <a:ea typeface="+mn-ea"/>
                <a:cs typeface="+mn-cs"/>
              </a:rPr>
              <a:t>pertinence sociale</a:t>
            </a:r>
            <a:r>
              <a:rPr lang="fr-FR" sz="1200" kern="1200" dirty="0">
                <a:solidFill>
                  <a:schemeClr val="tx1"/>
                </a:solidFill>
                <a:effectLst/>
                <a:latin typeface="+mn-lt"/>
                <a:ea typeface="+mn-ea"/>
                <a:cs typeface="+mn-cs"/>
              </a:rPr>
              <a:t> pour l’Afrique et une </a:t>
            </a:r>
            <a:r>
              <a:rPr lang="fr-FR" sz="1200" b="1" kern="1200" dirty="0">
                <a:solidFill>
                  <a:schemeClr val="tx1"/>
                </a:solidFill>
                <a:effectLst/>
                <a:latin typeface="+mn-lt"/>
                <a:ea typeface="+mn-ea"/>
                <a:cs typeface="+mn-cs"/>
              </a:rPr>
              <a:t>pertinence scientifique</a:t>
            </a:r>
            <a:r>
              <a:rPr lang="fr-FR" sz="1200" kern="1200" dirty="0">
                <a:solidFill>
                  <a:schemeClr val="tx1"/>
                </a:solidFill>
                <a:effectLst/>
                <a:latin typeface="+mn-lt"/>
                <a:ea typeface="+mn-ea"/>
                <a:cs typeface="+mn-cs"/>
              </a:rPr>
              <a:t> pour l’ensemble de la recherche dans le domaine. </a:t>
            </a:r>
          </a:p>
          <a:p>
            <a:endParaRPr lang="en-US" sz="1200"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La prise en compte de spécificités africaines dans le domaine de l’intégration des TIC en éducation a-t-elle débouché sur des résultats permettant (1) de comprendre ces spécificités à l’aide de cadres développés par des chercheurs de l’extérieur de l’Afrique et également (2) de contribuer à porter un regard renouvelé sur ces questions ? </a:t>
            </a:r>
          </a:p>
          <a:p>
            <a:endParaRPr lang="en-US" sz="1200"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Les participants, tous détenteurs d’un PhD., disposent chacun de 2-3 minutes pour présenter à tour de rôle l’essentiel de leurs résultats. Une discussion entre les membres du groupe sera suivie d’un échange avec la salle.</a:t>
            </a:r>
          </a:p>
          <a:p>
            <a:endParaRPr lang="fr-FR" sz="1200" kern="1200" dirty="0">
              <a:solidFill>
                <a:schemeClr val="tx1"/>
              </a:solidFill>
              <a:effectLst/>
              <a:latin typeface="+mn-lt"/>
              <a:ea typeface="+mn-ea"/>
              <a:cs typeface="+mn-cs"/>
            </a:endParaRPr>
          </a:p>
          <a:p>
            <a:endParaRPr lang="fr-FR" sz="1200" kern="1200" dirty="0">
              <a:solidFill>
                <a:schemeClr val="tx1"/>
              </a:solidFill>
              <a:effectLst/>
              <a:latin typeface="+mn-lt"/>
              <a:ea typeface="+mn-ea"/>
              <a:cs typeface="+mn-cs"/>
            </a:endParaRPr>
          </a:p>
          <a:p>
            <a:r>
              <a:rPr lang="fr-FR" sz="1200" i="1" kern="1200" dirty="0">
                <a:solidFill>
                  <a:schemeClr val="tx1"/>
                </a:solidFill>
                <a:effectLst/>
                <a:latin typeface="+mn-lt"/>
                <a:ea typeface="+mn-ea"/>
                <a:cs typeface="+mn-cs"/>
              </a:rPr>
              <a:t>Image</a:t>
            </a:r>
            <a:r>
              <a:rPr lang="fr-FR" sz="1200" i="1" kern="1200" baseline="0" dirty="0">
                <a:solidFill>
                  <a:schemeClr val="tx1"/>
                </a:solidFill>
                <a:effectLst/>
                <a:latin typeface="+mn-lt"/>
                <a:ea typeface="+mn-ea"/>
                <a:cs typeface="+mn-cs"/>
              </a:rPr>
              <a:t> sur la diapositif</a:t>
            </a:r>
            <a:r>
              <a:rPr lang="fr-FR" sz="1200" kern="1200" baseline="0" dirty="0">
                <a:solidFill>
                  <a:schemeClr val="tx1"/>
                </a:solidFill>
                <a:effectLst/>
                <a:latin typeface="+mn-lt"/>
                <a:ea typeface="+mn-ea"/>
                <a:cs typeface="+mn-cs"/>
              </a:rPr>
              <a:t>:  Couverture d’un livre par Bernard Fonlon. Le livre est disponible à partir de www.langaa-rpcig.net</a:t>
            </a:r>
          </a:p>
          <a:p>
            <a:endParaRPr lang="en-US" sz="1200" kern="120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p:txBody>
      </p:sp>
      <p:sp>
        <p:nvSpPr>
          <p:cNvPr id="4" name="Espace réservé du numéro de diapositive 3"/>
          <p:cNvSpPr>
            <a:spLocks noGrp="1"/>
          </p:cNvSpPr>
          <p:nvPr>
            <p:ph type="sldNum" sz="quarter" idx="10"/>
          </p:nvPr>
        </p:nvSpPr>
        <p:spPr/>
        <p:txBody>
          <a:bodyPr/>
          <a:lstStyle/>
          <a:p>
            <a:fld id="{42BCA2D2-0009-45D8-929A-16F71EFB81DD}" type="slidenum">
              <a:rPr lang="fr-FR" smtClean="0"/>
              <a:t>1</a:t>
            </a:fld>
            <a:endParaRPr lang="fr-FR" dirty="0"/>
          </a:p>
        </p:txBody>
      </p:sp>
    </p:spTree>
    <p:extLst>
      <p:ext uri="{BB962C8B-B14F-4D97-AF65-F5344CB8AC3E}">
        <p14:creationId xmlns:p14="http://schemas.microsoft.com/office/powerpoint/2010/main" val="38311646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sz="1200" kern="1200" dirty="0">
                <a:solidFill>
                  <a:schemeClr val="tx1"/>
                </a:solidFill>
                <a:effectLst/>
                <a:latin typeface="+mn-lt"/>
                <a:ea typeface="+mn-ea"/>
                <a:cs typeface="+mn-cs"/>
              </a:rPr>
              <a:t>La</a:t>
            </a:r>
            <a:r>
              <a:rPr lang="fr-FR" sz="1200" kern="1200" baseline="0" dirty="0">
                <a:solidFill>
                  <a:schemeClr val="tx1"/>
                </a:solidFill>
                <a:effectLst/>
                <a:latin typeface="+mn-lt"/>
                <a:ea typeface="+mn-ea"/>
                <a:cs typeface="+mn-cs"/>
              </a:rPr>
              <a:t> recherche</a:t>
            </a:r>
            <a:r>
              <a:rPr lang="fr-FR" sz="1200" kern="1200" dirty="0">
                <a:solidFill>
                  <a:schemeClr val="tx1"/>
                </a:solidFill>
                <a:effectLst/>
                <a:latin typeface="+mn-lt"/>
                <a:ea typeface="+mn-ea"/>
                <a:cs typeface="+mn-cs"/>
              </a:rPr>
              <a:t> a d’abord</a:t>
            </a:r>
            <a:endParaRPr lang="en-US" sz="1200"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montré que l’appropriation des TIC </a:t>
            </a:r>
            <a:endParaRPr lang="en-US" sz="1200"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est un </a:t>
            </a:r>
            <a:r>
              <a:rPr lang="fr-FR" sz="1200" b="1" kern="1200" dirty="0">
                <a:solidFill>
                  <a:schemeClr val="tx1"/>
                </a:solidFill>
                <a:effectLst/>
                <a:latin typeface="+mn-lt"/>
                <a:ea typeface="+mn-ea"/>
                <a:cs typeface="+mn-cs"/>
              </a:rPr>
              <a:t>processus culturel et social</a:t>
            </a:r>
            <a:r>
              <a:rPr lang="fr-FR" sz="1200" kern="1200" dirty="0">
                <a:solidFill>
                  <a:schemeClr val="tx1"/>
                </a:solidFill>
                <a:effectLst/>
                <a:latin typeface="+mn-lt"/>
                <a:ea typeface="+mn-ea"/>
                <a:cs typeface="+mn-cs"/>
              </a:rPr>
              <a:t>, </a:t>
            </a:r>
            <a:endParaRPr lang="en-US" sz="1200"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ce qui est </a:t>
            </a:r>
            <a:r>
              <a:rPr lang="fr-FR" sz="1200" u="sng" kern="1200" dirty="0">
                <a:solidFill>
                  <a:schemeClr val="tx1"/>
                </a:solidFill>
                <a:effectLst/>
                <a:latin typeface="+mn-lt"/>
                <a:ea typeface="+mn-ea"/>
                <a:cs typeface="+mn-cs"/>
              </a:rPr>
              <a:t>peu mis en évidence</a:t>
            </a:r>
            <a:r>
              <a:rPr lang="fr-FR" sz="1200" kern="1200" dirty="0">
                <a:solidFill>
                  <a:schemeClr val="tx1"/>
                </a:solidFill>
                <a:effectLst/>
                <a:latin typeface="+mn-lt"/>
                <a:ea typeface="+mn-ea"/>
                <a:cs typeface="+mn-cs"/>
              </a:rPr>
              <a:t> dans la littérature jusqu’ici.</a:t>
            </a:r>
            <a:endParaRPr lang="en-US" sz="1200"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 </a:t>
            </a:r>
            <a:endParaRPr lang="en-US" sz="1200"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L</a:t>
            </a:r>
            <a:r>
              <a:rPr lang="fr-FR" sz="1200" b="1" kern="1200" dirty="0">
                <a:solidFill>
                  <a:schemeClr val="tx1"/>
                </a:solidFill>
                <a:effectLst/>
                <a:latin typeface="+mn-lt"/>
                <a:ea typeface="+mn-ea"/>
                <a:cs typeface="+mn-cs"/>
              </a:rPr>
              <a:t>es éducateurs ne travaillent pas seuls </a:t>
            </a:r>
            <a:r>
              <a:rPr lang="fr-FR" sz="1200" kern="1200" dirty="0">
                <a:solidFill>
                  <a:schemeClr val="tx1"/>
                </a:solidFill>
                <a:effectLst/>
                <a:latin typeface="+mn-lt"/>
                <a:ea typeface="+mn-ea"/>
                <a:cs typeface="+mn-cs"/>
              </a:rPr>
              <a:t>à forger les technologies, </a:t>
            </a:r>
            <a:endParaRPr lang="en-US" sz="1200"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en les adaptant à leur environnement pédagogique et culturel. </a:t>
            </a:r>
            <a:endParaRPr lang="en-US" sz="1200"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Ouvrant aux frontières des cultures et connaissances, </a:t>
            </a:r>
            <a:endParaRPr lang="en-US" sz="1200"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ils y impliquent les </a:t>
            </a:r>
            <a:r>
              <a:rPr lang="fr-FR" sz="1200" b="1" kern="1200" dirty="0">
                <a:solidFill>
                  <a:schemeClr val="tx1"/>
                </a:solidFill>
                <a:effectLst/>
                <a:latin typeface="+mn-lt"/>
                <a:ea typeface="+mn-ea"/>
                <a:cs typeface="+mn-cs"/>
              </a:rPr>
              <a:t>apprenants</a:t>
            </a:r>
            <a:r>
              <a:rPr lang="fr-FR" sz="1200" kern="1200" dirty="0">
                <a:solidFill>
                  <a:schemeClr val="tx1"/>
                </a:solidFill>
                <a:effectLst/>
                <a:latin typeface="+mn-lt"/>
                <a:ea typeface="+mn-ea"/>
                <a:cs typeface="+mn-cs"/>
              </a:rPr>
              <a:t>, leurs </a:t>
            </a:r>
            <a:r>
              <a:rPr lang="fr-FR" sz="1200" b="1" kern="1200" dirty="0">
                <a:solidFill>
                  <a:schemeClr val="tx1"/>
                </a:solidFill>
                <a:effectLst/>
                <a:latin typeface="+mn-lt"/>
                <a:ea typeface="+mn-ea"/>
                <a:cs typeface="+mn-cs"/>
              </a:rPr>
              <a:t>familles</a:t>
            </a:r>
            <a:r>
              <a:rPr lang="fr-FR" sz="1200" kern="1200" dirty="0">
                <a:solidFill>
                  <a:schemeClr val="tx1"/>
                </a:solidFill>
                <a:effectLst/>
                <a:latin typeface="+mn-lt"/>
                <a:ea typeface="+mn-ea"/>
                <a:cs typeface="+mn-cs"/>
              </a:rPr>
              <a:t> </a:t>
            </a:r>
            <a:endParaRPr lang="en-US" sz="1200"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et d’autres </a:t>
            </a:r>
            <a:r>
              <a:rPr lang="fr-FR" sz="1200" b="1" kern="1200" dirty="0">
                <a:solidFill>
                  <a:schemeClr val="tx1"/>
                </a:solidFill>
                <a:effectLst/>
                <a:latin typeface="+mn-lt"/>
                <a:ea typeface="+mn-ea"/>
                <a:cs typeface="+mn-cs"/>
              </a:rPr>
              <a:t>personnes dans la communauté</a:t>
            </a:r>
            <a:r>
              <a:rPr lang="fr-FR" sz="1200" kern="1200" dirty="0">
                <a:solidFill>
                  <a:schemeClr val="tx1"/>
                </a:solidFill>
                <a:effectLst/>
                <a:latin typeface="+mn-lt"/>
                <a:ea typeface="+mn-ea"/>
                <a:cs typeface="+mn-cs"/>
              </a:rPr>
              <a:t> autour de l’école. </a:t>
            </a:r>
            <a:endParaRPr lang="en-US" sz="1200"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 </a:t>
            </a:r>
            <a:endParaRPr lang="en-US" sz="1200"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Les dialogues </a:t>
            </a:r>
            <a:r>
              <a:rPr lang="fr-FR" sz="1200" u="sng" kern="1200" dirty="0">
                <a:solidFill>
                  <a:schemeClr val="tx1"/>
                </a:solidFill>
                <a:effectLst/>
                <a:latin typeface="+mn-lt"/>
                <a:ea typeface="+mn-ea"/>
                <a:cs typeface="+mn-cs"/>
              </a:rPr>
              <a:t>entre enseignants</a:t>
            </a:r>
            <a:r>
              <a:rPr lang="fr-FR" sz="1200" kern="1200" dirty="0">
                <a:solidFill>
                  <a:schemeClr val="tx1"/>
                </a:solidFill>
                <a:effectLst/>
                <a:latin typeface="+mn-lt"/>
                <a:ea typeface="+mn-ea"/>
                <a:cs typeface="+mn-cs"/>
              </a:rPr>
              <a:t> et </a:t>
            </a:r>
            <a:endParaRPr lang="en-US" sz="1200"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avec les </a:t>
            </a:r>
            <a:r>
              <a:rPr lang="fr-FR" sz="1200" u="sng" kern="1200" dirty="0">
                <a:solidFill>
                  <a:schemeClr val="tx1"/>
                </a:solidFill>
                <a:effectLst/>
                <a:latin typeface="+mn-lt"/>
                <a:ea typeface="+mn-ea"/>
                <a:cs typeface="+mn-cs"/>
              </a:rPr>
              <a:t>directeurs d’écoles</a:t>
            </a:r>
            <a:r>
              <a:rPr lang="fr-FR" sz="1200" kern="1200" dirty="0">
                <a:solidFill>
                  <a:schemeClr val="tx1"/>
                </a:solidFill>
                <a:effectLst/>
                <a:latin typeface="+mn-lt"/>
                <a:ea typeface="+mn-ea"/>
                <a:cs typeface="+mn-cs"/>
              </a:rPr>
              <a:t> et </a:t>
            </a:r>
            <a:r>
              <a:rPr lang="fr-FR" sz="1200" u="sng" kern="1200" dirty="0">
                <a:solidFill>
                  <a:schemeClr val="tx1"/>
                </a:solidFill>
                <a:effectLst/>
                <a:latin typeface="+mn-lt"/>
                <a:ea typeface="+mn-ea"/>
                <a:cs typeface="+mn-cs"/>
              </a:rPr>
              <a:t>conseillers pédagogiques</a:t>
            </a:r>
            <a:r>
              <a:rPr lang="fr-FR" sz="1200" kern="1200" dirty="0">
                <a:solidFill>
                  <a:schemeClr val="tx1"/>
                </a:solidFill>
                <a:effectLst/>
                <a:latin typeface="+mn-lt"/>
                <a:ea typeface="+mn-ea"/>
                <a:cs typeface="+mn-cs"/>
              </a:rPr>
              <a:t> </a:t>
            </a:r>
            <a:endParaRPr lang="en-US" sz="1200"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font partie aussi du processus de l’appropriation pédagogique des TIC, </a:t>
            </a:r>
            <a:endParaRPr lang="en-US" sz="1200"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qui est bien un </a:t>
            </a:r>
            <a:r>
              <a:rPr lang="fr-FR" sz="1200" b="1" kern="1200" dirty="0">
                <a:solidFill>
                  <a:schemeClr val="tx1"/>
                </a:solidFill>
                <a:effectLst/>
                <a:latin typeface="+mn-lt"/>
                <a:ea typeface="+mn-ea"/>
                <a:cs typeface="+mn-cs"/>
              </a:rPr>
              <a:t>processus social</a:t>
            </a:r>
            <a:r>
              <a:rPr lang="fr-FR" sz="1200" kern="1200" dirty="0">
                <a:solidFill>
                  <a:schemeClr val="tx1"/>
                </a:solidFill>
                <a:effectLst/>
                <a:latin typeface="+mn-lt"/>
                <a:ea typeface="+mn-ea"/>
                <a:cs typeface="+mn-cs"/>
              </a:rPr>
              <a:t>. </a:t>
            </a:r>
            <a:endParaRPr lang="en-US" sz="1200" kern="1200" dirty="0">
              <a:solidFill>
                <a:schemeClr val="tx1"/>
              </a:solidFill>
              <a:effectLst/>
              <a:latin typeface="+mn-lt"/>
              <a:ea typeface="+mn-ea"/>
              <a:cs typeface="+mn-cs"/>
            </a:endParaRPr>
          </a:p>
          <a:p>
            <a:endParaRPr lang="fr-FR" sz="1200" i="0" kern="1200" dirty="0">
              <a:solidFill>
                <a:schemeClr val="tx1"/>
              </a:solidFill>
              <a:effectLst/>
              <a:latin typeface="+mn-lt"/>
              <a:ea typeface="+mn-ea"/>
              <a:cs typeface="+mn-cs"/>
            </a:endParaRPr>
          </a:p>
          <a:p>
            <a:endParaRPr lang="fr-FR" sz="1200" i="0" kern="1200" dirty="0">
              <a:solidFill>
                <a:schemeClr val="tx1"/>
              </a:solidFill>
              <a:effectLst/>
              <a:latin typeface="+mn-lt"/>
              <a:ea typeface="+mn-ea"/>
              <a:cs typeface="+mn-cs"/>
            </a:endParaRPr>
          </a:p>
          <a:p>
            <a:r>
              <a:rPr lang="fr-FR" sz="1200" i="0" kern="1200" dirty="0">
                <a:solidFill>
                  <a:schemeClr val="tx1"/>
                </a:solidFill>
                <a:effectLst/>
                <a:latin typeface="+mn-lt"/>
                <a:ea typeface="+mn-ea"/>
                <a:cs typeface="+mn-cs"/>
              </a:rPr>
              <a:t>Photo 1</a:t>
            </a:r>
          </a:p>
          <a:p>
            <a:r>
              <a:rPr lang="fr-FR" sz="1200" i="0" kern="1200" dirty="0">
                <a:solidFill>
                  <a:schemeClr val="tx1"/>
                </a:solidFill>
                <a:effectLst/>
                <a:latin typeface="+mn-lt"/>
                <a:ea typeface="+mn-ea"/>
                <a:cs typeface="+mn-cs"/>
              </a:rPr>
              <a:t>Alassane Drabo : Cadre d’union (Burkina Faso), 2005 </a:t>
            </a:r>
            <a:br>
              <a:rPr lang="fr-FR" sz="1200" i="0" kern="1200" dirty="0">
                <a:solidFill>
                  <a:schemeClr val="tx1"/>
                </a:solidFill>
                <a:effectLst/>
                <a:latin typeface="+mn-lt"/>
                <a:ea typeface="+mn-ea"/>
                <a:cs typeface="+mn-cs"/>
              </a:rPr>
            </a:br>
            <a:r>
              <a:rPr lang="fr-FR" sz="1200" i="0" kern="1200" dirty="0">
                <a:solidFill>
                  <a:schemeClr val="tx1"/>
                </a:solidFill>
                <a:effectLst/>
                <a:latin typeface="+mn-lt"/>
                <a:ea typeface="+mn-ea"/>
                <a:cs typeface="+mn-cs"/>
              </a:rPr>
              <a:t>Bois et métal. H. : 157 cm </a:t>
            </a:r>
            <a:br>
              <a:rPr lang="fr-FR" sz="1200" i="0" kern="1200" dirty="0">
                <a:solidFill>
                  <a:schemeClr val="tx1"/>
                </a:solidFill>
                <a:effectLst/>
                <a:latin typeface="+mn-lt"/>
                <a:ea typeface="+mn-ea"/>
                <a:cs typeface="+mn-cs"/>
              </a:rPr>
            </a:br>
            <a:r>
              <a:rPr lang="fr-FR" sz="1200" i="0" kern="1200" dirty="0">
                <a:solidFill>
                  <a:schemeClr val="tx1"/>
                </a:solidFill>
                <a:effectLst/>
                <a:latin typeface="+mn-lt"/>
                <a:ea typeface="+mn-ea"/>
                <a:cs typeface="+mn-cs"/>
              </a:rPr>
              <a:t>Collection de la Biennale d’art africain contemporain, Dakar. </a:t>
            </a:r>
            <a:br>
              <a:rPr lang="fr-FR" sz="1200" i="0" kern="1200" dirty="0">
                <a:solidFill>
                  <a:schemeClr val="tx1"/>
                </a:solidFill>
                <a:effectLst/>
                <a:latin typeface="+mn-lt"/>
                <a:ea typeface="+mn-ea"/>
                <a:cs typeface="+mn-cs"/>
              </a:rPr>
            </a:br>
            <a:r>
              <a:rPr lang="fr-FR" sz="1200" i="0" kern="1200" dirty="0">
                <a:solidFill>
                  <a:schemeClr val="tx1"/>
                </a:solidFill>
                <a:effectLst/>
                <a:latin typeface="+mn-lt"/>
                <a:ea typeface="+mn-ea"/>
                <a:cs typeface="+mn-cs"/>
              </a:rPr>
              <a:t>Exposé dans "Design en Afrique" au musée Dapper, Paris. </a:t>
            </a:r>
            <a:br>
              <a:rPr lang="fr-FR" sz="1200" i="0" kern="1200" dirty="0">
                <a:solidFill>
                  <a:schemeClr val="tx1"/>
                </a:solidFill>
                <a:effectLst/>
                <a:latin typeface="+mn-lt"/>
                <a:ea typeface="+mn-ea"/>
                <a:cs typeface="+mn-cs"/>
              </a:rPr>
            </a:br>
            <a:r>
              <a:rPr lang="fr-FR" sz="1200" i="0" kern="1200" dirty="0">
                <a:solidFill>
                  <a:schemeClr val="tx1"/>
                </a:solidFill>
                <a:effectLst/>
                <a:latin typeface="+mn-lt"/>
                <a:ea typeface="+mn-ea"/>
                <a:cs typeface="+mn-cs"/>
              </a:rPr>
              <a:t>ARCHIVES MUSÉE DAPPER ET DOMINIQUE COHAS</a:t>
            </a:r>
          </a:p>
          <a:p>
            <a:r>
              <a:rPr lang="fr-FR" sz="1200" kern="1200" dirty="0">
                <a:solidFill>
                  <a:schemeClr val="tx1"/>
                </a:solidFill>
                <a:effectLst/>
                <a:latin typeface="+mn-lt"/>
                <a:ea typeface="+mn-ea"/>
                <a:cs typeface="+mn-cs"/>
              </a:rPr>
              <a:t>http://provincedelequateur.blogspot.com/2012/10/le-nouveau-design-et-la-culture-en.html</a:t>
            </a:r>
          </a:p>
        </p:txBody>
      </p:sp>
      <p:sp>
        <p:nvSpPr>
          <p:cNvPr id="4" name="Espace réservé du numéro de diapositive 3"/>
          <p:cNvSpPr>
            <a:spLocks noGrp="1"/>
          </p:cNvSpPr>
          <p:nvPr>
            <p:ph type="sldNum" sz="quarter" idx="10"/>
          </p:nvPr>
        </p:nvSpPr>
        <p:spPr/>
        <p:txBody>
          <a:bodyPr/>
          <a:lstStyle/>
          <a:p>
            <a:fld id="{42BCA2D2-0009-45D8-929A-16F71EFB81DD}" type="slidenum">
              <a:rPr lang="fr-FR" smtClean="0"/>
              <a:t>2</a:t>
            </a:fld>
            <a:endParaRPr lang="fr-FR" dirty="0"/>
          </a:p>
        </p:txBody>
      </p:sp>
    </p:spTree>
    <p:extLst>
      <p:ext uri="{BB962C8B-B14F-4D97-AF65-F5344CB8AC3E}">
        <p14:creationId xmlns:p14="http://schemas.microsoft.com/office/powerpoint/2010/main" val="24386591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algn="l">
              <a:defRPr/>
            </a:pPr>
            <a:r>
              <a:rPr lang="fr-CA" sz="1200" b="0" i="0" dirty="0"/>
              <a:t>Pour comprendre ce</a:t>
            </a:r>
            <a:r>
              <a:rPr lang="fr-CA" sz="1200" b="0" i="0" baseline="0" dirty="0"/>
              <a:t> processus social, </a:t>
            </a:r>
          </a:p>
          <a:p>
            <a:pPr algn="l">
              <a:defRPr/>
            </a:pPr>
            <a:r>
              <a:rPr lang="fr-CA" sz="1200" b="0" i="0" baseline="0" dirty="0"/>
              <a:t>nous avons analysé les propos des enseignants</a:t>
            </a:r>
          </a:p>
          <a:p>
            <a:pPr algn="l">
              <a:defRPr/>
            </a:pPr>
            <a:r>
              <a:rPr lang="fr-CA" sz="1200" b="0" i="0" baseline="0" dirty="0"/>
              <a:t>à la lumière des penseurs africains.</a:t>
            </a:r>
          </a:p>
          <a:p>
            <a:pPr algn="l">
              <a:defRPr/>
            </a:pPr>
            <a:endParaRPr lang="fr-CA" sz="1200" b="0" i="0" baseline="0" dirty="0"/>
          </a:p>
          <a:p>
            <a:r>
              <a:rPr lang="fr-FR" sz="1200" kern="1200" dirty="0">
                <a:solidFill>
                  <a:schemeClr val="tx1"/>
                </a:solidFill>
                <a:effectLst/>
                <a:latin typeface="+mn-lt"/>
                <a:ea typeface="+mn-ea"/>
                <a:cs typeface="+mn-cs"/>
              </a:rPr>
              <a:t>Une </a:t>
            </a:r>
            <a:r>
              <a:rPr lang="fr-FR" sz="1200" u="sng" kern="1200" dirty="0">
                <a:solidFill>
                  <a:schemeClr val="tx1"/>
                </a:solidFill>
                <a:effectLst/>
                <a:latin typeface="+mn-lt"/>
                <a:ea typeface="+mn-ea"/>
                <a:cs typeface="+mn-cs"/>
              </a:rPr>
              <a:t>deuxième contribution</a:t>
            </a:r>
            <a:r>
              <a:rPr lang="fr-FR" sz="1200" kern="1200" dirty="0">
                <a:solidFill>
                  <a:schemeClr val="tx1"/>
                </a:solidFill>
                <a:effectLst/>
                <a:latin typeface="+mn-lt"/>
                <a:ea typeface="+mn-ea"/>
                <a:cs typeface="+mn-cs"/>
              </a:rPr>
              <a:t> donc de cette recherche </a:t>
            </a:r>
            <a:endParaRPr lang="en-US" sz="1200"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est la </a:t>
            </a:r>
            <a:r>
              <a:rPr lang="fr-FR" sz="1200" b="1" kern="1200" dirty="0">
                <a:solidFill>
                  <a:schemeClr val="tx1"/>
                </a:solidFill>
                <a:effectLst/>
                <a:latin typeface="+mn-lt"/>
                <a:ea typeface="+mn-ea"/>
                <a:cs typeface="+mn-cs"/>
              </a:rPr>
              <a:t>mobilisation des écrits des penseurs africains</a:t>
            </a:r>
            <a:r>
              <a:rPr lang="fr-FR" sz="1200" kern="1200" dirty="0">
                <a:solidFill>
                  <a:schemeClr val="tx1"/>
                </a:solidFill>
                <a:effectLst/>
                <a:latin typeface="+mn-lt"/>
                <a:ea typeface="+mn-ea"/>
                <a:cs typeface="+mn-cs"/>
              </a:rPr>
              <a:t>. </a:t>
            </a:r>
            <a:endParaRPr lang="en-US" sz="1200"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 </a:t>
            </a:r>
            <a:endParaRPr lang="en-US" sz="1200"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En s’appuyant sur</a:t>
            </a:r>
            <a:r>
              <a:rPr lang="fr-FR" sz="1200" kern="1200" baseline="0" dirty="0">
                <a:solidFill>
                  <a:schemeClr val="tx1"/>
                </a:solidFill>
                <a:effectLst/>
                <a:latin typeface="+mn-lt"/>
                <a:ea typeface="+mn-ea"/>
                <a:cs typeface="+mn-cs"/>
              </a:rPr>
              <a:t> leurs</a:t>
            </a:r>
            <a:r>
              <a:rPr lang="fr-FR" sz="1200" kern="1200" dirty="0">
                <a:solidFill>
                  <a:schemeClr val="tx1"/>
                </a:solidFill>
                <a:effectLst/>
                <a:latin typeface="+mn-lt"/>
                <a:ea typeface="+mn-ea"/>
                <a:cs typeface="+mn-cs"/>
              </a:rPr>
              <a:t> écrits, </a:t>
            </a:r>
            <a:endParaRPr lang="en-US" sz="1200"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je pense qu’on a pu</a:t>
            </a:r>
            <a:endParaRPr lang="en-US" sz="1200" kern="1200" dirty="0">
              <a:solidFill>
                <a:schemeClr val="tx1"/>
              </a:solidFill>
              <a:effectLst/>
              <a:latin typeface="+mn-lt"/>
              <a:ea typeface="+mn-ea"/>
              <a:cs typeface="+mn-cs"/>
            </a:endParaRPr>
          </a:p>
          <a:p>
            <a:r>
              <a:rPr lang="fr-FR" sz="1200" b="1" kern="1200" dirty="0">
                <a:solidFill>
                  <a:schemeClr val="tx1"/>
                </a:solidFill>
                <a:effectLst/>
                <a:latin typeface="+mn-lt"/>
                <a:ea typeface="+mn-ea"/>
                <a:cs typeface="+mn-cs"/>
              </a:rPr>
              <a:t>contextualiser</a:t>
            </a:r>
            <a:r>
              <a:rPr lang="fr-FR" sz="1200" kern="1200" dirty="0">
                <a:solidFill>
                  <a:schemeClr val="tx1"/>
                </a:solidFill>
                <a:effectLst/>
                <a:latin typeface="+mn-lt"/>
                <a:ea typeface="+mn-ea"/>
                <a:cs typeface="+mn-cs"/>
              </a:rPr>
              <a:t>, </a:t>
            </a:r>
            <a:r>
              <a:rPr lang="fr-FR" sz="1200" b="1" kern="1200" dirty="0">
                <a:solidFill>
                  <a:schemeClr val="tx1"/>
                </a:solidFill>
                <a:effectLst/>
                <a:latin typeface="+mn-lt"/>
                <a:ea typeface="+mn-ea"/>
                <a:cs typeface="+mn-cs"/>
              </a:rPr>
              <a:t>comprendre</a:t>
            </a:r>
            <a:r>
              <a:rPr lang="fr-FR" sz="1200" kern="1200" dirty="0">
                <a:solidFill>
                  <a:schemeClr val="tx1"/>
                </a:solidFill>
                <a:effectLst/>
                <a:latin typeface="+mn-lt"/>
                <a:ea typeface="+mn-ea"/>
                <a:cs typeface="+mn-cs"/>
              </a:rPr>
              <a:t> et</a:t>
            </a:r>
            <a:r>
              <a:rPr lang="fr-FR" sz="1200" b="1" kern="1200" dirty="0">
                <a:solidFill>
                  <a:schemeClr val="tx1"/>
                </a:solidFill>
                <a:effectLst/>
                <a:latin typeface="+mn-lt"/>
                <a:ea typeface="+mn-ea"/>
                <a:cs typeface="+mn-cs"/>
              </a:rPr>
              <a:t> communiquer</a:t>
            </a:r>
            <a:r>
              <a:rPr lang="fr-FR" sz="1200" kern="1200" dirty="0">
                <a:solidFill>
                  <a:schemeClr val="tx1"/>
                </a:solidFill>
                <a:effectLst/>
                <a:latin typeface="+mn-lt"/>
                <a:ea typeface="+mn-ea"/>
                <a:cs typeface="+mn-cs"/>
              </a:rPr>
              <a:t> </a:t>
            </a:r>
            <a:endParaRPr lang="en-US" sz="1200"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la </a:t>
            </a:r>
            <a:r>
              <a:rPr lang="fr-FR" sz="1200" u="sng" kern="1200" dirty="0">
                <a:solidFill>
                  <a:schemeClr val="tx1"/>
                </a:solidFill>
                <a:effectLst/>
                <a:latin typeface="+mn-lt"/>
                <a:ea typeface="+mn-ea"/>
                <a:cs typeface="+mn-cs"/>
              </a:rPr>
              <a:t>profondeur</a:t>
            </a:r>
            <a:r>
              <a:rPr lang="fr-FR" sz="1200" kern="1200" dirty="0">
                <a:solidFill>
                  <a:schemeClr val="tx1"/>
                </a:solidFill>
                <a:effectLst/>
                <a:latin typeface="+mn-lt"/>
                <a:ea typeface="+mn-ea"/>
                <a:cs typeface="+mn-cs"/>
              </a:rPr>
              <a:t> et les </a:t>
            </a:r>
            <a:r>
              <a:rPr lang="fr-FR" sz="1200" u="sng" kern="1200" dirty="0">
                <a:solidFill>
                  <a:schemeClr val="tx1"/>
                </a:solidFill>
                <a:effectLst/>
                <a:latin typeface="+mn-lt"/>
                <a:ea typeface="+mn-ea"/>
                <a:cs typeface="+mn-cs"/>
              </a:rPr>
              <a:t>nuances</a:t>
            </a:r>
            <a:r>
              <a:rPr lang="fr-FR" sz="1200" kern="1200" dirty="0">
                <a:solidFill>
                  <a:schemeClr val="tx1"/>
                </a:solidFill>
                <a:effectLst/>
                <a:latin typeface="+mn-lt"/>
                <a:ea typeface="+mn-ea"/>
                <a:cs typeface="+mn-cs"/>
              </a:rPr>
              <a:t> des expériences des enseignants interviewés.</a:t>
            </a:r>
            <a:endParaRPr lang="en-US" sz="1200"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 </a:t>
            </a:r>
            <a:endParaRPr lang="en-US" sz="1200" kern="1200" dirty="0">
              <a:solidFill>
                <a:schemeClr val="tx1"/>
              </a:solidFill>
              <a:effectLst/>
              <a:latin typeface="+mn-lt"/>
              <a:ea typeface="+mn-ea"/>
              <a:cs typeface="+mn-cs"/>
            </a:endParaRPr>
          </a:p>
          <a:p>
            <a:pPr algn="l">
              <a:defRPr/>
            </a:pPr>
            <a:endParaRPr lang="fr-CA" sz="1200" b="0" i="0" dirty="0"/>
          </a:p>
          <a:p>
            <a:pPr algn="l">
              <a:defRPr/>
            </a:pPr>
            <a:endParaRPr lang="fr-CA" sz="1200" b="0" i="0" dirty="0"/>
          </a:p>
          <a:p>
            <a:pPr algn="l">
              <a:defRPr/>
            </a:pPr>
            <a:endParaRPr lang="fr-CA" sz="1200" b="0" i="0" dirty="0"/>
          </a:p>
          <a:p>
            <a:endParaRPr lang="fr-FR" sz="1200" kern="1200" dirty="0">
              <a:solidFill>
                <a:schemeClr val="tx1"/>
              </a:solidFill>
              <a:effectLst/>
              <a:latin typeface="+mn-lt"/>
              <a:ea typeface="+mn-ea"/>
              <a:cs typeface="+mn-cs"/>
            </a:endParaRPr>
          </a:p>
        </p:txBody>
      </p:sp>
      <p:sp>
        <p:nvSpPr>
          <p:cNvPr id="4" name="Espace réservé du numéro de diapositive 3"/>
          <p:cNvSpPr>
            <a:spLocks noGrp="1"/>
          </p:cNvSpPr>
          <p:nvPr>
            <p:ph type="sldNum" sz="quarter" idx="10"/>
          </p:nvPr>
        </p:nvSpPr>
        <p:spPr/>
        <p:txBody>
          <a:bodyPr/>
          <a:lstStyle/>
          <a:p>
            <a:fld id="{42BCA2D2-0009-45D8-929A-16F71EFB81DD}" type="slidenum">
              <a:rPr lang="fr-FR" smtClean="0"/>
              <a:t>3</a:t>
            </a:fld>
            <a:endParaRPr lang="fr-FR" dirty="0"/>
          </a:p>
        </p:txBody>
      </p:sp>
    </p:spTree>
    <p:extLst>
      <p:ext uri="{BB962C8B-B14F-4D97-AF65-F5344CB8AC3E}">
        <p14:creationId xmlns:p14="http://schemas.microsoft.com/office/powerpoint/2010/main" val="32091043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FR" sz="1200" kern="1200" dirty="0">
                <a:solidFill>
                  <a:schemeClr val="tx1"/>
                </a:solidFill>
                <a:effectLst/>
                <a:latin typeface="+mn-lt"/>
                <a:ea typeface="+mn-ea"/>
                <a:cs typeface="+mn-cs"/>
              </a:rPr>
              <a:t>Je vous réfère brièvement aux concepts des dits penseurs.</a:t>
            </a:r>
            <a:endParaRPr lang="en-US" sz="1200"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 </a:t>
            </a:r>
            <a:endParaRPr lang="en-US" sz="1200"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Le célèbre </a:t>
            </a:r>
            <a:r>
              <a:rPr lang="fr-FR" sz="1200" b="1" kern="1200" dirty="0">
                <a:solidFill>
                  <a:schemeClr val="tx1"/>
                </a:solidFill>
                <a:effectLst/>
                <a:latin typeface="+mn-lt"/>
                <a:ea typeface="+mn-ea"/>
                <a:cs typeface="+mn-cs"/>
              </a:rPr>
              <a:t>Cheick Anta Diop</a:t>
            </a:r>
            <a:r>
              <a:rPr lang="fr-FR" sz="1200" kern="1200" dirty="0">
                <a:solidFill>
                  <a:schemeClr val="tx1"/>
                </a:solidFill>
                <a:effectLst/>
                <a:latin typeface="+mn-lt"/>
                <a:ea typeface="+mn-ea"/>
                <a:cs typeface="+mn-cs"/>
              </a:rPr>
              <a:t>, du Sénégal, a étudié </a:t>
            </a:r>
            <a:endParaRPr lang="en-US" sz="1200"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l’</a:t>
            </a:r>
            <a:r>
              <a:rPr lang="fr-FR" sz="1200" u="sng" kern="1200" dirty="0">
                <a:solidFill>
                  <a:schemeClr val="tx1"/>
                </a:solidFill>
                <a:effectLst/>
                <a:latin typeface="+mn-lt"/>
                <a:ea typeface="+mn-ea"/>
                <a:cs typeface="+mn-cs"/>
              </a:rPr>
              <a:t>identité africaine </a:t>
            </a:r>
            <a:r>
              <a:rPr lang="fr-FR" sz="1200" kern="1200" dirty="0">
                <a:solidFill>
                  <a:schemeClr val="tx1"/>
                </a:solidFill>
                <a:effectLst/>
                <a:latin typeface="+mn-lt"/>
                <a:ea typeface="+mn-ea"/>
                <a:cs typeface="+mn-cs"/>
              </a:rPr>
              <a:t>et l’</a:t>
            </a:r>
            <a:r>
              <a:rPr lang="fr-FR" sz="1200" u="sng" kern="1200" dirty="0">
                <a:solidFill>
                  <a:schemeClr val="tx1"/>
                </a:solidFill>
                <a:effectLst/>
                <a:latin typeface="+mn-lt"/>
                <a:ea typeface="+mn-ea"/>
                <a:cs typeface="+mn-cs"/>
              </a:rPr>
              <a:t>apport de l’Afrique </a:t>
            </a:r>
            <a:r>
              <a:rPr lang="fr-FR" sz="1200" kern="1200" dirty="0">
                <a:solidFill>
                  <a:schemeClr val="tx1"/>
                </a:solidFill>
                <a:effectLst/>
                <a:latin typeface="+mn-lt"/>
                <a:ea typeface="+mn-ea"/>
                <a:cs typeface="+mn-cs"/>
              </a:rPr>
              <a:t>à la civilisation mondiale.</a:t>
            </a:r>
            <a:endParaRPr lang="en-US" sz="1200"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 </a:t>
            </a:r>
            <a:endParaRPr lang="en-US" sz="1200" kern="1200" dirty="0">
              <a:solidFill>
                <a:schemeClr val="tx1"/>
              </a:solidFill>
              <a:effectLst/>
              <a:latin typeface="+mn-lt"/>
              <a:ea typeface="+mn-ea"/>
              <a:cs typeface="+mn-cs"/>
            </a:endParaRPr>
          </a:p>
          <a:p>
            <a:r>
              <a:rPr lang="fr-FR" sz="1200" b="1" kern="1200" dirty="0">
                <a:solidFill>
                  <a:schemeClr val="tx1"/>
                </a:solidFill>
                <a:effectLst/>
                <a:latin typeface="+mn-lt"/>
                <a:ea typeface="+mn-ea"/>
                <a:cs typeface="+mn-cs"/>
              </a:rPr>
              <a:t>Bernard Fonlon</a:t>
            </a:r>
            <a:r>
              <a:rPr lang="fr-FR" sz="1200" kern="1200" dirty="0">
                <a:solidFill>
                  <a:schemeClr val="tx1"/>
                </a:solidFill>
                <a:effectLst/>
                <a:latin typeface="+mn-lt"/>
                <a:ea typeface="+mn-ea"/>
                <a:cs typeface="+mn-cs"/>
              </a:rPr>
              <a:t>, intellectuel du Cameroun, </a:t>
            </a:r>
          </a:p>
          <a:p>
            <a:r>
              <a:rPr lang="fr-FR" sz="1200" kern="1200" dirty="0">
                <a:solidFill>
                  <a:schemeClr val="tx1"/>
                </a:solidFill>
                <a:effectLst/>
                <a:latin typeface="+mn-lt"/>
                <a:ea typeface="+mn-ea"/>
                <a:cs typeface="+mn-cs"/>
              </a:rPr>
              <a:t>a proposé le concept du </a:t>
            </a:r>
            <a:r>
              <a:rPr lang="fr-FR" sz="1200" u="sng" kern="1200" dirty="0">
                <a:solidFill>
                  <a:schemeClr val="tx1"/>
                </a:solidFill>
                <a:effectLst/>
                <a:latin typeface="+mn-lt"/>
                <a:ea typeface="+mn-ea"/>
                <a:cs typeface="+mn-cs"/>
              </a:rPr>
              <a:t>développement de l’intérieur</a:t>
            </a:r>
            <a:r>
              <a:rPr lang="fr-FR" sz="1200" kern="1200" dirty="0">
                <a:solidFill>
                  <a:schemeClr val="tx1"/>
                </a:solidFill>
                <a:effectLst/>
                <a:latin typeface="+mn-lt"/>
                <a:ea typeface="+mn-ea"/>
                <a:cs typeface="+mn-cs"/>
              </a:rPr>
              <a:t>, </a:t>
            </a:r>
          </a:p>
          <a:p>
            <a:r>
              <a:rPr lang="fr-FR" sz="1200" kern="1200" dirty="0">
                <a:solidFill>
                  <a:schemeClr val="tx1"/>
                </a:solidFill>
                <a:effectLst/>
                <a:latin typeface="+mn-lt"/>
                <a:ea typeface="+mn-ea"/>
                <a:cs typeface="+mn-cs"/>
              </a:rPr>
              <a:t>sans rejeter ce qui vient d’ailleurs. </a:t>
            </a:r>
            <a:endParaRPr lang="en-US" sz="1200"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Il a reconnu que les africains </a:t>
            </a:r>
          </a:p>
          <a:p>
            <a:r>
              <a:rPr lang="fr-FR" sz="1200" kern="1200" dirty="0">
                <a:solidFill>
                  <a:schemeClr val="tx1"/>
                </a:solidFill>
                <a:effectLst/>
                <a:latin typeface="+mn-lt"/>
                <a:ea typeface="+mn-ea"/>
                <a:cs typeface="+mn-cs"/>
              </a:rPr>
              <a:t>sont en train de </a:t>
            </a:r>
            <a:r>
              <a:rPr lang="fr-FR" sz="1200" u="sng" kern="1200" dirty="0">
                <a:solidFill>
                  <a:schemeClr val="tx1"/>
                </a:solidFill>
                <a:effectLst/>
                <a:latin typeface="+mn-lt"/>
                <a:ea typeface="+mn-ea"/>
                <a:cs typeface="+mn-cs"/>
              </a:rPr>
              <a:t>reprendre l’initiative culturel</a:t>
            </a:r>
            <a:r>
              <a:rPr lang="fr-FR" sz="1200" kern="1200" dirty="0">
                <a:solidFill>
                  <a:schemeClr val="tx1"/>
                </a:solidFill>
                <a:effectLst/>
                <a:latin typeface="+mn-lt"/>
                <a:ea typeface="+mn-ea"/>
                <a:cs typeface="+mn-cs"/>
              </a:rPr>
              <a:t>, </a:t>
            </a:r>
            <a:endParaRPr lang="en-US" sz="1200"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qui leur a été enlevé lors du colonialisme. </a:t>
            </a:r>
            <a:endParaRPr lang="en-US" sz="1200"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 </a:t>
            </a:r>
            <a:endParaRPr lang="en-US" sz="1200" kern="1200" dirty="0">
              <a:solidFill>
                <a:schemeClr val="tx1"/>
              </a:solidFill>
              <a:effectLst/>
              <a:latin typeface="+mn-lt"/>
              <a:ea typeface="+mn-ea"/>
              <a:cs typeface="+mn-cs"/>
            </a:endParaRPr>
          </a:p>
          <a:p>
            <a:r>
              <a:rPr lang="fr-FR" sz="1200" b="1" kern="1200" dirty="0">
                <a:solidFill>
                  <a:schemeClr val="tx1"/>
                </a:solidFill>
                <a:effectLst/>
                <a:latin typeface="+mn-lt"/>
                <a:ea typeface="+mn-ea"/>
                <a:cs typeface="+mn-cs"/>
              </a:rPr>
              <a:t>Francis Nyamnjoh</a:t>
            </a:r>
            <a:r>
              <a:rPr lang="fr-FR" sz="1200" kern="1200" dirty="0">
                <a:solidFill>
                  <a:schemeClr val="tx1"/>
                </a:solidFill>
                <a:effectLst/>
                <a:latin typeface="+mn-lt"/>
                <a:ea typeface="+mn-ea"/>
                <a:cs typeface="+mn-cs"/>
              </a:rPr>
              <a:t>, un anthropologue à l’Université de Cape Town </a:t>
            </a:r>
            <a:endParaRPr lang="en-US" sz="1200"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en Afrique du Sud, </a:t>
            </a:r>
            <a:endParaRPr lang="en-US" sz="1200"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démontre, à chaque tour, </a:t>
            </a:r>
            <a:endParaRPr lang="en-US" sz="1200"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qu’il faut </a:t>
            </a:r>
            <a:r>
              <a:rPr lang="fr-FR" sz="1200" u="sng" kern="1200" dirty="0">
                <a:solidFill>
                  <a:schemeClr val="tx1"/>
                </a:solidFill>
                <a:effectLst/>
                <a:latin typeface="+mn-lt"/>
                <a:ea typeface="+mn-ea"/>
                <a:cs typeface="+mn-cs"/>
              </a:rPr>
              <a:t>comprendre la culture</a:t>
            </a:r>
            <a:r>
              <a:rPr lang="fr-FR" sz="1200" kern="1200" dirty="0">
                <a:solidFill>
                  <a:schemeClr val="tx1"/>
                </a:solidFill>
                <a:effectLst/>
                <a:latin typeface="+mn-lt"/>
                <a:ea typeface="+mn-ea"/>
                <a:cs typeface="+mn-cs"/>
              </a:rPr>
              <a:t> comme </a:t>
            </a:r>
            <a:r>
              <a:rPr lang="fr-FR" sz="1200" u="sng" kern="1200" dirty="0">
                <a:solidFill>
                  <a:schemeClr val="tx1"/>
                </a:solidFill>
                <a:effectLst/>
                <a:latin typeface="+mn-lt"/>
                <a:ea typeface="+mn-ea"/>
                <a:cs typeface="+mn-cs"/>
              </a:rPr>
              <a:t>dynamique</a:t>
            </a:r>
            <a:r>
              <a:rPr lang="fr-FR" sz="1200" kern="1200" dirty="0">
                <a:solidFill>
                  <a:schemeClr val="tx1"/>
                </a:solidFill>
                <a:effectLst/>
                <a:latin typeface="+mn-lt"/>
                <a:ea typeface="+mn-ea"/>
                <a:cs typeface="+mn-cs"/>
              </a:rPr>
              <a:t>,</a:t>
            </a:r>
            <a:endParaRPr lang="en-US" sz="1200"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et </a:t>
            </a:r>
            <a:r>
              <a:rPr lang="fr-FR" sz="1200" u="sng" kern="1200" dirty="0">
                <a:solidFill>
                  <a:schemeClr val="tx1"/>
                </a:solidFill>
                <a:effectLst/>
                <a:latin typeface="+mn-lt"/>
                <a:ea typeface="+mn-ea"/>
                <a:cs typeface="+mn-cs"/>
              </a:rPr>
              <a:t>non pas</a:t>
            </a:r>
            <a:r>
              <a:rPr lang="fr-FR" sz="1200" kern="1200" dirty="0">
                <a:solidFill>
                  <a:schemeClr val="tx1"/>
                </a:solidFill>
                <a:effectLst/>
                <a:latin typeface="+mn-lt"/>
                <a:ea typeface="+mn-ea"/>
                <a:cs typeface="+mn-cs"/>
              </a:rPr>
              <a:t> comme figée.</a:t>
            </a:r>
            <a:endParaRPr lang="en-US" sz="1200"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 Les africains combinant tous les jours la tradition et la modernité pour, </a:t>
            </a:r>
            <a:endParaRPr lang="en-US" sz="1200"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dans les propos de </a:t>
            </a:r>
            <a:r>
              <a:rPr lang="fr-FR" sz="1200" b="1" kern="1200" dirty="0">
                <a:solidFill>
                  <a:schemeClr val="tx1"/>
                </a:solidFill>
                <a:effectLst/>
                <a:latin typeface="+mn-lt"/>
                <a:ea typeface="+mn-ea"/>
                <a:cs typeface="+mn-cs"/>
              </a:rPr>
              <a:t>Ngugi wa Thiong’o</a:t>
            </a:r>
            <a:r>
              <a:rPr lang="fr-FR" sz="1200" kern="1200" dirty="0">
                <a:solidFill>
                  <a:schemeClr val="tx1"/>
                </a:solidFill>
                <a:effectLst/>
                <a:latin typeface="+mn-lt"/>
                <a:ea typeface="+mn-ea"/>
                <a:cs typeface="+mn-cs"/>
              </a:rPr>
              <a:t> du Kenya, </a:t>
            </a:r>
            <a:endParaRPr lang="en-US" sz="1200" kern="1200" dirty="0">
              <a:solidFill>
                <a:schemeClr val="tx1"/>
              </a:solidFill>
              <a:effectLst/>
              <a:latin typeface="+mn-lt"/>
              <a:ea typeface="+mn-ea"/>
              <a:cs typeface="+mn-cs"/>
            </a:endParaRPr>
          </a:p>
          <a:p>
            <a:r>
              <a:rPr lang="fr-FR" sz="1200" u="sng" kern="1200" dirty="0">
                <a:solidFill>
                  <a:schemeClr val="tx1"/>
                </a:solidFill>
                <a:effectLst/>
                <a:latin typeface="+mn-lt"/>
                <a:ea typeface="+mn-ea"/>
                <a:cs typeface="+mn-cs"/>
              </a:rPr>
              <a:t>créer quelque chose « de nouveau »</a:t>
            </a:r>
            <a:r>
              <a:rPr lang="fr-FR" sz="1200" kern="1200" dirty="0">
                <a:solidFill>
                  <a:schemeClr val="tx1"/>
                </a:solidFill>
                <a:effectLst/>
                <a:latin typeface="+mn-lt"/>
                <a:ea typeface="+mn-ea"/>
                <a:cs typeface="+mn-cs"/>
              </a:rPr>
              <a:t> et ainsi contribuer </a:t>
            </a:r>
            <a:endParaRPr lang="en-US" sz="1200"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à la </a:t>
            </a:r>
            <a:r>
              <a:rPr lang="fr-FR" sz="1200" u="sng" kern="1200" dirty="0">
                <a:solidFill>
                  <a:schemeClr val="tx1"/>
                </a:solidFill>
                <a:effectLst/>
                <a:latin typeface="+mn-lt"/>
                <a:ea typeface="+mn-ea"/>
                <a:cs typeface="+mn-cs"/>
              </a:rPr>
              <a:t>renaissance de la culture africaine</a:t>
            </a:r>
            <a:r>
              <a:rPr lang="fr-FR" sz="1200" kern="1200" dirty="0">
                <a:solidFill>
                  <a:schemeClr val="tx1"/>
                </a:solidFill>
                <a:effectLst/>
                <a:latin typeface="+mn-lt"/>
                <a:ea typeface="+mn-ea"/>
                <a:cs typeface="+mn-cs"/>
              </a:rPr>
              <a:t>. </a:t>
            </a:r>
            <a:endParaRPr lang="en-US" sz="1200"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 </a:t>
            </a:r>
            <a:endParaRPr lang="en-US" sz="1200"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Le philosophe </a:t>
            </a:r>
            <a:r>
              <a:rPr lang="fr-FR" sz="1200" b="1" kern="1200" dirty="0">
                <a:solidFill>
                  <a:schemeClr val="tx1"/>
                </a:solidFill>
                <a:effectLst/>
                <a:latin typeface="+mn-lt"/>
                <a:ea typeface="+mn-ea"/>
                <a:cs typeface="+mn-cs"/>
              </a:rPr>
              <a:t>Paulin Hountondji</a:t>
            </a:r>
            <a:r>
              <a:rPr lang="fr-FR" sz="1200" kern="1200" dirty="0">
                <a:solidFill>
                  <a:schemeClr val="tx1"/>
                </a:solidFill>
                <a:effectLst/>
                <a:latin typeface="+mn-lt"/>
                <a:ea typeface="+mn-ea"/>
                <a:cs typeface="+mn-cs"/>
              </a:rPr>
              <a:t> du Bénin a proposé </a:t>
            </a:r>
            <a:endParaRPr lang="en-US" sz="1200"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l’</a:t>
            </a:r>
            <a:r>
              <a:rPr lang="fr-FR" sz="1200" u="sng" kern="1200" dirty="0">
                <a:solidFill>
                  <a:schemeClr val="tx1"/>
                </a:solidFill>
                <a:effectLst/>
                <a:latin typeface="+mn-lt"/>
                <a:ea typeface="+mn-ea"/>
                <a:cs typeface="+mn-cs"/>
              </a:rPr>
              <a:t>appropriation des savoirs </a:t>
            </a:r>
            <a:r>
              <a:rPr lang="fr-FR" sz="1200" kern="1200" dirty="0">
                <a:solidFill>
                  <a:schemeClr val="tx1"/>
                </a:solidFill>
                <a:effectLst/>
                <a:latin typeface="+mn-lt"/>
                <a:ea typeface="+mn-ea"/>
                <a:cs typeface="+mn-cs"/>
              </a:rPr>
              <a:t>du monde </a:t>
            </a:r>
            <a:endParaRPr lang="en-US" sz="1200"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et la </a:t>
            </a:r>
            <a:r>
              <a:rPr lang="fr-FR" sz="1200" u="sng" kern="1200" dirty="0">
                <a:solidFill>
                  <a:schemeClr val="tx1"/>
                </a:solidFill>
                <a:effectLst/>
                <a:latin typeface="+mn-lt"/>
                <a:ea typeface="+mn-ea"/>
                <a:cs typeface="+mn-cs"/>
              </a:rPr>
              <a:t>revalorisation</a:t>
            </a:r>
            <a:r>
              <a:rPr lang="fr-FR" sz="1200" kern="1200" dirty="0">
                <a:solidFill>
                  <a:schemeClr val="tx1"/>
                </a:solidFill>
                <a:effectLst/>
                <a:latin typeface="+mn-lt"/>
                <a:ea typeface="+mn-ea"/>
                <a:cs typeface="+mn-cs"/>
              </a:rPr>
              <a:t> des connaissances et cultures africaines.</a:t>
            </a:r>
            <a:endParaRPr lang="en-US" sz="1200"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 </a:t>
            </a:r>
            <a:endParaRPr lang="en-US" sz="1200" kern="1200" dirty="0">
              <a:solidFill>
                <a:schemeClr val="tx1"/>
              </a:solidFill>
              <a:effectLst/>
              <a:latin typeface="+mn-lt"/>
              <a:ea typeface="+mn-ea"/>
              <a:cs typeface="+mn-cs"/>
            </a:endParaRPr>
          </a:p>
          <a:p>
            <a:r>
              <a:rPr lang="fr-FR" sz="1200" b="1" kern="1200" dirty="0">
                <a:solidFill>
                  <a:schemeClr val="tx1"/>
                </a:solidFill>
                <a:effectLst/>
                <a:latin typeface="+mn-lt"/>
                <a:ea typeface="+mn-ea"/>
                <a:cs typeface="+mn-cs"/>
              </a:rPr>
              <a:t>Abdou Moumouni</a:t>
            </a:r>
            <a:r>
              <a:rPr lang="fr-FR" sz="1200" kern="1200" dirty="0">
                <a:solidFill>
                  <a:schemeClr val="tx1"/>
                </a:solidFill>
                <a:effectLst/>
                <a:latin typeface="+mn-lt"/>
                <a:ea typeface="+mn-ea"/>
                <a:cs typeface="+mn-cs"/>
              </a:rPr>
              <a:t>, physicien du Niger et visionnaire, </a:t>
            </a:r>
          </a:p>
          <a:p>
            <a:r>
              <a:rPr lang="fr-FR" sz="1200" kern="1200" dirty="0">
                <a:solidFill>
                  <a:schemeClr val="tx1"/>
                </a:solidFill>
                <a:effectLst/>
                <a:latin typeface="+mn-lt"/>
                <a:ea typeface="+mn-ea"/>
                <a:cs typeface="+mn-cs"/>
              </a:rPr>
              <a:t>était parmi les premiers</a:t>
            </a:r>
            <a:endParaRPr lang="en-US" sz="1200"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À étudier l’</a:t>
            </a:r>
            <a:r>
              <a:rPr lang="fr-FR" sz="1200" u="sng" kern="1200" dirty="0">
                <a:solidFill>
                  <a:schemeClr val="tx1"/>
                </a:solidFill>
                <a:effectLst/>
                <a:latin typeface="+mn-lt"/>
                <a:ea typeface="+mn-ea"/>
                <a:cs typeface="+mn-cs"/>
              </a:rPr>
              <a:t>éducation en Afrique. </a:t>
            </a:r>
            <a:endParaRPr lang="en-US" sz="1200"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 </a:t>
            </a:r>
            <a:endParaRPr lang="en-US" sz="1200" kern="1200" dirty="0">
              <a:solidFill>
                <a:schemeClr val="tx1"/>
              </a:solidFill>
              <a:effectLst/>
              <a:latin typeface="+mn-lt"/>
              <a:ea typeface="+mn-ea"/>
              <a:cs typeface="+mn-cs"/>
            </a:endParaRPr>
          </a:p>
          <a:p>
            <a:r>
              <a:rPr lang="fr-FR" sz="1200" b="1" kern="1200" dirty="0">
                <a:solidFill>
                  <a:schemeClr val="tx1"/>
                </a:solidFill>
                <a:effectLst/>
                <a:latin typeface="+mn-lt"/>
                <a:ea typeface="+mn-ea"/>
                <a:cs typeface="+mn-cs"/>
              </a:rPr>
              <a:t>Pai Obanya</a:t>
            </a:r>
            <a:r>
              <a:rPr lang="fr-FR" sz="1200" kern="1200" dirty="0">
                <a:solidFill>
                  <a:schemeClr val="tx1"/>
                </a:solidFill>
                <a:effectLst/>
                <a:latin typeface="+mn-lt"/>
                <a:ea typeface="+mn-ea"/>
                <a:cs typeface="+mn-cs"/>
              </a:rPr>
              <a:t>, Professeur d’éducation à l’Université d’Ibadan au Nigeria, </a:t>
            </a:r>
          </a:p>
          <a:p>
            <a:r>
              <a:rPr lang="fr-FR" sz="1200" kern="1200" dirty="0">
                <a:solidFill>
                  <a:schemeClr val="tx1"/>
                </a:solidFill>
                <a:effectLst/>
                <a:latin typeface="+mn-lt"/>
                <a:ea typeface="+mn-ea"/>
                <a:cs typeface="+mn-cs"/>
              </a:rPr>
              <a:t>décrit l’</a:t>
            </a:r>
            <a:r>
              <a:rPr lang="fr-FR" sz="1200" u="sng" kern="1200" dirty="0">
                <a:solidFill>
                  <a:schemeClr val="tx1"/>
                </a:solidFill>
                <a:effectLst/>
                <a:latin typeface="+mn-lt"/>
                <a:ea typeface="+mn-ea"/>
                <a:cs typeface="+mn-cs"/>
              </a:rPr>
              <a:t>éducation qu’il faut</a:t>
            </a:r>
            <a:r>
              <a:rPr lang="fr-FR" sz="1200" u="none" kern="1200" dirty="0">
                <a:solidFill>
                  <a:schemeClr val="tx1"/>
                </a:solidFill>
                <a:effectLst/>
                <a:latin typeface="+mn-lt"/>
                <a:ea typeface="+mn-ea"/>
                <a:cs typeface="+mn-cs"/>
              </a:rPr>
              <a:t> </a:t>
            </a:r>
          </a:p>
          <a:p>
            <a:r>
              <a:rPr lang="fr-FR" sz="1200" kern="1200" dirty="0">
                <a:solidFill>
                  <a:schemeClr val="tx1"/>
                </a:solidFill>
                <a:effectLst/>
                <a:latin typeface="+mn-lt"/>
                <a:ea typeface="+mn-ea"/>
                <a:cs typeface="+mn-cs"/>
              </a:rPr>
              <a:t>pour promouvoir la </a:t>
            </a:r>
            <a:r>
              <a:rPr lang="fr-FR" sz="1200" u="sng" kern="1200" dirty="0">
                <a:solidFill>
                  <a:schemeClr val="tx1"/>
                </a:solidFill>
                <a:effectLst/>
                <a:latin typeface="+mn-lt"/>
                <a:ea typeface="+mn-ea"/>
                <a:cs typeface="+mn-cs"/>
              </a:rPr>
              <a:t>régénération sans cesse</a:t>
            </a:r>
            <a:r>
              <a:rPr lang="fr-FR" sz="1200" kern="1200" dirty="0">
                <a:solidFill>
                  <a:schemeClr val="tx1"/>
                </a:solidFill>
                <a:effectLst/>
                <a:latin typeface="+mn-lt"/>
                <a:ea typeface="+mn-ea"/>
                <a:cs typeface="+mn-cs"/>
              </a:rPr>
              <a:t> de la société. </a:t>
            </a:r>
            <a:endParaRPr lang="en-US" sz="1200"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 </a:t>
            </a:r>
            <a:endParaRPr lang="en-US" sz="1200" kern="1200" dirty="0">
              <a:solidFill>
                <a:schemeClr val="tx1"/>
              </a:solidFill>
              <a:effectLst/>
              <a:latin typeface="+mn-lt"/>
              <a:ea typeface="+mn-ea"/>
              <a:cs typeface="+mn-cs"/>
            </a:endParaRPr>
          </a:p>
          <a:p>
            <a:r>
              <a:rPr lang="fr-FR" sz="1200" b="1" kern="1200" dirty="0">
                <a:solidFill>
                  <a:schemeClr val="tx1"/>
                </a:solidFill>
                <a:effectLst/>
                <a:latin typeface="+mn-lt"/>
                <a:ea typeface="+mn-ea"/>
                <a:cs typeface="+mn-cs"/>
              </a:rPr>
              <a:t>Thérèse Tchombe</a:t>
            </a:r>
            <a:r>
              <a:rPr lang="fr-FR" sz="1200" kern="1200" dirty="0">
                <a:solidFill>
                  <a:schemeClr val="tx1"/>
                </a:solidFill>
                <a:effectLst/>
                <a:latin typeface="+mn-lt"/>
                <a:ea typeface="+mn-ea"/>
                <a:cs typeface="+mn-cs"/>
              </a:rPr>
              <a:t>, Professeure d’éducation à l’Université de Buea au Cameroun, </a:t>
            </a:r>
          </a:p>
          <a:p>
            <a:r>
              <a:rPr lang="fr-FR" sz="1200" kern="1200" dirty="0">
                <a:solidFill>
                  <a:schemeClr val="tx1"/>
                </a:solidFill>
                <a:effectLst/>
                <a:latin typeface="+mn-lt"/>
                <a:ea typeface="+mn-ea"/>
                <a:cs typeface="+mn-cs"/>
              </a:rPr>
              <a:t>demande aux intellectuels africains de </a:t>
            </a:r>
            <a:r>
              <a:rPr lang="fr-FR" sz="1200" u="sng" kern="1200" dirty="0">
                <a:solidFill>
                  <a:schemeClr val="tx1"/>
                </a:solidFill>
                <a:effectLst/>
                <a:latin typeface="+mn-lt"/>
                <a:ea typeface="+mn-ea"/>
                <a:cs typeface="+mn-cs"/>
              </a:rPr>
              <a:t>forger l’utilisation des TIC</a:t>
            </a:r>
            <a:r>
              <a:rPr lang="fr-FR" sz="1200" kern="1200" dirty="0">
                <a:solidFill>
                  <a:schemeClr val="tx1"/>
                </a:solidFill>
                <a:effectLst/>
                <a:latin typeface="+mn-lt"/>
                <a:ea typeface="+mn-ea"/>
                <a:cs typeface="+mn-cs"/>
              </a:rPr>
              <a:t> selon </a:t>
            </a:r>
            <a:endParaRPr lang="en-US" sz="1200"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une </a:t>
            </a:r>
            <a:r>
              <a:rPr lang="fr-FR" sz="1200" u="sng" kern="1200" dirty="0">
                <a:solidFill>
                  <a:schemeClr val="tx1"/>
                </a:solidFill>
                <a:effectLst/>
                <a:latin typeface="+mn-lt"/>
                <a:ea typeface="+mn-ea"/>
                <a:cs typeface="+mn-cs"/>
              </a:rPr>
              <a:t>ontologie</a:t>
            </a:r>
            <a:r>
              <a:rPr lang="fr-FR" sz="1200" kern="1200" dirty="0">
                <a:solidFill>
                  <a:schemeClr val="tx1"/>
                </a:solidFill>
                <a:effectLst/>
                <a:latin typeface="+mn-lt"/>
                <a:ea typeface="+mn-ea"/>
                <a:cs typeface="+mn-cs"/>
              </a:rPr>
              <a:t>, une </a:t>
            </a:r>
            <a:r>
              <a:rPr lang="fr-FR" sz="1200" u="sng" kern="1200" dirty="0">
                <a:solidFill>
                  <a:schemeClr val="tx1"/>
                </a:solidFill>
                <a:effectLst/>
                <a:latin typeface="+mn-lt"/>
                <a:ea typeface="+mn-ea"/>
                <a:cs typeface="+mn-cs"/>
              </a:rPr>
              <a:t>épistémologie</a:t>
            </a:r>
            <a:r>
              <a:rPr lang="fr-FR" sz="1200" kern="1200" dirty="0">
                <a:solidFill>
                  <a:schemeClr val="tx1"/>
                </a:solidFill>
                <a:effectLst/>
                <a:latin typeface="+mn-lt"/>
                <a:ea typeface="+mn-ea"/>
                <a:cs typeface="+mn-cs"/>
              </a:rPr>
              <a:t> et une </a:t>
            </a:r>
            <a:r>
              <a:rPr lang="fr-FR" sz="1200" u="sng" kern="1200" dirty="0">
                <a:solidFill>
                  <a:schemeClr val="tx1"/>
                </a:solidFill>
                <a:effectLst/>
                <a:latin typeface="+mn-lt"/>
                <a:ea typeface="+mn-ea"/>
                <a:cs typeface="+mn-cs"/>
              </a:rPr>
              <a:t>philosophie africaine</a:t>
            </a:r>
            <a:r>
              <a:rPr lang="fr-FR" sz="1200" kern="1200" dirty="0">
                <a:solidFill>
                  <a:schemeClr val="tx1"/>
                </a:solidFill>
                <a:effectLst/>
                <a:latin typeface="+mn-lt"/>
                <a:ea typeface="+mn-ea"/>
                <a:cs typeface="+mn-cs"/>
              </a:rPr>
              <a:t>.</a:t>
            </a:r>
          </a:p>
          <a:p>
            <a:endParaRPr lang="fr-FR" sz="1200"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L’historien malien </a:t>
            </a:r>
            <a:r>
              <a:rPr lang="fr-FR" sz="1200" b="1" kern="1200" dirty="0">
                <a:solidFill>
                  <a:schemeClr val="tx1"/>
                </a:solidFill>
                <a:effectLst/>
                <a:latin typeface="+mn-lt"/>
                <a:ea typeface="+mn-ea"/>
                <a:cs typeface="+mn-cs"/>
              </a:rPr>
              <a:t>Gaoussou Diawara</a:t>
            </a:r>
            <a:r>
              <a:rPr lang="fr-FR" sz="1200" kern="1200" dirty="0">
                <a:solidFill>
                  <a:schemeClr val="tx1"/>
                </a:solidFill>
                <a:effectLst/>
                <a:latin typeface="+mn-lt"/>
                <a:ea typeface="+mn-ea"/>
                <a:cs typeface="+mn-cs"/>
              </a:rPr>
              <a:t> </a:t>
            </a:r>
            <a:endParaRPr lang="en-US" sz="1200"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partage l’histoire de du </a:t>
            </a:r>
            <a:r>
              <a:rPr lang="fr-FR" sz="1200" u="sng" kern="1200" dirty="0">
                <a:solidFill>
                  <a:schemeClr val="tx1"/>
                </a:solidFill>
                <a:effectLst/>
                <a:latin typeface="+mn-lt"/>
                <a:ea typeface="+mn-ea"/>
                <a:cs typeface="+mn-cs"/>
              </a:rPr>
              <a:t>roi</a:t>
            </a:r>
            <a:r>
              <a:rPr lang="fr-FR" sz="1200" kern="1200" dirty="0">
                <a:solidFill>
                  <a:schemeClr val="tx1"/>
                </a:solidFill>
                <a:effectLst/>
                <a:latin typeface="+mn-lt"/>
                <a:ea typeface="+mn-ea"/>
                <a:cs typeface="+mn-cs"/>
              </a:rPr>
              <a:t> </a:t>
            </a:r>
            <a:r>
              <a:rPr lang="fr-FR" sz="1200" u="sng" kern="1200" dirty="0">
                <a:solidFill>
                  <a:schemeClr val="tx1"/>
                </a:solidFill>
                <a:effectLst/>
                <a:latin typeface="+mn-lt"/>
                <a:ea typeface="+mn-ea"/>
                <a:cs typeface="+mn-cs"/>
              </a:rPr>
              <a:t>Mandingue Abubakari II</a:t>
            </a:r>
            <a:r>
              <a:rPr lang="fr-FR" sz="1200" kern="1200" dirty="0">
                <a:solidFill>
                  <a:schemeClr val="tx1"/>
                </a:solidFill>
                <a:effectLst/>
                <a:latin typeface="+mn-lt"/>
                <a:ea typeface="+mn-ea"/>
                <a:cs typeface="+mn-cs"/>
              </a:rPr>
              <a:t>, qui </a:t>
            </a:r>
            <a:endParaRPr lang="en-US" sz="1200"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au 14</a:t>
            </a:r>
            <a:r>
              <a:rPr lang="fr-FR" sz="1200" kern="1200" baseline="30000" dirty="0">
                <a:solidFill>
                  <a:schemeClr val="tx1"/>
                </a:solidFill>
                <a:effectLst/>
                <a:latin typeface="+mn-lt"/>
                <a:ea typeface="+mn-ea"/>
                <a:cs typeface="+mn-cs"/>
              </a:rPr>
              <a:t>e</a:t>
            </a:r>
            <a:r>
              <a:rPr lang="fr-FR" sz="1200" kern="1200" dirty="0">
                <a:solidFill>
                  <a:schemeClr val="tx1"/>
                </a:solidFill>
                <a:effectLst/>
                <a:latin typeface="+mn-lt"/>
                <a:ea typeface="+mn-ea"/>
                <a:cs typeface="+mn-cs"/>
              </a:rPr>
              <a:t> siècle, a exploré les limites de l’océan, </a:t>
            </a:r>
            <a:endParaRPr lang="en-US" sz="1200"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en allant vers les côtes de l’actuel Brésil.</a:t>
            </a:r>
            <a:endParaRPr lang="en-US" sz="1200"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 → Son travail démontre comment </a:t>
            </a:r>
            <a:endParaRPr lang="en-US" sz="1200"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la </a:t>
            </a:r>
            <a:r>
              <a:rPr lang="fr-FR" sz="1200" u="sng" kern="1200" dirty="0">
                <a:solidFill>
                  <a:schemeClr val="tx1"/>
                </a:solidFill>
                <a:effectLst/>
                <a:latin typeface="+mn-lt"/>
                <a:ea typeface="+mn-ea"/>
                <a:cs typeface="+mn-cs"/>
              </a:rPr>
              <a:t>curiosité</a:t>
            </a:r>
            <a:r>
              <a:rPr lang="fr-FR" sz="1200" kern="1200" dirty="0">
                <a:solidFill>
                  <a:schemeClr val="tx1"/>
                </a:solidFill>
                <a:effectLst/>
                <a:latin typeface="+mn-lt"/>
                <a:ea typeface="+mn-ea"/>
                <a:cs typeface="+mn-cs"/>
              </a:rPr>
              <a:t>, l’</a:t>
            </a:r>
            <a:r>
              <a:rPr lang="fr-FR" sz="1200" u="sng" kern="1200" dirty="0">
                <a:solidFill>
                  <a:schemeClr val="tx1"/>
                </a:solidFill>
                <a:effectLst/>
                <a:latin typeface="+mn-lt"/>
                <a:ea typeface="+mn-ea"/>
                <a:cs typeface="+mn-cs"/>
              </a:rPr>
              <a:t>innovation</a:t>
            </a:r>
            <a:r>
              <a:rPr lang="fr-FR" sz="1200" kern="1200" dirty="0">
                <a:solidFill>
                  <a:schemeClr val="tx1"/>
                </a:solidFill>
                <a:effectLst/>
                <a:latin typeface="+mn-lt"/>
                <a:ea typeface="+mn-ea"/>
                <a:cs typeface="+mn-cs"/>
              </a:rPr>
              <a:t> et l’</a:t>
            </a:r>
            <a:r>
              <a:rPr lang="fr-FR" sz="1200" u="sng" kern="1200" dirty="0">
                <a:solidFill>
                  <a:schemeClr val="tx1"/>
                </a:solidFill>
                <a:effectLst/>
                <a:latin typeface="+mn-lt"/>
                <a:ea typeface="+mn-ea"/>
                <a:cs typeface="+mn-cs"/>
              </a:rPr>
              <a:t>imagination</a:t>
            </a:r>
            <a:endParaRPr lang="en-US" sz="1200"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font partie de la culture africaine. </a:t>
            </a:r>
            <a:endParaRPr lang="en-US" sz="1200"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 </a:t>
            </a:r>
            <a:endParaRPr lang="en-US" sz="1200"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Finalement, le célèbre Professeur </a:t>
            </a:r>
            <a:r>
              <a:rPr lang="fr-FR" sz="1200" b="1" kern="1200" dirty="0">
                <a:solidFill>
                  <a:schemeClr val="tx1"/>
                </a:solidFill>
                <a:effectLst/>
                <a:latin typeface="+mn-lt"/>
                <a:ea typeface="+mn-ea"/>
                <a:cs typeface="+mn-cs"/>
              </a:rPr>
              <a:t>Joseph Ki-Zerbo</a:t>
            </a:r>
            <a:r>
              <a:rPr lang="fr-FR" sz="1200" kern="1200" dirty="0">
                <a:solidFill>
                  <a:schemeClr val="tx1"/>
                </a:solidFill>
                <a:effectLst/>
                <a:latin typeface="+mn-lt"/>
                <a:ea typeface="+mn-ea"/>
                <a:cs typeface="+mn-cs"/>
              </a:rPr>
              <a:t>, du Burkina Faso, </a:t>
            </a:r>
          </a:p>
          <a:p>
            <a:r>
              <a:rPr lang="fr-FR" sz="1200" kern="1200" dirty="0">
                <a:solidFill>
                  <a:schemeClr val="tx1"/>
                </a:solidFill>
                <a:effectLst/>
                <a:latin typeface="+mn-lt"/>
                <a:ea typeface="+mn-ea"/>
                <a:cs typeface="+mn-cs"/>
              </a:rPr>
              <a:t>a popularisé le proverbe africain selon lequel</a:t>
            </a:r>
          </a:p>
          <a:p>
            <a:r>
              <a:rPr lang="fr-FR" sz="1200" u="sng" kern="1200" dirty="0">
                <a:solidFill>
                  <a:schemeClr val="tx1"/>
                </a:solidFill>
                <a:effectLst/>
                <a:latin typeface="+mn-lt"/>
                <a:ea typeface="+mn-ea"/>
                <a:cs typeface="+mn-cs"/>
              </a:rPr>
              <a:t>on ne peut pas dormir sur la natte des autres</a:t>
            </a:r>
            <a:r>
              <a:rPr lang="fr-FR" sz="1200" kern="1200" dirty="0">
                <a:solidFill>
                  <a:schemeClr val="tx1"/>
                </a:solidFill>
                <a:effectLst/>
                <a:latin typeface="+mn-lt"/>
                <a:ea typeface="+mn-ea"/>
                <a:cs typeface="+mn-cs"/>
              </a:rPr>
              <a:t>. </a:t>
            </a:r>
            <a:endParaRPr lang="en-US" sz="1200"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 </a:t>
            </a:r>
            <a:endParaRPr lang="en-US" sz="1200"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Pour revaloriser la culture et l’histoire africaine, </a:t>
            </a:r>
            <a:endParaRPr lang="en-US" sz="1200"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est-ce qu’il ne faut </a:t>
            </a:r>
            <a:r>
              <a:rPr lang="fr-FR" sz="1200" u="sng" kern="1200" dirty="0">
                <a:solidFill>
                  <a:schemeClr val="tx1"/>
                </a:solidFill>
                <a:effectLst/>
                <a:latin typeface="+mn-lt"/>
                <a:ea typeface="+mn-ea"/>
                <a:cs typeface="+mn-cs"/>
              </a:rPr>
              <a:t>les réinterpréter</a:t>
            </a:r>
          </a:p>
          <a:p>
            <a:r>
              <a:rPr lang="fr-FR" sz="1200" u="sng" kern="1200" dirty="0">
                <a:solidFill>
                  <a:schemeClr val="tx1"/>
                </a:solidFill>
                <a:effectLst/>
                <a:latin typeface="+mn-lt"/>
                <a:ea typeface="+mn-ea"/>
                <a:cs typeface="+mn-cs"/>
              </a:rPr>
              <a:t>à travers les yeux et l’esprit de africains</a:t>
            </a:r>
            <a:r>
              <a:rPr lang="fr-FR" sz="1200" kern="1200" dirty="0">
                <a:solidFill>
                  <a:schemeClr val="tx1"/>
                </a:solidFill>
                <a:effectLst/>
                <a:latin typeface="+mn-lt"/>
                <a:ea typeface="+mn-ea"/>
                <a:cs typeface="+mn-cs"/>
              </a:rPr>
              <a:t>, et des autres ? </a:t>
            </a:r>
            <a:endParaRPr lang="en-US" sz="1200"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Et ainsi créer l’avenir ?</a:t>
            </a:r>
            <a:endParaRPr lang="en-US" sz="1200"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 </a:t>
            </a:r>
            <a:endParaRPr lang="en-US" sz="1200"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La science en Afrique a besoin </a:t>
            </a:r>
          </a:p>
          <a:p>
            <a:r>
              <a:rPr lang="fr-FR" sz="1200" kern="1200" dirty="0">
                <a:solidFill>
                  <a:schemeClr val="tx1"/>
                </a:solidFill>
                <a:effectLst/>
                <a:latin typeface="+mn-lt"/>
                <a:ea typeface="+mn-ea"/>
                <a:cs typeface="+mn-cs"/>
              </a:rPr>
              <a:t>de l’</a:t>
            </a:r>
            <a:r>
              <a:rPr lang="fr-FR" sz="1200" b="1" u="sng" kern="1200" dirty="0">
                <a:solidFill>
                  <a:schemeClr val="tx1"/>
                </a:solidFill>
                <a:effectLst/>
                <a:latin typeface="+mn-lt"/>
                <a:ea typeface="+mn-ea"/>
                <a:cs typeface="+mn-cs"/>
              </a:rPr>
              <a:t>inspiration de l’Afrique </a:t>
            </a:r>
            <a:r>
              <a:rPr lang="fr-FR" sz="1200" kern="1200" dirty="0">
                <a:solidFill>
                  <a:schemeClr val="tx1"/>
                </a:solidFill>
                <a:effectLst/>
                <a:latin typeface="+mn-lt"/>
                <a:ea typeface="+mn-ea"/>
                <a:cs typeface="+mn-cs"/>
              </a:rPr>
              <a:t>– </a:t>
            </a:r>
            <a:endParaRPr lang="en-US" sz="1200"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pour aller au fond des choses.</a:t>
            </a:r>
          </a:p>
          <a:p>
            <a:endParaRPr lang="fr-FR" sz="1200"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www.kathryntoure.net</a:t>
            </a:r>
            <a:endParaRPr lang="en-US"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42BCA2D2-0009-45D8-929A-16F71EFB81DD}" type="slidenum">
              <a:rPr lang="fr-FR" smtClean="0"/>
              <a:t>4</a:t>
            </a:fld>
            <a:endParaRPr lang="fr-FR" dirty="0"/>
          </a:p>
        </p:txBody>
      </p:sp>
    </p:spTree>
    <p:extLst>
      <p:ext uri="{BB962C8B-B14F-4D97-AF65-F5344CB8AC3E}">
        <p14:creationId xmlns:p14="http://schemas.microsoft.com/office/powerpoint/2010/main" val="29430572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a:t>Modifiez le style du titre</a:t>
            </a: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p>
        </p:txBody>
      </p:sp>
      <p:sp>
        <p:nvSpPr>
          <p:cNvPr id="4" name="Espace réservé de la date 3"/>
          <p:cNvSpPr>
            <a:spLocks noGrp="1"/>
          </p:cNvSpPr>
          <p:nvPr>
            <p:ph type="dt" sz="half" idx="10"/>
          </p:nvPr>
        </p:nvSpPr>
        <p:spPr/>
        <p:txBody>
          <a:bodyPr/>
          <a:lstStyle/>
          <a:p>
            <a:fld id="{76E91ECD-3D93-4FB8-AC52-DF32DFB0A9D3}" type="datetimeFigureOut">
              <a:rPr lang="fr-FR" smtClean="0"/>
              <a:t>10/05/2016</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D69F23DE-9286-4E7C-978A-0244139F51E3}" type="slidenum">
              <a:rPr lang="fr-FR" smtClean="0"/>
              <a:t>‹#›</a:t>
            </a:fld>
            <a:endParaRPr lang="fr-FR" dirty="0"/>
          </a:p>
        </p:txBody>
      </p:sp>
    </p:spTree>
    <p:extLst>
      <p:ext uri="{BB962C8B-B14F-4D97-AF65-F5344CB8AC3E}">
        <p14:creationId xmlns:p14="http://schemas.microsoft.com/office/powerpoint/2010/main" val="12931592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texte vertical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76E91ECD-3D93-4FB8-AC52-DF32DFB0A9D3}" type="datetimeFigureOut">
              <a:rPr lang="fr-FR" smtClean="0"/>
              <a:t>10/05/2016</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D69F23DE-9286-4E7C-978A-0244139F51E3}" type="slidenum">
              <a:rPr lang="fr-FR" smtClean="0"/>
              <a:t>‹#›</a:t>
            </a:fld>
            <a:endParaRPr lang="fr-FR" dirty="0"/>
          </a:p>
        </p:txBody>
      </p:sp>
    </p:spTree>
    <p:extLst>
      <p:ext uri="{BB962C8B-B14F-4D97-AF65-F5344CB8AC3E}">
        <p14:creationId xmlns:p14="http://schemas.microsoft.com/office/powerpoint/2010/main" val="22026408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a:t>Modifiez le style du titre</a:t>
            </a: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76E91ECD-3D93-4FB8-AC52-DF32DFB0A9D3}" type="datetimeFigureOut">
              <a:rPr lang="fr-FR" smtClean="0"/>
              <a:t>10/05/2016</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D69F23DE-9286-4E7C-978A-0244139F51E3}" type="slidenum">
              <a:rPr lang="fr-FR" smtClean="0"/>
              <a:t>‹#›</a:t>
            </a:fld>
            <a:endParaRPr lang="fr-FR" dirty="0"/>
          </a:p>
        </p:txBody>
      </p:sp>
    </p:spTree>
    <p:extLst>
      <p:ext uri="{BB962C8B-B14F-4D97-AF65-F5344CB8AC3E}">
        <p14:creationId xmlns:p14="http://schemas.microsoft.com/office/powerpoint/2010/main" val="27866977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76E91ECD-3D93-4FB8-AC52-DF32DFB0A9D3}" type="datetimeFigureOut">
              <a:rPr lang="fr-FR" smtClean="0"/>
              <a:t>10/05/2016</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D69F23DE-9286-4E7C-978A-0244139F51E3}" type="slidenum">
              <a:rPr lang="fr-FR" smtClean="0"/>
              <a:t>‹#›</a:t>
            </a:fld>
            <a:endParaRPr lang="fr-FR" dirty="0"/>
          </a:p>
        </p:txBody>
      </p:sp>
    </p:spTree>
    <p:extLst>
      <p:ext uri="{BB962C8B-B14F-4D97-AF65-F5344CB8AC3E}">
        <p14:creationId xmlns:p14="http://schemas.microsoft.com/office/powerpoint/2010/main" val="36596841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a:t>Modifiez le style du titre</a:t>
            </a: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Espace réservé de la date 3"/>
          <p:cNvSpPr>
            <a:spLocks noGrp="1"/>
          </p:cNvSpPr>
          <p:nvPr>
            <p:ph type="dt" sz="half" idx="10"/>
          </p:nvPr>
        </p:nvSpPr>
        <p:spPr/>
        <p:txBody>
          <a:bodyPr/>
          <a:lstStyle/>
          <a:p>
            <a:fld id="{76E91ECD-3D93-4FB8-AC52-DF32DFB0A9D3}" type="datetimeFigureOut">
              <a:rPr lang="fr-FR" smtClean="0"/>
              <a:t>10/05/2016</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D69F23DE-9286-4E7C-978A-0244139F51E3}" type="slidenum">
              <a:rPr lang="fr-FR" smtClean="0"/>
              <a:t>‹#›</a:t>
            </a:fld>
            <a:endParaRPr lang="fr-FR" dirty="0"/>
          </a:p>
        </p:txBody>
      </p:sp>
    </p:spTree>
    <p:extLst>
      <p:ext uri="{BB962C8B-B14F-4D97-AF65-F5344CB8AC3E}">
        <p14:creationId xmlns:p14="http://schemas.microsoft.com/office/powerpoint/2010/main" val="15750280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76E91ECD-3D93-4FB8-AC52-DF32DFB0A9D3}" type="datetimeFigureOut">
              <a:rPr lang="fr-FR" smtClean="0"/>
              <a:t>10/05/2016</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D69F23DE-9286-4E7C-978A-0244139F51E3}" type="slidenum">
              <a:rPr lang="fr-FR" smtClean="0"/>
              <a:t>‹#›</a:t>
            </a:fld>
            <a:endParaRPr lang="fr-FR" dirty="0"/>
          </a:p>
        </p:txBody>
      </p:sp>
    </p:spTree>
    <p:extLst>
      <p:ext uri="{BB962C8B-B14F-4D97-AF65-F5344CB8AC3E}">
        <p14:creationId xmlns:p14="http://schemas.microsoft.com/office/powerpoint/2010/main" val="1380358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Modifiez le style du titre</a:t>
            </a: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76E91ECD-3D93-4FB8-AC52-DF32DFB0A9D3}" type="datetimeFigureOut">
              <a:rPr lang="fr-FR" smtClean="0"/>
              <a:t>10/05/2016</a:t>
            </a:fld>
            <a:endParaRPr lang="fr-FR" dirty="0"/>
          </a:p>
        </p:txBody>
      </p:sp>
      <p:sp>
        <p:nvSpPr>
          <p:cNvPr id="8" name="Espace réservé du pied de page 7"/>
          <p:cNvSpPr>
            <a:spLocks noGrp="1"/>
          </p:cNvSpPr>
          <p:nvPr>
            <p:ph type="ftr" sz="quarter" idx="11"/>
          </p:nvPr>
        </p:nvSpPr>
        <p:spPr/>
        <p:txBody>
          <a:bodyPr/>
          <a:lstStyle/>
          <a:p>
            <a:endParaRPr lang="fr-FR" dirty="0"/>
          </a:p>
        </p:txBody>
      </p:sp>
      <p:sp>
        <p:nvSpPr>
          <p:cNvPr id="9" name="Espace réservé du numéro de diapositive 8"/>
          <p:cNvSpPr>
            <a:spLocks noGrp="1"/>
          </p:cNvSpPr>
          <p:nvPr>
            <p:ph type="sldNum" sz="quarter" idx="12"/>
          </p:nvPr>
        </p:nvSpPr>
        <p:spPr/>
        <p:txBody>
          <a:bodyPr/>
          <a:lstStyle/>
          <a:p>
            <a:fld id="{D69F23DE-9286-4E7C-978A-0244139F51E3}" type="slidenum">
              <a:rPr lang="fr-FR" smtClean="0"/>
              <a:t>‹#›</a:t>
            </a:fld>
            <a:endParaRPr lang="fr-FR" dirty="0"/>
          </a:p>
        </p:txBody>
      </p:sp>
    </p:spTree>
    <p:extLst>
      <p:ext uri="{BB962C8B-B14F-4D97-AF65-F5344CB8AC3E}">
        <p14:creationId xmlns:p14="http://schemas.microsoft.com/office/powerpoint/2010/main" val="38710669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e la date 2"/>
          <p:cNvSpPr>
            <a:spLocks noGrp="1"/>
          </p:cNvSpPr>
          <p:nvPr>
            <p:ph type="dt" sz="half" idx="10"/>
          </p:nvPr>
        </p:nvSpPr>
        <p:spPr/>
        <p:txBody>
          <a:bodyPr/>
          <a:lstStyle/>
          <a:p>
            <a:fld id="{76E91ECD-3D93-4FB8-AC52-DF32DFB0A9D3}" type="datetimeFigureOut">
              <a:rPr lang="fr-FR" smtClean="0"/>
              <a:t>10/05/2016</a:t>
            </a:fld>
            <a:endParaRPr lang="fr-FR" dirty="0"/>
          </a:p>
        </p:txBody>
      </p:sp>
      <p:sp>
        <p:nvSpPr>
          <p:cNvPr id="4" name="Espace réservé du pied de page 3"/>
          <p:cNvSpPr>
            <a:spLocks noGrp="1"/>
          </p:cNvSpPr>
          <p:nvPr>
            <p:ph type="ftr" sz="quarter" idx="11"/>
          </p:nvPr>
        </p:nvSpPr>
        <p:spPr/>
        <p:txBody>
          <a:bodyPr/>
          <a:lstStyle/>
          <a:p>
            <a:endParaRPr lang="fr-FR" dirty="0"/>
          </a:p>
        </p:txBody>
      </p:sp>
      <p:sp>
        <p:nvSpPr>
          <p:cNvPr id="5" name="Espace réservé du numéro de diapositive 4"/>
          <p:cNvSpPr>
            <a:spLocks noGrp="1"/>
          </p:cNvSpPr>
          <p:nvPr>
            <p:ph type="sldNum" sz="quarter" idx="12"/>
          </p:nvPr>
        </p:nvSpPr>
        <p:spPr/>
        <p:txBody>
          <a:bodyPr/>
          <a:lstStyle/>
          <a:p>
            <a:fld id="{D69F23DE-9286-4E7C-978A-0244139F51E3}" type="slidenum">
              <a:rPr lang="fr-FR" smtClean="0"/>
              <a:t>‹#›</a:t>
            </a:fld>
            <a:endParaRPr lang="fr-FR" dirty="0"/>
          </a:p>
        </p:txBody>
      </p:sp>
    </p:spTree>
    <p:extLst>
      <p:ext uri="{BB962C8B-B14F-4D97-AF65-F5344CB8AC3E}">
        <p14:creationId xmlns:p14="http://schemas.microsoft.com/office/powerpoint/2010/main" val="9679547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76E91ECD-3D93-4FB8-AC52-DF32DFB0A9D3}" type="datetimeFigureOut">
              <a:rPr lang="fr-FR" smtClean="0"/>
              <a:t>10/05/2016</a:t>
            </a:fld>
            <a:endParaRPr lang="fr-FR" dirty="0"/>
          </a:p>
        </p:txBody>
      </p:sp>
      <p:sp>
        <p:nvSpPr>
          <p:cNvPr id="3" name="Espace réservé du pied de page 2"/>
          <p:cNvSpPr>
            <a:spLocks noGrp="1"/>
          </p:cNvSpPr>
          <p:nvPr>
            <p:ph type="ftr" sz="quarter" idx="11"/>
          </p:nvPr>
        </p:nvSpPr>
        <p:spPr/>
        <p:txBody>
          <a:bodyPr/>
          <a:lstStyle/>
          <a:p>
            <a:endParaRPr lang="fr-FR" dirty="0"/>
          </a:p>
        </p:txBody>
      </p:sp>
      <p:sp>
        <p:nvSpPr>
          <p:cNvPr id="4" name="Espace réservé du numéro de diapositive 3"/>
          <p:cNvSpPr>
            <a:spLocks noGrp="1"/>
          </p:cNvSpPr>
          <p:nvPr>
            <p:ph type="sldNum" sz="quarter" idx="12"/>
          </p:nvPr>
        </p:nvSpPr>
        <p:spPr/>
        <p:txBody>
          <a:bodyPr/>
          <a:lstStyle/>
          <a:p>
            <a:fld id="{D69F23DE-9286-4E7C-978A-0244139F51E3}" type="slidenum">
              <a:rPr lang="fr-FR" smtClean="0"/>
              <a:t>‹#›</a:t>
            </a:fld>
            <a:endParaRPr lang="fr-FR" dirty="0"/>
          </a:p>
        </p:txBody>
      </p:sp>
    </p:spTree>
    <p:extLst>
      <p:ext uri="{BB962C8B-B14F-4D97-AF65-F5344CB8AC3E}">
        <p14:creationId xmlns:p14="http://schemas.microsoft.com/office/powerpoint/2010/main" val="8661345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a:t>Modifiez le style du titre</a:t>
            </a: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76E91ECD-3D93-4FB8-AC52-DF32DFB0A9D3}" type="datetimeFigureOut">
              <a:rPr lang="fr-FR" smtClean="0"/>
              <a:t>10/05/2016</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D69F23DE-9286-4E7C-978A-0244139F51E3}" type="slidenum">
              <a:rPr lang="fr-FR" smtClean="0"/>
              <a:t>‹#›</a:t>
            </a:fld>
            <a:endParaRPr lang="fr-FR" dirty="0"/>
          </a:p>
        </p:txBody>
      </p:sp>
    </p:spTree>
    <p:extLst>
      <p:ext uri="{BB962C8B-B14F-4D97-AF65-F5344CB8AC3E}">
        <p14:creationId xmlns:p14="http://schemas.microsoft.com/office/powerpoint/2010/main" val="32942783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a:t>Modifiez le style du titre</a:t>
            </a: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dirty="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76E91ECD-3D93-4FB8-AC52-DF32DFB0A9D3}" type="datetimeFigureOut">
              <a:rPr lang="fr-FR" smtClean="0"/>
              <a:t>10/05/2016</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D69F23DE-9286-4E7C-978A-0244139F51E3}" type="slidenum">
              <a:rPr lang="fr-FR" smtClean="0"/>
              <a:t>‹#›</a:t>
            </a:fld>
            <a:endParaRPr lang="fr-FR" dirty="0"/>
          </a:p>
        </p:txBody>
      </p:sp>
    </p:spTree>
    <p:extLst>
      <p:ext uri="{BB962C8B-B14F-4D97-AF65-F5344CB8AC3E}">
        <p14:creationId xmlns:p14="http://schemas.microsoft.com/office/powerpoint/2010/main" val="3256700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6E91ECD-3D93-4FB8-AC52-DF32DFB0A9D3}" type="datetimeFigureOut">
              <a:rPr lang="fr-FR" smtClean="0"/>
              <a:t>10/05/2016</a:t>
            </a:fld>
            <a:endParaRPr lang="fr-FR" dirty="0"/>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dirty="0"/>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9F23DE-9286-4E7C-978A-0244139F51E3}" type="slidenum">
              <a:rPr lang="fr-FR" smtClean="0"/>
              <a:t>‹#›</a:t>
            </a:fld>
            <a:endParaRPr lang="fr-FR" dirty="0"/>
          </a:p>
        </p:txBody>
      </p:sp>
    </p:spTree>
    <p:extLst>
      <p:ext uri="{BB962C8B-B14F-4D97-AF65-F5344CB8AC3E}">
        <p14:creationId xmlns:p14="http://schemas.microsoft.com/office/powerpoint/2010/main" val="26266290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3.jpg"/><Relationship Id="rId5" Type="http://schemas.openxmlformats.org/officeDocument/2006/relationships/image" Target="../media/image2.png"/><Relationship Id="rId4" Type="http://schemas.openxmlformats.org/officeDocument/2006/relationships/hyperlink" Target="http://u-bamako.ml.refer.org/"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5.jpeg"/><Relationship Id="rId4" Type="http://schemas.openxmlformats.org/officeDocument/2006/relationships/hyperlink" Target="https://gone2mali.files.wordpress.com/2013/02/bamako-kids-5-0171.jpg"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5800" y="1628801"/>
            <a:ext cx="7772400" cy="2304255"/>
          </a:xfrm>
        </p:spPr>
        <p:txBody>
          <a:bodyPr>
            <a:normAutofit fontScale="90000"/>
          </a:bodyPr>
          <a:lstStyle/>
          <a:p>
            <a:r>
              <a:rPr lang="fr-FR" sz="4000" b="1" dirty="0"/>
              <a:t>L’appropriation pédagogique des TIC,</a:t>
            </a:r>
            <a:br>
              <a:rPr lang="fr-FR" sz="4000" b="1" dirty="0"/>
            </a:br>
            <a:r>
              <a:rPr lang="fr-FR" sz="4000" b="1" dirty="0"/>
              <a:t> à la lumière des chercheurs africains</a:t>
            </a:r>
            <a:r>
              <a:rPr lang="fr-FR" sz="1800" dirty="0"/>
              <a:t/>
            </a:r>
            <a:br>
              <a:rPr lang="fr-FR" sz="1800" dirty="0"/>
            </a:br>
            <a:r>
              <a:rPr lang="fr-FR" sz="1800" b="1" dirty="0"/>
              <a:t/>
            </a:r>
            <a:br>
              <a:rPr lang="fr-FR" sz="1800" b="1" dirty="0"/>
            </a:br>
            <a:r>
              <a:rPr lang="fr-FR" sz="3100" i="1" dirty="0"/>
              <a:t>par </a:t>
            </a:r>
            <a:r>
              <a:rPr lang="fr-FR" sz="3100" b="1" i="1" dirty="0"/>
              <a:t>Kathryn Toure</a:t>
            </a:r>
            <a:r>
              <a:rPr lang="fr-FR" sz="3100" i="1" dirty="0"/>
              <a:t>, PhD</a:t>
            </a:r>
            <a:br>
              <a:rPr lang="fr-FR" sz="3100" i="1" dirty="0"/>
            </a:br>
            <a:r>
              <a:rPr lang="fr-FR" sz="3100" i="1" dirty="0"/>
              <a:t>www.KathrynToure.net</a:t>
            </a:r>
            <a:endParaRPr lang="en-US" sz="3100" b="1" dirty="0"/>
          </a:p>
        </p:txBody>
      </p:sp>
      <p:sp>
        <p:nvSpPr>
          <p:cNvPr id="3" name="Sous-titre 2"/>
          <p:cNvSpPr>
            <a:spLocks noGrp="1"/>
          </p:cNvSpPr>
          <p:nvPr>
            <p:ph type="subTitle" idx="1"/>
          </p:nvPr>
        </p:nvSpPr>
        <p:spPr>
          <a:xfrm>
            <a:off x="539553" y="4437112"/>
            <a:ext cx="7992888" cy="2160240"/>
          </a:xfrm>
        </p:spPr>
        <p:txBody>
          <a:bodyPr>
            <a:noAutofit/>
          </a:bodyPr>
          <a:lstStyle/>
          <a:p>
            <a:pPr algn="r">
              <a:defRPr/>
            </a:pPr>
            <a:r>
              <a:rPr lang="fr-CA" sz="2000" dirty="0"/>
              <a:t>Pour </a:t>
            </a:r>
            <a:r>
              <a:rPr lang="fr-FR" sz="2000" dirty="0"/>
              <a:t>la table ronde animée par Prof. Colette Gervais</a:t>
            </a:r>
          </a:p>
          <a:p>
            <a:pPr algn="r">
              <a:defRPr/>
            </a:pPr>
            <a:r>
              <a:rPr lang="fr-FR" sz="2000" dirty="0"/>
              <a:t>sur </a:t>
            </a:r>
            <a:r>
              <a:rPr lang="fr-FR" sz="2000" b="1" dirty="0"/>
              <a:t>les apports scientifiques</a:t>
            </a:r>
            <a:r>
              <a:rPr lang="fr-FR" sz="2000" dirty="0"/>
              <a:t> de thèses de doctorat</a:t>
            </a:r>
          </a:p>
          <a:p>
            <a:pPr algn="r">
              <a:defRPr/>
            </a:pPr>
            <a:r>
              <a:rPr lang="fr-FR" sz="2000" dirty="0"/>
              <a:t>dans le domaine du numérique en éducation</a:t>
            </a:r>
            <a:r>
              <a:rPr lang="fr-CA" sz="2000" dirty="0"/>
              <a:t>,</a:t>
            </a:r>
          </a:p>
          <a:p>
            <a:pPr algn="r">
              <a:defRPr/>
            </a:pPr>
            <a:r>
              <a:rPr lang="fr-FR" sz="2000" dirty="0"/>
              <a:t>au 3e colloque international en éducation,</a:t>
            </a:r>
          </a:p>
          <a:p>
            <a:pPr algn="r"/>
            <a:r>
              <a:rPr lang="fr-FR" sz="2000" i="1" dirty="0"/>
              <a:t>Montréal, Canada</a:t>
            </a:r>
            <a:r>
              <a:rPr lang="fr-CA" sz="2000" i="1" dirty="0"/>
              <a:t>, 6 mai 2016</a:t>
            </a:r>
          </a:p>
        </p:txBody>
      </p:sp>
      <p:pic>
        <p:nvPicPr>
          <p:cNvPr id="2050" name="Picture 2" descr="http://fse.umontreal.ca/fileadmin/templates/img/icn-logoudem-blue.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76227" y="332657"/>
            <a:ext cx="1800229" cy="708477"/>
          </a:xfrm>
          <a:prstGeom prst="rect">
            <a:avLst/>
          </a:prstGeom>
          <a:noFill/>
          <a:extLst>
            <a:ext uri="{909E8E84-426E-40DD-AFC4-6F175D3DCCD1}">
              <a14:hiddenFill xmlns:a14="http://schemas.microsoft.com/office/drawing/2010/main">
                <a:solidFill>
                  <a:srgbClr val="FFFFFF"/>
                </a:solidFill>
              </a14:hiddenFill>
            </a:ext>
          </a:extLst>
        </p:spPr>
      </p:pic>
      <p:sp>
        <p:nvSpPr>
          <p:cNvPr id="4" name="AutoShape 4" descr="Image result for universite du mali"/>
          <p:cNvSpPr>
            <a:spLocks noChangeAspect="1" noChangeArrowheads="1"/>
          </p:cNvSpPr>
          <p:nvPr/>
        </p:nvSpPr>
        <p:spPr bwMode="auto">
          <a:xfrm>
            <a:off x="0" y="-136525"/>
            <a:ext cx="1952625" cy="15240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dirty="0"/>
          </a:p>
        </p:txBody>
      </p:sp>
      <p:pic>
        <p:nvPicPr>
          <p:cNvPr id="2054" name="Picture 6" descr="Mali universities">
            <a:hlinkClick r:id="rId4" tooltip="View site"/>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23528" y="116632"/>
            <a:ext cx="1296144" cy="1009388"/>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0" y="3171190"/>
            <a:ext cx="2304256" cy="3686810"/>
          </a:xfrm>
          <a:prstGeom prst="rect">
            <a:avLst/>
          </a:prstGeom>
        </p:spPr>
      </p:pic>
    </p:spTree>
    <p:extLst>
      <p:ext uri="{BB962C8B-B14F-4D97-AF65-F5344CB8AC3E}">
        <p14:creationId xmlns:p14="http://schemas.microsoft.com/office/powerpoint/2010/main" val="36040746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utoShape 2" descr="Image result for cheetah"/>
          <p:cNvSpPr>
            <a:spLocks noChangeAspect="1" noChangeArrowheads="1"/>
          </p:cNvSpPr>
          <p:nvPr/>
        </p:nvSpPr>
        <p:spPr bwMode="auto">
          <a:xfrm>
            <a:off x="0"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dirty="0"/>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52692" y="7937"/>
            <a:ext cx="1872208" cy="2110340"/>
          </a:xfrm>
          <a:prstGeom prst="rect">
            <a:avLst/>
          </a:prstGeom>
        </p:spPr>
      </p:pic>
      <p:sp>
        <p:nvSpPr>
          <p:cNvPr id="3" name="Title 2"/>
          <p:cNvSpPr>
            <a:spLocks noGrp="1"/>
          </p:cNvSpPr>
          <p:nvPr>
            <p:ph type="title"/>
          </p:nvPr>
        </p:nvSpPr>
        <p:spPr>
          <a:xfrm>
            <a:off x="323528" y="367338"/>
            <a:ext cx="6347048" cy="1143000"/>
          </a:xfrm>
        </p:spPr>
        <p:txBody>
          <a:bodyPr>
            <a:noAutofit/>
          </a:bodyPr>
          <a:lstStyle/>
          <a:p>
            <a:r>
              <a:rPr lang="fr-FR" sz="5400" b="1" dirty="0">
                <a:solidFill>
                  <a:schemeClr val="bg2">
                    <a:lumMod val="50000"/>
                  </a:schemeClr>
                </a:solidFill>
              </a:rPr>
              <a:t>Apports scientifiques</a:t>
            </a:r>
            <a:endParaRPr lang="en-US" sz="5400" b="1" dirty="0">
              <a:solidFill>
                <a:schemeClr val="bg2">
                  <a:lumMod val="50000"/>
                </a:schemeClr>
              </a:solidFill>
            </a:endParaRPr>
          </a:p>
        </p:txBody>
      </p:sp>
      <p:sp>
        <p:nvSpPr>
          <p:cNvPr id="4" name="TextBox 3"/>
          <p:cNvSpPr txBox="1"/>
          <p:nvPr/>
        </p:nvSpPr>
        <p:spPr>
          <a:xfrm>
            <a:off x="467544" y="2348880"/>
            <a:ext cx="6408712" cy="2800767"/>
          </a:xfrm>
          <a:prstGeom prst="rect">
            <a:avLst/>
          </a:prstGeom>
          <a:noFill/>
        </p:spPr>
        <p:txBody>
          <a:bodyPr wrap="square" rtlCol="0">
            <a:spAutoFit/>
          </a:bodyPr>
          <a:lstStyle/>
          <a:p>
            <a:r>
              <a:rPr lang="fr-CA" sz="5400" dirty="0"/>
              <a:t>1. L’appropriation (des technologies) est un </a:t>
            </a:r>
            <a:r>
              <a:rPr lang="fr-CA" sz="5400" b="1" dirty="0"/>
              <a:t>processus social</a:t>
            </a:r>
          </a:p>
          <a:p>
            <a:pPr marL="914400" indent="-914400">
              <a:buAutoNum type="arabicPeriod"/>
            </a:pPr>
            <a:endParaRPr lang="fr-CA" sz="1400" b="1" dirty="0"/>
          </a:p>
        </p:txBody>
      </p:sp>
      <p:pic>
        <p:nvPicPr>
          <p:cNvPr id="7" name="Picture 2" descr="Image">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961424" y="4666883"/>
            <a:ext cx="3203848" cy="219305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371482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utoShape 2" descr="Image result for cheetah"/>
          <p:cNvSpPr>
            <a:spLocks noChangeAspect="1" noChangeArrowheads="1"/>
          </p:cNvSpPr>
          <p:nvPr/>
        </p:nvSpPr>
        <p:spPr bwMode="auto">
          <a:xfrm>
            <a:off x="0"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dirty="0"/>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52692" y="7937"/>
            <a:ext cx="1872208" cy="2110340"/>
          </a:xfrm>
          <a:prstGeom prst="rect">
            <a:avLst/>
          </a:prstGeom>
        </p:spPr>
      </p:pic>
      <p:sp>
        <p:nvSpPr>
          <p:cNvPr id="3" name="Title 2"/>
          <p:cNvSpPr>
            <a:spLocks noGrp="1"/>
          </p:cNvSpPr>
          <p:nvPr>
            <p:ph type="title"/>
          </p:nvPr>
        </p:nvSpPr>
        <p:spPr>
          <a:xfrm>
            <a:off x="323528" y="413792"/>
            <a:ext cx="6347048" cy="1143000"/>
          </a:xfrm>
        </p:spPr>
        <p:txBody>
          <a:bodyPr>
            <a:noAutofit/>
          </a:bodyPr>
          <a:lstStyle/>
          <a:p>
            <a:r>
              <a:rPr lang="fr-FR" sz="5400" b="1" dirty="0">
                <a:solidFill>
                  <a:schemeClr val="bg2">
                    <a:lumMod val="50000"/>
                  </a:schemeClr>
                </a:solidFill>
              </a:rPr>
              <a:t>Apports scientifiques</a:t>
            </a:r>
            <a:endParaRPr lang="en-US" sz="5400" b="1" dirty="0">
              <a:solidFill>
                <a:schemeClr val="bg2">
                  <a:lumMod val="50000"/>
                </a:schemeClr>
              </a:solidFill>
            </a:endParaRPr>
          </a:p>
        </p:txBody>
      </p:sp>
      <p:sp>
        <p:nvSpPr>
          <p:cNvPr id="4" name="TextBox 3"/>
          <p:cNvSpPr txBox="1"/>
          <p:nvPr/>
        </p:nvSpPr>
        <p:spPr>
          <a:xfrm>
            <a:off x="304800" y="2451660"/>
            <a:ext cx="8587680" cy="3785652"/>
          </a:xfrm>
          <a:prstGeom prst="rect">
            <a:avLst/>
          </a:prstGeom>
          <a:noFill/>
        </p:spPr>
        <p:txBody>
          <a:bodyPr wrap="square" rtlCol="0">
            <a:spAutoFit/>
          </a:bodyPr>
          <a:lstStyle/>
          <a:p>
            <a:r>
              <a:rPr lang="fr-CA" sz="5400" dirty="0"/>
              <a:t>2. Les travaux des </a:t>
            </a:r>
            <a:r>
              <a:rPr lang="fr-CA" sz="5400" b="1" dirty="0"/>
              <a:t>chercheurs africains </a:t>
            </a:r>
            <a:r>
              <a:rPr lang="fr-CA" sz="5400" dirty="0"/>
              <a:t>aident </a:t>
            </a:r>
            <a:r>
              <a:rPr lang="fr-CA" sz="4400" dirty="0"/>
              <a:t>à contextualiser, comprendre et communiquer les expérience et perspectives des éducateurs interviewés</a:t>
            </a:r>
          </a:p>
        </p:txBody>
      </p:sp>
    </p:spTree>
    <p:extLst>
      <p:ext uri="{BB962C8B-B14F-4D97-AF65-F5344CB8AC3E}">
        <p14:creationId xmlns:p14="http://schemas.microsoft.com/office/powerpoint/2010/main" val="11137978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99392"/>
            <a:ext cx="8856984" cy="1143000"/>
          </a:xfrm>
        </p:spPr>
        <p:txBody>
          <a:bodyPr>
            <a:normAutofit/>
          </a:bodyPr>
          <a:lstStyle/>
          <a:p>
            <a:r>
              <a:rPr lang="fr-CA" b="1" dirty="0">
                <a:solidFill>
                  <a:schemeClr val="bg2">
                    <a:lumMod val="50000"/>
                  </a:schemeClr>
                </a:solidFill>
              </a:rPr>
              <a:t>Visionnaires africaines</a:t>
            </a:r>
          </a:p>
        </p:txBody>
      </p:sp>
      <p:sp>
        <p:nvSpPr>
          <p:cNvPr id="3" name="Content Placeholder 2"/>
          <p:cNvSpPr>
            <a:spLocks noGrp="1"/>
          </p:cNvSpPr>
          <p:nvPr>
            <p:ph idx="1"/>
          </p:nvPr>
        </p:nvSpPr>
        <p:spPr>
          <a:xfrm>
            <a:off x="457200" y="1052736"/>
            <a:ext cx="8229600" cy="5184576"/>
          </a:xfrm>
        </p:spPr>
        <p:txBody>
          <a:bodyPr>
            <a:normAutofit fontScale="92500" lnSpcReduction="10000"/>
          </a:bodyPr>
          <a:lstStyle/>
          <a:p>
            <a:pPr marL="0" indent="0">
              <a:buNone/>
            </a:pPr>
            <a:r>
              <a:rPr lang="fr-FR" b="1" dirty="0"/>
              <a:t>Cheick Anta Diop</a:t>
            </a:r>
            <a:r>
              <a:rPr lang="fr-FR" dirty="0"/>
              <a:t> (Sénégal)</a:t>
            </a:r>
            <a:endParaRPr lang="en-US" dirty="0"/>
          </a:p>
          <a:p>
            <a:pPr marL="0" indent="0">
              <a:buNone/>
            </a:pPr>
            <a:r>
              <a:rPr lang="fr-FR" b="1" dirty="0"/>
              <a:t>Bernard Nsokika Fonlon</a:t>
            </a:r>
            <a:r>
              <a:rPr lang="fr-FR" dirty="0"/>
              <a:t> (Cameroun)</a:t>
            </a:r>
            <a:endParaRPr lang="en-US" dirty="0"/>
          </a:p>
          <a:p>
            <a:pPr marL="0" indent="0">
              <a:buNone/>
            </a:pPr>
            <a:r>
              <a:rPr lang="fr-FR" b="1" dirty="0"/>
              <a:t>Francis Nyamnjoh</a:t>
            </a:r>
            <a:r>
              <a:rPr lang="fr-FR" dirty="0"/>
              <a:t> (Afrique du Sud)</a:t>
            </a:r>
            <a:endParaRPr lang="en-US" dirty="0"/>
          </a:p>
          <a:p>
            <a:pPr marL="0" indent="0">
              <a:buNone/>
            </a:pPr>
            <a:r>
              <a:rPr lang="fr-FR" b="1" dirty="0"/>
              <a:t>Ngugi wa Thiong’o</a:t>
            </a:r>
            <a:r>
              <a:rPr lang="fr-CA" dirty="0"/>
              <a:t> (Kenya)  </a:t>
            </a:r>
            <a:endParaRPr lang="en-US" dirty="0"/>
          </a:p>
          <a:p>
            <a:pPr marL="0" indent="0">
              <a:buNone/>
            </a:pPr>
            <a:r>
              <a:rPr lang="en-US" b="1" dirty="0"/>
              <a:t>Paulin </a:t>
            </a:r>
            <a:r>
              <a:rPr lang="fr-CA" b="1" dirty="0"/>
              <a:t>Hountondji</a:t>
            </a:r>
            <a:r>
              <a:rPr lang="fr-CA" dirty="0"/>
              <a:t> (Bénin</a:t>
            </a:r>
            <a:r>
              <a:rPr lang="fr-FR" dirty="0"/>
              <a:t>)</a:t>
            </a:r>
            <a:endParaRPr lang="en-US" sz="2200" dirty="0"/>
          </a:p>
          <a:p>
            <a:pPr marL="0" indent="0">
              <a:buNone/>
            </a:pPr>
            <a:r>
              <a:rPr lang="fr-FR" b="1" dirty="0"/>
              <a:t>Abdou Moumouni</a:t>
            </a:r>
            <a:r>
              <a:rPr lang="fr-FR" dirty="0"/>
              <a:t> (Niger)</a:t>
            </a:r>
            <a:endParaRPr lang="en-US" dirty="0"/>
          </a:p>
          <a:p>
            <a:pPr marL="0" indent="0">
              <a:buNone/>
            </a:pPr>
            <a:r>
              <a:rPr lang="fr-FR" b="1" dirty="0"/>
              <a:t>Pai Obanya</a:t>
            </a:r>
            <a:r>
              <a:rPr lang="fr-FR" dirty="0"/>
              <a:t> (Nigeria)</a:t>
            </a:r>
            <a:endParaRPr lang="en-US" dirty="0"/>
          </a:p>
          <a:p>
            <a:pPr marL="0" indent="0">
              <a:buNone/>
            </a:pPr>
            <a:r>
              <a:rPr lang="fr-FR" b="1" dirty="0"/>
              <a:t>Thérèse Tchombe</a:t>
            </a:r>
            <a:r>
              <a:rPr lang="fr-FR" dirty="0"/>
              <a:t> (</a:t>
            </a:r>
            <a:r>
              <a:rPr lang="pt-BR" dirty="0"/>
              <a:t>Cameroun)</a:t>
            </a:r>
            <a:endParaRPr lang="en-US" dirty="0"/>
          </a:p>
          <a:p>
            <a:pPr marL="0" indent="0">
              <a:buNone/>
            </a:pPr>
            <a:r>
              <a:rPr lang="fr-FR" b="1" dirty="0"/>
              <a:t>Gaoussou Diawara</a:t>
            </a:r>
            <a:r>
              <a:rPr lang="fr-FR" dirty="0"/>
              <a:t> (Mali)</a:t>
            </a:r>
            <a:endParaRPr lang="en-US" dirty="0"/>
          </a:p>
          <a:p>
            <a:pPr marL="0" indent="0">
              <a:buNone/>
            </a:pPr>
            <a:r>
              <a:rPr lang="pt-BR" b="1" dirty="0"/>
              <a:t>Joseph Ki-Zerbo</a:t>
            </a:r>
            <a:r>
              <a:rPr lang="pt-BR" dirty="0"/>
              <a:t> (Burkina Faso)</a:t>
            </a:r>
            <a:endParaRPr lang="en-US" dirty="0"/>
          </a:p>
        </p:txBody>
      </p:sp>
      <p:sp>
        <p:nvSpPr>
          <p:cNvPr id="5" name="TextBox 4"/>
          <p:cNvSpPr txBox="1"/>
          <p:nvPr/>
        </p:nvSpPr>
        <p:spPr>
          <a:xfrm>
            <a:off x="107504" y="6228020"/>
            <a:ext cx="8856984" cy="369332"/>
          </a:xfrm>
          <a:prstGeom prst="rect">
            <a:avLst/>
          </a:prstGeom>
          <a:noFill/>
        </p:spPr>
        <p:txBody>
          <a:bodyPr wrap="square" rtlCol="0">
            <a:spAutoFit/>
          </a:bodyPr>
          <a:lstStyle/>
          <a:p>
            <a:pPr algn="ctr"/>
            <a:r>
              <a:rPr lang="fr-FR" dirty="0">
                <a:solidFill>
                  <a:schemeClr val="bg2">
                    <a:lumMod val="50000"/>
                  </a:schemeClr>
                </a:solidFill>
              </a:rPr>
              <a:t>La science en Afrique a besoin de l’</a:t>
            </a:r>
            <a:r>
              <a:rPr lang="fr-FR" b="1" dirty="0">
                <a:solidFill>
                  <a:schemeClr val="bg2">
                    <a:lumMod val="50000"/>
                  </a:schemeClr>
                </a:solidFill>
              </a:rPr>
              <a:t>inspiration de l’Afrique </a:t>
            </a:r>
            <a:r>
              <a:rPr lang="fr-FR" dirty="0">
                <a:solidFill>
                  <a:schemeClr val="bg2">
                    <a:lumMod val="50000"/>
                  </a:schemeClr>
                </a:solidFill>
              </a:rPr>
              <a:t>– </a:t>
            </a:r>
            <a:r>
              <a:rPr lang="en-US" dirty="0">
                <a:solidFill>
                  <a:schemeClr val="bg2">
                    <a:lumMod val="50000"/>
                  </a:schemeClr>
                </a:solidFill>
              </a:rPr>
              <a:t> </a:t>
            </a:r>
            <a:r>
              <a:rPr lang="fr-FR" dirty="0">
                <a:solidFill>
                  <a:schemeClr val="bg2">
                    <a:lumMod val="50000"/>
                  </a:schemeClr>
                </a:solidFill>
              </a:rPr>
              <a:t>pour aller au fond des choses.</a:t>
            </a:r>
            <a:endParaRPr lang="en-US" dirty="0">
              <a:solidFill>
                <a:schemeClr val="bg2">
                  <a:lumMod val="50000"/>
                </a:schemeClr>
              </a:solidFill>
            </a:endParaRPr>
          </a:p>
        </p:txBody>
      </p:sp>
      <p:pic>
        <p:nvPicPr>
          <p:cNvPr id="6"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96136" y="2924944"/>
            <a:ext cx="3073772" cy="23042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532144744"/>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18604</TotalTime>
  <Words>328</Words>
  <Application>Microsoft Office PowerPoint</Application>
  <PresentationFormat>On-screen Show (4:3)</PresentationFormat>
  <Paragraphs>152</Paragraphs>
  <Slides>4</Slides>
  <Notes>4</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Thème Office</vt:lpstr>
      <vt:lpstr>L’appropriation pédagogique des TIC,  à la lumière des chercheurs africains  par Kathryn Toure, PhD www.KathrynToure.net</vt:lpstr>
      <vt:lpstr>Apports scientifiques</vt:lpstr>
      <vt:lpstr>Apports scientifiques</vt:lpstr>
      <vt:lpstr>Visionnaires africaines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Pedagogical Appropriation of Information and Communication Technologies by West African Educators</dc:title>
  <dc:creator>v</dc:creator>
  <cp:lastModifiedBy>Dramane Darave</cp:lastModifiedBy>
  <cp:revision>635</cp:revision>
  <dcterms:created xsi:type="dcterms:W3CDTF">2015-08-07T16:20:25Z</dcterms:created>
  <dcterms:modified xsi:type="dcterms:W3CDTF">2016-05-10T09:20:39Z</dcterms:modified>
</cp:coreProperties>
</file>