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5" r:id="rId3"/>
    <p:sldId id="338" r:id="rId4"/>
    <p:sldId id="339" r:id="rId5"/>
    <p:sldId id="301" r:id="rId6"/>
    <p:sldId id="347" r:id="rId7"/>
    <p:sldId id="348" r:id="rId8"/>
    <p:sldId id="351" r:id="rId9"/>
    <p:sldId id="302" r:id="rId10"/>
    <p:sldId id="313" r:id="rId11"/>
    <p:sldId id="316" r:id="rId12"/>
    <p:sldId id="317" r:id="rId13"/>
    <p:sldId id="321" r:id="rId14"/>
    <p:sldId id="322" r:id="rId15"/>
    <p:sldId id="325" r:id="rId16"/>
    <p:sldId id="352" r:id="rId17"/>
    <p:sldId id="345" r:id="rId18"/>
    <p:sldId id="350" r:id="rId19"/>
    <p:sldId id="332" r:id="rId20"/>
    <p:sldId id="334" r:id="rId21"/>
    <p:sldId id="349" r:id="rId22"/>
    <p:sldId id="305"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35" autoAdjust="0"/>
    <p:restoredTop sz="82933" autoAdjust="0"/>
  </p:normalViewPr>
  <p:slideViewPr>
    <p:cSldViewPr>
      <p:cViewPr>
        <p:scale>
          <a:sx n="50" d="100"/>
          <a:sy n="50" d="100"/>
        </p:scale>
        <p:origin x="-2052" y="-318"/>
      </p:cViewPr>
      <p:guideLst>
        <p:guide orient="horz" pos="2160"/>
        <p:guide pos="2880"/>
      </p:guideLst>
    </p:cSldViewPr>
  </p:slideViewPr>
  <p:outlineViewPr>
    <p:cViewPr>
      <p:scale>
        <a:sx n="33" d="100"/>
        <a:sy n="33" d="100"/>
      </p:scale>
      <p:origin x="0" y="549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53CD6B-E7C2-4587-9F16-81FCF7FB131B}" type="datetimeFigureOut">
              <a:rPr lang="fr-FR" smtClean="0"/>
              <a:t>08/05/2016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BCA2D2-0009-45D8-929A-16F71EFB81DD}" type="slidenum">
              <a:rPr lang="fr-FR" smtClean="0"/>
              <a:t>‹#›</a:t>
            </a:fld>
            <a:endParaRPr lang="fr-FR" dirty="0"/>
          </a:p>
        </p:txBody>
      </p:sp>
    </p:spTree>
    <p:extLst>
      <p:ext uri="{BB962C8B-B14F-4D97-AF65-F5344CB8AC3E}">
        <p14:creationId xmlns:p14="http://schemas.microsoft.com/office/powerpoint/2010/main" val="275537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baseline="0" noProof="0" dirty="0"/>
              <a:t>J’argumente </a:t>
            </a:r>
          </a:p>
          <a:p>
            <a:r>
              <a:rPr lang="fr-CA" baseline="0" noProof="0" dirty="0"/>
              <a:t>dans cette présentation </a:t>
            </a:r>
          </a:p>
          <a:p>
            <a:r>
              <a:rPr lang="fr-CA" baseline="0" noProof="0" dirty="0"/>
              <a:t>que les forgerons d’internet sont présents et très actifs dans les salles de classe en Afrique.</a:t>
            </a:r>
          </a:p>
          <a:p>
            <a:endParaRPr lang="en-US" baseline="0" dirty="0"/>
          </a:p>
          <a:p>
            <a:r>
              <a:rPr lang="en-US" baseline="0" dirty="0"/>
              <a:t>I will be speaking in French, but I look forward to your questions in either French or English.</a:t>
            </a:r>
            <a:endParaRPr lang="fr-CA" baseline="0" noProof="0" dirty="0"/>
          </a:p>
          <a:p>
            <a:r>
              <a:rPr lang="fr-CA" i="1" baseline="0" noProof="0" dirty="0"/>
              <a:t>Avec votre permission, je vais présenter en français, mais j’attends vos questions en français et an anglais</a:t>
            </a:r>
            <a:r>
              <a:rPr lang="fr-CA" baseline="0" noProof="0" dirty="0"/>
              <a:t>.</a:t>
            </a:r>
          </a:p>
          <a:p>
            <a:endParaRPr lang="en-US" baseline="0"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a:t>
            </a:fld>
            <a:endParaRPr lang="fr-FR" dirty="0"/>
          </a:p>
        </p:txBody>
      </p:sp>
    </p:spTree>
    <p:extLst>
      <p:ext uri="{BB962C8B-B14F-4D97-AF65-F5344CB8AC3E}">
        <p14:creationId xmlns:p14="http://schemas.microsoft.com/office/powerpoint/2010/main" val="2518833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0" kern="1200" dirty="0">
                <a:solidFill>
                  <a:schemeClr val="tx1"/>
                </a:solidFill>
                <a:effectLst/>
                <a:latin typeface="+mn-lt"/>
                <a:ea typeface="+mn-ea"/>
                <a:cs typeface="+mn-cs"/>
              </a:rPr>
              <a:t>The </a:t>
            </a:r>
            <a:r>
              <a:rPr lang="en-US" sz="1200" b="0" kern="1200" baseline="0" dirty="0">
                <a:solidFill>
                  <a:schemeClr val="tx1"/>
                </a:solidFill>
                <a:effectLst/>
                <a:latin typeface="+mn-lt"/>
                <a:ea typeface="+mn-ea"/>
                <a:cs typeface="+mn-cs"/>
              </a:rPr>
              <a:t>research </a:t>
            </a:r>
            <a:r>
              <a:rPr lang="en-US" sz="1200" b="1" kern="1200" dirty="0">
                <a:solidFill>
                  <a:schemeClr val="tx1"/>
                </a:solidFill>
                <a:effectLst/>
                <a:latin typeface="+mn-lt"/>
                <a:ea typeface="+mn-ea"/>
                <a:cs typeface="+mn-cs"/>
              </a:rPr>
              <a:t>Objective</a:t>
            </a:r>
            <a:r>
              <a:rPr lang="en-US" sz="1200" b="0" kern="1200" dirty="0">
                <a:solidFill>
                  <a:schemeClr val="tx1"/>
                </a:solidFill>
                <a:effectLst/>
                <a:latin typeface="+mn-lt"/>
                <a:ea typeface="+mn-ea"/>
                <a:cs typeface="+mn-cs"/>
              </a:rPr>
              <a:t> was to</a:t>
            </a:r>
            <a:endParaRPr lang="en-US"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understand how and why primary and high school teachers in Bamako,</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Mali </a:t>
            </a:r>
          </a:p>
          <a:p>
            <a:r>
              <a:rPr lang="en-US" sz="1200" kern="1200" dirty="0">
                <a:solidFill>
                  <a:schemeClr val="tx1"/>
                </a:solidFill>
                <a:effectLst/>
                <a:latin typeface="+mn-lt"/>
                <a:ea typeface="+mn-ea"/>
                <a:cs typeface="+mn-cs"/>
              </a:rPr>
              <a:t>appropriate ICT in teaching and learning, </a:t>
            </a:r>
          </a:p>
          <a:p>
            <a:r>
              <a:rPr lang="en-US" sz="1200" kern="1200" dirty="0">
                <a:solidFill>
                  <a:schemeClr val="tx1"/>
                </a:solidFill>
                <a:effectLst/>
                <a:latin typeface="+mn-lt"/>
                <a:ea typeface="+mn-ea"/>
                <a:cs typeface="+mn-cs"/>
              </a:rPr>
              <a:t>and, according to them, what changes occur in the process</a:t>
            </a: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Familiarization with ICT</a:t>
            </a:r>
          </a:p>
          <a:p>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23</a:t>
            </a:r>
            <a:r>
              <a:rPr lang="en-US" sz="1200" kern="1200" dirty="0">
                <a:solidFill>
                  <a:schemeClr val="tx1"/>
                </a:solidFill>
                <a:effectLst/>
                <a:latin typeface="+mn-lt"/>
                <a:ea typeface="+mn-ea"/>
                <a:cs typeface="+mn-cs"/>
              </a:rPr>
              <a:t> teachers interviewed were first exposed to ICT through </a:t>
            </a:r>
            <a:r>
              <a:rPr lang="en-US" sz="1200" u="sng" kern="1200" dirty="0">
                <a:solidFill>
                  <a:schemeClr val="tx1"/>
                </a:solidFill>
                <a:effectLst/>
                <a:latin typeface="+mn-lt"/>
                <a:ea typeface="+mn-ea"/>
                <a:cs typeface="+mn-cs"/>
              </a:rPr>
              <a:t>personal or professional contacts</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or during formal </a:t>
            </a:r>
            <a:r>
              <a:rPr lang="en-US" sz="1200" u="sng" kern="1200" dirty="0">
                <a:solidFill>
                  <a:schemeClr val="tx1"/>
                </a:solidFill>
                <a:effectLst/>
                <a:latin typeface="+mn-lt"/>
                <a:ea typeface="+mn-ea"/>
                <a:cs typeface="+mn-cs"/>
              </a:rPr>
              <a:t>training</a:t>
            </a:r>
            <a:r>
              <a:rPr lang="en-US" sz="1200" kern="1200" dirty="0">
                <a:solidFill>
                  <a:schemeClr val="tx1"/>
                </a:solidFill>
                <a:effectLst/>
                <a:latin typeface="+mn-lt"/>
                <a:ea typeface="+mn-ea"/>
                <a:cs typeface="+mn-cs"/>
              </a:rPr>
              <a:t> at university, workshops, or private courses.</a:t>
            </a:r>
          </a:p>
          <a:p>
            <a:r>
              <a:rPr lang="en-US" sz="1200" kern="1200" dirty="0">
                <a:solidFill>
                  <a:schemeClr val="tx1"/>
                </a:solidFill>
                <a:effectLst/>
                <a:latin typeface="+mn-lt"/>
                <a:ea typeface="+mn-ea"/>
                <a:cs typeface="+mn-cs"/>
              </a:rPr>
              <a:t>The first encounter with ICT was </a:t>
            </a:r>
            <a:r>
              <a:rPr lang="en-US" sz="1200" u="sng" kern="1200" dirty="0">
                <a:solidFill>
                  <a:schemeClr val="tx1"/>
                </a:solidFill>
                <a:effectLst/>
                <a:latin typeface="+mn-lt"/>
                <a:ea typeface="+mn-ea"/>
                <a:cs typeface="+mn-cs"/>
              </a:rPr>
              <a:t>self-motivated or encouraged</a:t>
            </a:r>
            <a:r>
              <a:rPr lang="en-US" sz="1200" kern="1200" dirty="0">
                <a:solidFill>
                  <a:schemeClr val="tx1"/>
                </a:solidFill>
                <a:effectLst/>
                <a:latin typeface="+mn-lt"/>
                <a:ea typeface="+mn-ea"/>
                <a:cs typeface="+mn-cs"/>
              </a:rPr>
              <a:t> by the academic hierarchy.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effectLst/>
                <a:latin typeface="+mn-lt"/>
                <a:ea typeface="+mn-ea"/>
                <a:cs typeface="+mn-cs"/>
              </a:rPr>
              <a:t>After</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several months or years, ICT </a:t>
            </a:r>
            <a:r>
              <a:rPr lang="en-US" sz="1200" b="1" u="sng" kern="1200" dirty="0">
                <a:solidFill>
                  <a:schemeClr val="tx1"/>
                </a:solidFill>
                <a:effectLst/>
                <a:latin typeface="+mn-lt"/>
                <a:ea typeface="+mn-ea"/>
                <a:cs typeface="+mn-cs"/>
              </a:rPr>
              <a:t>became part of their daily lives</a:t>
            </a:r>
            <a:r>
              <a:rPr lang="en-US" sz="1200" b="0" kern="1200" dirty="0">
                <a:solidFill>
                  <a:schemeClr val="tx1"/>
                </a:solidFill>
                <a:effectLst/>
                <a:latin typeface="+mn-lt"/>
                <a:ea typeface="+mn-ea"/>
                <a:cs typeface="+mn-cs"/>
              </a:rPr>
              <a:t>. </a:t>
            </a:r>
          </a:p>
          <a:p>
            <a:r>
              <a:rPr lang="en-US" sz="1200" i="1" kern="1200" dirty="0">
                <a:solidFill>
                  <a:schemeClr val="tx1"/>
                </a:solidFill>
                <a:effectLst/>
                <a:latin typeface="+mn-lt"/>
                <a:ea typeface="+mn-ea"/>
                <a:cs typeface="+mn-cs"/>
              </a:rPr>
              <a:t>Click to examples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Use in teaching and learning</a:t>
            </a:r>
          </a:p>
          <a:p>
            <a:r>
              <a:rPr lang="en-US" sz="1200" kern="1200" dirty="0">
                <a:solidFill>
                  <a:schemeClr val="tx1"/>
                </a:solidFill>
                <a:effectLst/>
                <a:latin typeface="+mn-lt"/>
                <a:ea typeface="+mn-ea"/>
                <a:cs typeface="+mn-cs"/>
              </a:rPr>
              <a:t>In using ICT in teaching</a:t>
            </a:r>
            <a:r>
              <a:rPr lang="en-US" sz="1200" kern="1200" baseline="0" dirty="0">
                <a:solidFill>
                  <a:schemeClr val="tx1"/>
                </a:solidFill>
                <a:effectLst/>
                <a:latin typeface="+mn-lt"/>
                <a:ea typeface="+mn-ea"/>
                <a:cs typeface="+mn-cs"/>
              </a:rPr>
              <a:t> and learning, teachers were guided by their </a:t>
            </a:r>
            <a:r>
              <a:rPr lang="en-US" sz="1200" kern="1200" dirty="0">
                <a:solidFill>
                  <a:schemeClr val="tx1"/>
                </a:solidFill>
                <a:effectLst/>
                <a:latin typeface="+mn-lt"/>
                <a:ea typeface="+mn-ea"/>
                <a:cs typeface="+mn-cs"/>
              </a:rPr>
              <a:t>pedagogical goals and objectives</a:t>
            </a:r>
            <a:r>
              <a:rPr lang="en-US" sz="1200" kern="1200" baseline="0" dirty="0">
                <a:solidFill>
                  <a:schemeClr val="tx1"/>
                </a:solidFill>
                <a:effectLst/>
                <a:latin typeface="+mn-lt"/>
                <a:ea typeface="+mn-ea"/>
                <a:cs typeface="+mn-cs"/>
              </a:rPr>
              <a:t>.</a:t>
            </a:r>
          </a:p>
          <a:p>
            <a:r>
              <a:rPr lang="en-US" sz="1200" kern="1200" baseline="0" dirty="0">
                <a:solidFill>
                  <a:schemeClr val="tx1"/>
                </a:solidFill>
                <a:effectLst/>
                <a:latin typeface="+mn-lt"/>
                <a:ea typeface="+mn-ea"/>
                <a:cs typeface="+mn-cs"/>
              </a:rPr>
              <a:t>They designed various learning activities using ICT, in relation to those goals and objectives.</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Goals</a:t>
            </a:r>
            <a:r>
              <a:rPr lang="en-US" sz="1200" kern="1200" baseline="0" dirty="0">
                <a:solidFill>
                  <a:schemeClr val="tx1"/>
                </a:solidFill>
                <a:effectLst/>
                <a:latin typeface="+mn-lt"/>
                <a:ea typeface="+mn-ea"/>
                <a:cs typeface="+mn-cs"/>
              </a:rPr>
              <a:t> included:</a:t>
            </a:r>
          </a:p>
          <a:p>
            <a:pPr marL="171450" indent="-171450">
              <a:buFontTx/>
              <a:buChar char="-"/>
            </a:pPr>
            <a:r>
              <a:rPr lang="en-US" sz="1200" kern="1200" dirty="0">
                <a:solidFill>
                  <a:schemeClr val="tx1"/>
                </a:solidFill>
                <a:effectLst/>
                <a:latin typeface="+mn-lt"/>
                <a:ea typeface="+mn-ea"/>
                <a:cs typeface="+mn-cs"/>
              </a:rPr>
              <a:t>share a love for learning, help students discover their hidden talents, inspire responsible leadership in students.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Learning activities using ICT included: </a:t>
            </a:r>
          </a:p>
          <a:p>
            <a:pPr marL="171450" indent="-171450">
              <a:buFontTx/>
              <a:buChar char="-"/>
            </a:pPr>
            <a:r>
              <a:rPr lang="en-US" sz="1200" kern="1200" dirty="0">
                <a:solidFill>
                  <a:schemeClr val="tx1"/>
                </a:solidFill>
                <a:effectLst/>
                <a:latin typeface="+mn-lt"/>
                <a:ea typeface="+mn-ea"/>
                <a:cs typeface="+mn-cs"/>
              </a:rPr>
              <a:t>students going to cybercafés to conduct thematic research in groups and reporting on it in class</a:t>
            </a:r>
          </a:p>
          <a:p>
            <a:pPr marL="171450" indent="-171450">
              <a:buFontTx/>
              <a:buChar char="-"/>
            </a:pPr>
            <a:r>
              <a:rPr lang="en-US" sz="1200" kern="1200" dirty="0">
                <a:solidFill>
                  <a:schemeClr val="tx1"/>
                </a:solidFill>
                <a:effectLst/>
                <a:latin typeface="+mn-lt"/>
                <a:ea typeface="+mn-ea"/>
                <a:cs typeface="+mn-cs"/>
              </a:rPr>
              <a:t>producing and sharing PowerPoint presentations or videos with schoolchildren in other countries</a:t>
            </a:r>
            <a:r>
              <a:rPr lang="en-US" sz="1200" kern="1200" baseline="0" dirty="0">
                <a:solidFill>
                  <a:schemeClr val="tx1"/>
                </a:solidFill>
                <a:effectLst/>
                <a:latin typeface="+mn-lt"/>
                <a:ea typeface="+mn-ea"/>
                <a:cs typeface="+mn-cs"/>
              </a:rPr>
              <a:t> </a:t>
            </a:r>
          </a:p>
          <a:p>
            <a:pPr marL="171450" indent="-171450">
              <a:buFontTx/>
              <a:buChar char="-"/>
            </a:pPr>
            <a:r>
              <a:rPr lang="en-US" sz="1200" kern="1200" dirty="0">
                <a:solidFill>
                  <a:schemeClr val="tx1"/>
                </a:solidFill>
                <a:effectLst/>
                <a:latin typeface="+mn-lt"/>
                <a:ea typeface="+mn-ea"/>
                <a:cs typeface="+mn-cs"/>
              </a:rPr>
              <a:t>recording elders sharing about local geography and typing up a synthesis of interviews.</a:t>
            </a:r>
          </a:p>
          <a:p>
            <a:pPr marL="0" indent="0">
              <a:buFontTx/>
              <a:buNone/>
            </a:pPr>
            <a:r>
              <a:rPr lang="en-US" sz="1200" i="1" kern="1200" dirty="0">
                <a:solidFill>
                  <a:schemeClr val="tx1"/>
                </a:solidFill>
                <a:effectLst/>
                <a:latin typeface="+mn-lt"/>
                <a:ea typeface="+mn-ea"/>
                <a:cs typeface="+mn-cs"/>
              </a:rPr>
              <a:t>Click to examples</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b="1" kern="1200" baseline="0" dirty="0">
                <a:solidFill>
                  <a:schemeClr val="tx1"/>
                </a:solidFill>
                <a:effectLst/>
                <a:latin typeface="+mn-lt"/>
                <a:ea typeface="+mn-ea"/>
                <a:cs typeface="+mn-cs"/>
              </a:rPr>
              <a:t>Teachers’ perceived </a:t>
            </a:r>
            <a:r>
              <a:rPr lang="en-US" sz="1200" b="1" kern="1200" dirty="0">
                <a:solidFill>
                  <a:schemeClr val="tx1"/>
                </a:solidFill>
                <a:effectLst/>
                <a:latin typeface="+mn-lt"/>
                <a:ea typeface="+mn-ea"/>
                <a:cs typeface="+mn-cs"/>
              </a:rPr>
              <a:t>changes with the use of ICT</a:t>
            </a:r>
            <a:r>
              <a:rPr lang="en-US" sz="1200" b="0" kern="1200" dirty="0">
                <a:solidFill>
                  <a:schemeClr val="tx1"/>
                </a:solidFill>
                <a:effectLst/>
                <a:latin typeface="+mn-lt"/>
                <a:ea typeface="+mn-ea"/>
                <a:cs typeface="+mn-cs"/>
              </a:rPr>
              <a:t>,</a:t>
            </a:r>
            <a:r>
              <a:rPr lang="en-US" sz="1200" b="1" i="0" kern="1200" dirty="0">
                <a:solidFill>
                  <a:schemeClr val="tx1"/>
                </a:solidFill>
                <a:effectLst/>
                <a:latin typeface="+mn-lt"/>
                <a:ea typeface="+mn-ea"/>
                <a:cs typeface="+mn-cs"/>
              </a:rPr>
              <a:t> </a:t>
            </a:r>
            <a:endParaRPr lang="en-US" sz="1200" b="0" i="0" kern="1200" dirty="0">
              <a:solidFill>
                <a:schemeClr val="tx1"/>
              </a:solidFill>
              <a:effectLst/>
              <a:latin typeface="+mn-lt"/>
              <a:ea typeface="+mn-ea"/>
              <a:cs typeface="+mn-cs"/>
            </a:endParaRPr>
          </a:p>
          <a:p>
            <a:pPr marL="0" indent="0" algn="l">
              <a:spcBef>
                <a:spcPts val="0"/>
              </a:spcBef>
              <a:buNone/>
            </a:pPr>
            <a:r>
              <a:rPr lang="en-US" sz="1200" dirty="0"/>
              <a:t>changes among students and teachers, in course content, </a:t>
            </a:r>
          </a:p>
          <a:p>
            <a:pPr marL="0" indent="0" algn="l">
              <a:spcBef>
                <a:spcPts val="0"/>
              </a:spcBef>
              <a:buNone/>
            </a:pPr>
            <a:r>
              <a:rPr lang="en-US" sz="1200" dirty="0"/>
              <a:t>in classrooms and schools, and in teachers’ professional development</a:t>
            </a:r>
          </a:p>
          <a:p>
            <a:r>
              <a:rPr lang="en-US" sz="1200" b="0" i="1" kern="1200" dirty="0">
                <a:solidFill>
                  <a:schemeClr val="tx1"/>
                </a:solidFill>
                <a:effectLst/>
                <a:latin typeface="+mn-lt"/>
                <a:ea typeface="+mn-ea"/>
                <a:cs typeface="+mn-cs"/>
              </a:rPr>
              <a:t>Click to examples</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10</a:t>
            </a:fld>
            <a:endParaRPr lang="fr-FR" dirty="0"/>
          </a:p>
        </p:txBody>
      </p:sp>
    </p:spTree>
    <p:extLst>
      <p:ext uri="{BB962C8B-B14F-4D97-AF65-F5344CB8AC3E}">
        <p14:creationId xmlns:p14="http://schemas.microsoft.com/office/powerpoint/2010/main" val="3220386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11</a:t>
            </a:fld>
            <a:endParaRPr lang="fr-FR" dirty="0"/>
          </a:p>
        </p:txBody>
      </p:sp>
    </p:spTree>
    <p:extLst>
      <p:ext uri="{BB962C8B-B14F-4D97-AF65-F5344CB8AC3E}">
        <p14:creationId xmlns:p14="http://schemas.microsoft.com/office/powerpoint/2010/main" val="3676687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12</a:t>
            </a:fld>
            <a:endParaRPr lang="fr-FR" dirty="0"/>
          </a:p>
        </p:txBody>
      </p:sp>
    </p:spTree>
    <p:extLst>
      <p:ext uri="{BB962C8B-B14F-4D97-AF65-F5344CB8AC3E}">
        <p14:creationId xmlns:p14="http://schemas.microsoft.com/office/powerpoint/2010/main" val="2367435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15</a:t>
            </a:fld>
            <a:endParaRPr lang="fr-FR" dirty="0"/>
          </a:p>
        </p:txBody>
      </p:sp>
    </p:spTree>
    <p:extLst>
      <p:ext uri="{BB962C8B-B14F-4D97-AF65-F5344CB8AC3E}">
        <p14:creationId xmlns:p14="http://schemas.microsoft.com/office/powerpoint/2010/main" val="3003214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i="0" kern="1200" dirty="0">
                <a:solidFill>
                  <a:schemeClr val="tx1"/>
                </a:solidFill>
                <a:effectLst/>
                <a:latin typeface="+mn-lt"/>
                <a:ea typeface="+mn-ea"/>
                <a:cs typeface="+mn-cs"/>
              </a:rPr>
              <a:t>Discussion</a:t>
            </a:r>
            <a:endParaRPr lang="en-US" sz="1200" b="1" i="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appropriation process, as described by the 23 teachers in Bamako, Mali, </a:t>
            </a:r>
          </a:p>
          <a:p>
            <a:r>
              <a:rPr lang="en-US" sz="1200" kern="1200" dirty="0">
                <a:solidFill>
                  <a:schemeClr val="tx1"/>
                </a:solidFill>
                <a:effectLst/>
                <a:latin typeface="+mn-lt"/>
                <a:ea typeface="+mn-ea"/>
                <a:cs typeface="+mn-cs"/>
              </a:rPr>
              <a:t>seemed to some extent to be </a:t>
            </a:r>
          </a:p>
          <a:p>
            <a:r>
              <a:rPr lang="en-US" sz="1200" kern="1200" dirty="0">
                <a:solidFill>
                  <a:schemeClr val="tx1"/>
                </a:solidFill>
                <a:effectLst/>
                <a:latin typeface="+mn-lt"/>
                <a:ea typeface="+mn-ea"/>
                <a:cs typeface="+mn-cs"/>
              </a:rPr>
              <a:t>a catalyst for active and socio-constructive education and learning (Bruner, 1996; Obanya, 2012a, 2014).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teachers took risks, challenged the status quo, </a:t>
            </a:r>
          </a:p>
          <a:p>
            <a:r>
              <a:rPr lang="en-US" sz="1200" kern="1200" dirty="0">
                <a:solidFill>
                  <a:schemeClr val="tx1"/>
                </a:solidFill>
                <a:effectLst/>
                <a:latin typeface="+mn-lt"/>
                <a:ea typeface="+mn-ea"/>
                <a:cs typeface="+mn-cs"/>
              </a:rPr>
              <a:t>crossed borders, and worked with students and others </a:t>
            </a:r>
          </a:p>
          <a:p>
            <a:r>
              <a:rPr lang="en-US" sz="1200" kern="1200" dirty="0">
                <a:solidFill>
                  <a:schemeClr val="tx1"/>
                </a:solidFill>
                <a:effectLst/>
                <a:latin typeface="+mn-lt"/>
                <a:ea typeface="+mn-ea"/>
                <a:cs typeface="+mn-cs"/>
              </a:rPr>
              <a:t>to engage in new encounters and to synthesize information in new ways.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appropriation process was complex and ambiguous: </a:t>
            </a:r>
          </a:p>
          <a:p>
            <a:r>
              <a:rPr lang="en-US" sz="1200" b="1" kern="1200" dirty="0">
                <a:solidFill>
                  <a:schemeClr val="tx1"/>
                </a:solidFill>
                <a:effectLst/>
                <a:latin typeface="+mn-lt"/>
                <a:ea typeface="+mn-ea"/>
                <a:cs typeface="+mn-cs"/>
              </a:rPr>
              <a:t>tensions</a:t>
            </a:r>
            <a:r>
              <a:rPr lang="en-US" sz="1200" kern="1200" dirty="0">
                <a:solidFill>
                  <a:schemeClr val="tx1"/>
                </a:solidFill>
                <a:effectLst/>
                <a:latin typeface="+mn-lt"/>
                <a:ea typeface="+mn-ea"/>
                <a:cs typeface="+mn-cs"/>
              </a:rPr>
              <a:t> arose in the face of something new and unknown, </a:t>
            </a:r>
          </a:p>
          <a:p>
            <a:r>
              <a:rPr lang="en-US" sz="1200" kern="1200" dirty="0">
                <a:solidFill>
                  <a:schemeClr val="tx1"/>
                </a:solidFill>
                <a:effectLst/>
                <a:latin typeface="+mn-lt"/>
                <a:ea typeface="+mn-ea"/>
                <a:cs typeface="+mn-cs"/>
              </a:rPr>
              <a:t>between the comfort of familiarity and the uneasiness of novelty, </a:t>
            </a:r>
          </a:p>
          <a:p>
            <a:r>
              <a:rPr lang="en-US" sz="1200" kern="1200" dirty="0">
                <a:solidFill>
                  <a:schemeClr val="tx1"/>
                </a:solidFill>
                <a:effectLst/>
                <a:latin typeface="+mn-lt"/>
                <a:ea typeface="+mn-ea"/>
                <a:cs typeface="+mn-cs"/>
              </a:rPr>
              <a:t>between preservation and transformation of traditional practices, </a:t>
            </a:r>
          </a:p>
          <a:p>
            <a:r>
              <a:rPr lang="en-US" sz="1200" kern="1200" dirty="0">
                <a:solidFill>
                  <a:schemeClr val="tx1"/>
                </a:solidFill>
                <a:effectLst/>
                <a:latin typeface="+mn-lt"/>
                <a:ea typeface="+mn-ea"/>
                <a:cs typeface="+mn-cs"/>
              </a:rPr>
              <a:t>between the linearity of classical teaching and the fluidity of more dialogical learning. </a:t>
            </a:r>
          </a:p>
          <a:p>
            <a:r>
              <a:rPr lang="en-US" sz="1200" kern="1200" dirty="0">
                <a:solidFill>
                  <a:schemeClr val="tx1"/>
                </a:solidFill>
                <a:effectLst/>
                <a:latin typeface="+mn-lt"/>
                <a:ea typeface="+mn-ea"/>
                <a:cs typeface="+mn-cs"/>
              </a:rPr>
              <a:t>The teachers were actively envisioning the future </a:t>
            </a:r>
          </a:p>
          <a:p>
            <a:r>
              <a:rPr lang="en-US" sz="1200" kern="1200" dirty="0">
                <a:solidFill>
                  <a:schemeClr val="tx1"/>
                </a:solidFill>
                <a:effectLst/>
                <a:latin typeface="+mn-lt"/>
                <a:ea typeface="+mn-ea"/>
                <a:cs typeface="+mn-cs"/>
              </a:rPr>
              <a:t>and tentatively shaping the way technology is integrated into learning </a:t>
            </a:r>
          </a:p>
          <a:p>
            <a:r>
              <a:rPr lang="en-US" sz="1200" kern="1200" dirty="0">
                <a:solidFill>
                  <a:schemeClr val="tx1"/>
                </a:solidFill>
                <a:effectLst/>
                <a:latin typeface="+mn-lt"/>
                <a:ea typeface="+mn-ea"/>
                <a:cs typeface="+mn-cs"/>
              </a:rPr>
              <a:t>in some classrooms and schools in Bamako. </a:t>
            </a:r>
          </a:p>
          <a:p>
            <a:r>
              <a:rPr lang="en-US" sz="1200" kern="1200" dirty="0">
                <a:solidFill>
                  <a:schemeClr val="tx1"/>
                </a:solidFill>
                <a:effectLst/>
                <a:latin typeface="+mn-lt"/>
                <a:ea typeface="+mn-ea"/>
                <a:cs typeface="+mn-cs"/>
              </a:rPr>
              <a:t> </a:t>
            </a: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17</a:t>
            </a:fld>
            <a:endParaRPr lang="fr-FR" dirty="0"/>
          </a:p>
        </p:txBody>
      </p:sp>
    </p:spTree>
    <p:extLst>
      <p:ext uri="{BB962C8B-B14F-4D97-AF65-F5344CB8AC3E}">
        <p14:creationId xmlns:p14="http://schemas.microsoft.com/office/powerpoint/2010/main" val="3220386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kern="1200" dirty="0">
                <a:solidFill>
                  <a:schemeClr val="tx1"/>
                </a:solidFill>
                <a:effectLst/>
                <a:latin typeface="+mn-lt"/>
                <a:ea typeface="+mn-ea"/>
                <a:cs typeface="+mn-cs"/>
              </a:rPr>
              <a:t>Photo des femmes: </a:t>
            </a:r>
            <a:r>
              <a:rPr lang="en-US" sz="1200" b="0" kern="1200" dirty="0">
                <a:solidFill>
                  <a:schemeClr val="tx1"/>
                </a:solidFill>
                <a:effectLst/>
                <a:latin typeface="+mn-lt"/>
                <a:ea typeface="+mn-ea"/>
                <a:cs typeface="+mn-cs"/>
              </a:rPr>
              <a:t>www.colorsofwildlife.net/forum/index.php?topic=578.0</a:t>
            </a:r>
          </a:p>
          <a:p>
            <a:r>
              <a:rPr lang="en-US" sz="1200" b="1" kern="1200" dirty="0">
                <a:solidFill>
                  <a:schemeClr val="tx1"/>
                </a:solidFill>
                <a:effectLst/>
                <a:latin typeface="+mn-lt"/>
                <a:ea typeface="+mn-ea"/>
                <a:cs typeface="+mn-cs"/>
              </a:rPr>
              <a:t>Photo des hommes: </a:t>
            </a:r>
            <a:r>
              <a:rPr lang="en-US" dirty="0"/>
              <a:t>"forgerons-bijoutiers" de Mauritanie, www.usinages.com/threads/realisation-dun-bronze-a-la-cire-perdue.23392/page-2</a:t>
            </a:r>
            <a:endParaRPr lang="en-US" sz="1200" b="1" kern="1200" dirty="0">
              <a:solidFill>
                <a:schemeClr val="tx1"/>
              </a:solidFill>
              <a:effectLst/>
              <a:latin typeface="+mn-lt"/>
              <a:ea typeface="+mn-ea"/>
              <a:cs typeface="+mn-cs"/>
            </a:endParaRPr>
          </a:p>
          <a:p>
            <a:endParaRPr lang="fr-FR" sz="1200" b="1"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18</a:t>
            </a:fld>
            <a:endParaRPr lang="fr-FR" dirty="0"/>
          </a:p>
        </p:txBody>
      </p:sp>
    </p:spTree>
    <p:extLst>
      <p:ext uri="{BB962C8B-B14F-4D97-AF65-F5344CB8AC3E}">
        <p14:creationId xmlns:p14="http://schemas.microsoft.com/office/powerpoint/2010/main" val="30799156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a:solidFill>
                  <a:schemeClr val="tx1"/>
                </a:solidFill>
                <a:effectLst/>
                <a:latin typeface="+mn-lt"/>
                <a:ea typeface="+mn-ea"/>
                <a:cs typeface="+mn-cs"/>
              </a:rPr>
              <a:t>Frustrated with monotony and the status quo and envisioning a different tomorrow, teachers used ICT to infuse new flexibilities into learning. ICT became an ally for them in negotiating changing times and awakening and nourishing their potentialities and those of their students – and those of various cultures. Whether the impetus for the appropriation of ICT was internal (initiated by the teacher) or external (encouraged by the school administration) or both, the teachers interviewed harnessed ICT because of the </a:t>
            </a:r>
            <a:r>
              <a:rPr lang="en-US" sz="1200" b="1" kern="1200" dirty="0">
                <a:solidFill>
                  <a:schemeClr val="tx1"/>
                </a:solidFill>
                <a:effectLst/>
                <a:latin typeface="+mn-lt"/>
                <a:ea typeface="+mn-ea"/>
                <a:cs typeface="+mn-cs"/>
              </a:rPr>
              <a:t>transformative possibilities </a:t>
            </a:r>
            <a:r>
              <a:rPr lang="en-US" sz="1200" kern="1200" dirty="0">
                <a:solidFill>
                  <a:schemeClr val="tx1"/>
                </a:solidFill>
                <a:effectLst/>
                <a:latin typeface="+mn-lt"/>
                <a:ea typeface="+mn-ea"/>
                <a:cs typeface="+mn-cs"/>
              </a:rPr>
              <a:t>of its use or simply to remain qualified to teach. Our supposition about the transformative nature of the pedagogical appropriation of ICT was confirmed, suggesting that ICT use can be a </a:t>
            </a:r>
            <a:r>
              <a:rPr lang="en-US" sz="1200" b="1" kern="1200" dirty="0">
                <a:solidFill>
                  <a:schemeClr val="tx1"/>
                </a:solidFill>
                <a:effectLst/>
                <a:latin typeface="+mn-lt"/>
                <a:ea typeface="+mn-ea"/>
                <a:cs typeface="+mn-cs"/>
              </a:rPr>
              <a:t>catalyst for pedagogical change</a:t>
            </a:r>
            <a:r>
              <a:rPr lang="en-US" sz="1200" kern="1200" dirty="0">
                <a:solidFill>
                  <a:schemeClr val="tx1"/>
                </a:solidFill>
                <a:effectLst/>
                <a:latin typeface="+mn-lt"/>
                <a:ea typeface="+mn-ea"/>
                <a:cs typeface="+mn-cs"/>
              </a:rPr>
              <a:t> especially in a context that has been locked into a colonial educational system and where access to documentation has been difficult.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More about HOW:</a:t>
            </a:r>
          </a:p>
          <a:p>
            <a:r>
              <a:rPr lang="en-US" sz="1200" kern="1200" dirty="0">
                <a:solidFill>
                  <a:schemeClr val="tx1"/>
                </a:solidFill>
                <a:effectLst/>
                <a:latin typeface="+mn-lt"/>
                <a:ea typeface="+mn-ea"/>
                <a:cs typeface="+mn-cs"/>
              </a:rPr>
              <a:t>In pedagogically appropriating ICT, teachers navigated and persevered through tensions between old and new, conservation and change, the linearity of conventional teaching and the fluidity of dialogical learning. They brought their </a:t>
            </a:r>
            <a:r>
              <a:rPr lang="en-US" sz="1200" b="1" kern="1200" dirty="0">
                <a:solidFill>
                  <a:schemeClr val="tx1"/>
                </a:solidFill>
                <a:effectLst/>
                <a:latin typeface="+mn-lt"/>
                <a:ea typeface="+mn-ea"/>
                <a:cs typeface="+mn-cs"/>
              </a:rPr>
              <a:t>hopes</a:t>
            </a:r>
            <a:r>
              <a:rPr lang="en-US" sz="1200" kern="1200" dirty="0">
                <a:solidFill>
                  <a:schemeClr val="tx1"/>
                </a:solidFill>
                <a:effectLst/>
                <a:latin typeface="+mn-lt"/>
                <a:ea typeface="+mn-ea"/>
                <a:cs typeface="+mn-cs"/>
              </a:rPr>
              <a:t> and fears, their frustrations and hesitations, and their imaginations, intuition and initiative to bear as they straddled different ways of knowing and being and doing, gradually working toward synthesis between tradition and novelty in themselves and their classrooms.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19</a:t>
            </a:fld>
            <a:endParaRPr lang="fr-FR" dirty="0"/>
          </a:p>
        </p:txBody>
      </p:sp>
    </p:spTree>
    <p:extLst>
      <p:ext uri="{BB962C8B-B14F-4D97-AF65-F5344CB8AC3E}">
        <p14:creationId xmlns:p14="http://schemas.microsoft.com/office/powerpoint/2010/main" val="17588818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a:solidFill>
                  <a:schemeClr val="tx1"/>
                </a:solidFill>
                <a:effectLst/>
                <a:latin typeface="+mn-lt"/>
                <a:ea typeface="+mn-ea"/>
                <a:cs typeface="+mn-cs"/>
              </a:rPr>
              <a:t>1. Results drawn from what teachers shared in interviews.</a:t>
            </a:r>
          </a:p>
          <a:p>
            <a:r>
              <a:rPr lang="en-US" sz="1200" kern="1200" dirty="0">
                <a:solidFill>
                  <a:schemeClr val="tx1"/>
                </a:solidFill>
                <a:effectLst/>
                <a:latin typeface="+mn-lt"/>
                <a:ea typeface="+mn-ea"/>
                <a:cs typeface="+mn-cs"/>
              </a:rPr>
              <a:t>Their</a:t>
            </a:r>
            <a:r>
              <a:rPr lang="en-US" sz="1200" kern="1200" baseline="0" dirty="0">
                <a:solidFill>
                  <a:schemeClr val="tx1"/>
                </a:solidFill>
                <a:effectLst/>
                <a:latin typeface="+mn-lt"/>
                <a:ea typeface="+mn-ea"/>
                <a:cs typeface="+mn-cs"/>
              </a:rPr>
              <a:t> perceptions </a:t>
            </a:r>
          </a:p>
          <a:p>
            <a:r>
              <a:rPr lang="en-US" sz="1200" kern="1200" baseline="0" dirty="0">
                <a:solidFill>
                  <a:schemeClr val="tx1"/>
                </a:solidFill>
                <a:effectLst/>
                <a:latin typeface="+mn-lt"/>
                <a:ea typeface="+mn-ea"/>
                <a:cs typeface="+mn-cs"/>
              </a:rPr>
              <a:t>of</a:t>
            </a:r>
            <a:r>
              <a:rPr lang="en-US" sz="1200" kern="1200" dirty="0">
                <a:solidFill>
                  <a:schemeClr val="tx1"/>
                </a:solidFill>
                <a:effectLst/>
                <a:latin typeface="+mn-lt"/>
                <a:ea typeface="+mn-ea"/>
                <a:cs typeface="+mn-cs"/>
              </a:rPr>
              <a:t> what is happening with the pedagogical appropriation of ICT </a:t>
            </a:r>
          </a:p>
          <a:p>
            <a:r>
              <a:rPr lang="en-US" sz="1200" kern="1200" dirty="0">
                <a:solidFill>
                  <a:schemeClr val="tx1"/>
                </a:solidFill>
                <a:effectLst/>
                <a:latin typeface="+mn-lt"/>
                <a:ea typeface="+mn-ea"/>
                <a:cs typeface="+mn-cs"/>
              </a:rPr>
              <a:t>are not confirmed </a:t>
            </a:r>
          </a:p>
          <a:p>
            <a:r>
              <a:rPr lang="en-US" sz="1200" kern="1200" dirty="0">
                <a:solidFill>
                  <a:schemeClr val="tx1"/>
                </a:solidFill>
                <a:effectLst/>
                <a:latin typeface="+mn-lt"/>
                <a:ea typeface="+mn-ea"/>
                <a:cs typeface="+mn-cs"/>
              </a:rPr>
              <a:t>via formal interviews with others or formal classroom observation.</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2. Small number of participants (23), so findings not generalizable </a:t>
            </a:r>
          </a:p>
          <a:p>
            <a:r>
              <a:rPr lang="en-US" sz="1200" kern="1200" dirty="0">
                <a:solidFill>
                  <a:schemeClr val="tx1"/>
                </a:solidFill>
                <a:effectLst/>
                <a:latin typeface="+mn-lt"/>
                <a:ea typeface="+mn-ea"/>
                <a:cs typeface="+mn-cs"/>
              </a:rPr>
              <a:t>(but</a:t>
            </a:r>
            <a:r>
              <a:rPr lang="en-US" sz="1200" kern="1200" baseline="0" dirty="0">
                <a:solidFill>
                  <a:schemeClr val="tx1"/>
                </a:solidFill>
                <a:effectLst/>
                <a:latin typeface="+mn-lt"/>
                <a:ea typeface="+mn-ea"/>
                <a:cs typeface="+mn-cs"/>
              </a:rPr>
              <a:t> possibilities of naturalistic generalization are not excluded)</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 Participants were fairly enthusiastic about ICT</a:t>
            </a:r>
            <a:r>
              <a:rPr lang="en-US" sz="1200" kern="1200" baseline="0" dirty="0">
                <a:solidFill>
                  <a:schemeClr val="tx1"/>
                </a:solidFill>
                <a:effectLst/>
                <a:latin typeface="+mn-lt"/>
                <a:ea typeface="+mn-ea"/>
                <a:cs typeface="+mn-cs"/>
              </a:rPr>
              <a:t> and </a:t>
            </a:r>
            <a:r>
              <a:rPr lang="en-US" sz="1200" kern="1200" dirty="0">
                <a:solidFill>
                  <a:schemeClr val="tx1"/>
                </a:solidFill>
                <a:effectLst/>
                <a:latin typeface="+mn-lt"/>
                <a:ea typeface="+mn-ea"/>
                <a:cs typeface="+mn-cs"/>
              </a:rPr>
              <a:t>open to change.</a:t>
            </a:r>
          </a:p>
          <a:p>
            <a:r>
              <a:rPr lang="en-US" sz="1200" kern="1200" dirty="0">
                <a:solidFill>
                  <a:schemeClr val="tx1"/>
                </a:solidFill>
                <a:effectLst/>
                <a:latin typeface="+mn-lt"/>
                <a:ea typeface="+mn-ea"/>
                <a:cs typeface="+mn-cs"/>
              </a:rPr>
              <a:t>Similar studies of teachers less open to change could provide different results.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4. Educators emanated from urban centers and there</a:t>
            </a:r>
            <a:r>
              <a:rPr lang="en-US" sz="1200" kern="1200" baseline="0" dirty="0">
                <a:solidFill>
                  <a:schemeClr val="tx1"/>
                </a:solidFill>
                <a:effectLst/>
                <a:latin typeface="+mn-lt"/>
                <a:ea typeface="+mn-ea"/>
                <a:cs typeface="+mn-cs"/>
              </a:rPr>
              <a:t> was a </a:t>
            </a:r>
            <a:r>
              <a:rPr lang="en-US" sz="1200" kern="1200" dirty="0">
                <a:solidFill>
                  <a:schemeClr val="tx1"/>
                </a:solidFill>
                <a:effectLst/>
                <a:latin typeface="+mn-lt"/>
                <a:ea typeface="+mn-ea"/>
                <a:cs typeface="+mn-cs"/>
              </a:rPr>
              <a:t>preponderance of teachers from private schools.</a:t>
            </a:r>
          </a:p>
          <a:p>
            <a:r>
              <a:rPr lang="en-US" sz="1200" kern="1200" dirty="0">
                <a:solidFill>
                  <a:schemeClr val="tx1"/>
                </a:solidFill>
                <a:effectLst/>
                <a:latin typeface="+mn-lt"/>
                <a:ea typeface="+mn-ea"/>
                <a:cs typeface="+mn-cs"/>
              </a:rPr>
              <a:t>Additional studies are required to understand the specificities of the pedagogical appropriation of ICT more generally</a:t>
            </a:r>
          </a:p>
          <a:p>
            <a:r>
              <a:rPr lang="en-US" sz="1200" kern="1200" dirty="0">
                <a:solidFill>
                  <a:schemeClr val="tx1"/>
                </a:solidFill>
                <a:effectLst/>
                <a:latin typeface="+mn-lt"/>
                <a:ea typeface="+mn-ea"/>
                <a:cs typeface="+mn-cs"/>
              </a:rPr>
              <a:t>in urban and rural settings and in public and private schools in West Africa.</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endParaRPr lang="fr-FR" dirty="0"/>
          </a:p>
          <a:p>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20</a:t>
            </a:fld>
            <a:endParaRPr lang="fr-FR" dirty="0"/>
          </a:p>
        </p:txBody>
      </p:sp>
    </p:spTree>
    <p:extLst>
      <p:ext uri="{BB962C8B-B14F-4D97-AF65-F5344CB8AC3E}">
        <p14:creationId xmlns:p14="http://schemas.microsoft.com/office/powerpoint/2010/main" val="32203868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0" kern="1200" dirty="0">
                <a:solidFill>
                  <a:schemeClr val="tx1"/>
                </a:solidFill>
                <a:effectLst/>
                <a:latin typeface="+mn-lt"/>
                <a:ea typeface="+mn-ea"/>
                <a:cs typeface="+mn-cs"/>
              </a:rPr>
              <a:t>Alassane Drabo : Cadre d’union (Burkina Faso), 2005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Bois et métal. H. : 157 cm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Collection de la Biennale d’art africain contemporain, Dakar.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Exposé dans "Design en Afrique" au musée Dapper, Paris. </a:t>
            </a:r>
            <a:br>
              <a:rPr lang="fr-FR" sz="1200" i="0" kern="1200" dirty="0">
                <a:solidFill>
                  <a:schemeClr val="tx1"/>
                </a:solidFill>
                <a:effectLst/>
                <a:latin typeface="+mn-lt"/>
                <a:ea typeface="+mn-ea"/>
                <a:cs typeface="+mn-cs"/>
              </a:rPr>
            </a:br>
            <a:r>
              <a:rPr lang="fr-FR" sz="1200" i="0" kern="1200" dirty="0">
                <a:solidFill>
                  <a:schemeClr val="tx1"/>
                </a:solidFill>
                <a:effectLst/>
                <a:latin typeface="+mn-lt"/>
                <a:ea typeface="+mn-ea"/>
                <a:cs typeface="+mn-cs"/>
              </a:rPr>
              <a:t>ARCHIVES MUSÉE DAPPER ET DOMINIQUE COHAS</a:t>
            </a:r>
          </a:p>
          <a:p>
            <a:r>
              <a:rPr lang="fr-FR" sz="1200" kern="1200" dirty="0">
                <a:solidFill>
                  <a:schemeClr val="tx1"/>
                </a:solidFill>
                <a:effectLst/>
                <a:latin typeface="+mn-lt"/>
                <a:ea typeface="+mn-ea"/>
                <a:cs typeface="+mn-cs"/>
              </a:rPr>
              <a:t>http://provincedelequateur.blogspot.com/2012/10/le-nouveau-design-et-la-culture-en.html </a:t>
            </a: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Strengths</a:t>
            </a:r>
            <a:r>
              <a:rPr lang="en-US" sz="1200" b="1" kern="1200" baseline="0" dirty="0">
                <a:solidFill>
                  <a:schemeClr val="tx1"/>
                </a:solidFill>
                <a:effectLst/>
                <a:latin typeface="+mn-lt"/>
                <a:ea typeface="+mn-ea"/>
                <a:cs typeface="+mn-cs"/>
              </a:rPr>
              <a:t> and Contributions of the Research</a:t>
            </a:r>
            <a:endParaRPr lang="en-US" sz="1200" b="1"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pPr marL="228600" indent="-228600">
              <a:buAutoNum type="arabicPeriod"/>
            </a:pPr>
            <a:r>
              <a:rPr lang="en-US" sz="1200" kern="1200" baseline="0" dirty="0">
                <a:solidFill>
                  <a:schemeClr val="tx1"/>
                </a:solidFill>
                <a:effectLst/>
                <a:latin typeface="+mn-lt"/>
                <a:ea typeface="+mn-ea"/>
                <a:cs typeface="+mn-cs"/>
              </a:rPr>
              <a:t>We provided </a:t>
            </a:r>
            <a:r>
              <a:rPr lang="en-US" sz="1200" b="1" i="0" u="none" kern="1200" baseline="0" dirty="0">
                <a:solidFill>
                  <a:schemeClr val="tx1"/>
                </a:solidFill>
                <a:effectLst/>
                <a:latin typeface="+mn-lt"/>
                <a:ea typeface="+mn-ea"/>
                <a:cs typeface="+mn-cs"/>
              </a:rPr>
              <a:t>insights</a:t>
            </a:r>
            <a:r>
              <a:rPr lang="en-US" sz="1200" kern="1200" baseline="0" dirty="0">
                <a:solidFill>
                  <a:schemeClr val="tx1"/>
                </a:solidFill>
                <a:effectLst/>
                <a:latin typeface="+mn-lt"/>
                <a:ea typeface="+mn-ea"/>
                <a:cs typeface="+mn-cs"/>
              </a:rPr>
              <a:t> into the process of harnessing ICT</a:t>
            </a:r>
          </a:p>
          <a:p>
            <a:pPr marL="0" indent="0">
              <a:buNone/>
            </a:pPr>
            <a:r>
              <a:rPr lang="en-US" sz="1200" kern="1200" baseline="0" dirty="0">
                <a:solidFill>
                  <a:schemeClr val="tx1"/>
                </a:solidFill>
                <a:effectLst/>
                <a:latin typeface="+mn-lt"/>
                <a:ea typeface="+mn-ea"/>
                <a:cs typeface="+mn-cs"/>
              </a:rPr>
              <a:t>to pedagogical and other goals in </a:t>
            </a:r>
            <a:r>
              <a:rPr lang="en-US" sz="1200" kern="1200" dirty="0">
                <a:solidFill>
                  <a:schemeClr val="tx1"/>
                </a:solidFill>
                <a:effectLst/>
                <a:latin typeface="+mn-lt"/>
                <a:ea typeface="+mn-ea"/>
                <a:cs typeface="+mn-cs"/>
              </a:rPr>
              <a:t>West Africa.</a:t>
            </a:r>
          </a:p>
          <a:p>
            <a:pPr marL="0" indent="0">
              <a:buNone/>
            </a:pP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2. We</a:t>
            </a:r>
            <a:r>
              <a:rPr lang="en-US" sz="1200" kern="1200" baseline="0" dirty="0">
                <a:solidFill>
                  <a:schemeClr val="tx1"/>
                </a:solidFill>
                <a:effectLst/>
                <a:latin typeface="+mn-lt"/>
                <a:ea typeface="+mn-ea"/>
                <a:cs typeface="+mn-cs"/>
              </a:rPr>
              <a:t> linked the findings with </a:t>
            </a:r>
            <a:r>
              <a:rPr lang="en-US" sz="1200" b="1" kern="1200" dirty="0">
                <a:solidFill>
                  <a:schemeClr val="tx1"/>
                </a:solidFill>
                <a:effectLst/>
                <a:latin typeface="+mn-lt"/>
                <a:ea typeface="+mn-ea"/>
                <a:cs typeface="+mn-cs"/>
              </a:rPr>
              <a:t>literature</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from </a:t>
            </a:r>
            <a:r>
              <a:rPr lang="en-US" sz="1200" u="sng" kern="1200" dirty="0">
                <a:solidFill>
                  <a:schemeClr val="tx1"/>
                </a:solidFill>
                <a:effectLst/>
                <a:latin typeface="+mn-lt"/>
                <a:ea typeface="+mn-ea"/>
                <a:cs typeface="+mn-cs"/>
              </a:rPr>
              <a:t>sociology</a:t>
            </a:r>
          </a:p>
          <a:p>
            <a:r>
              <a:rPr lang="en-US" sz="1200" kern="1200" dirty="0">
                <a:solidFill>
                  <a:schemeClr val="tx1"/>
                </a:solidFill>
                <a:effectLst/>
                <a:latin typeface="+mn-lt"/>
                <a:ea typeface="+mn-ea"/>
                <a:cs typeface="+mn-cs"/>
              </a:rPr>
              <a:t>(Do-Nascimento, 2005; Jouët, 2000; Nyamnjoh, Durham, &amp; Fokwang, 2002; Nyamnjoh &amp; Shoro, 2011; Surman &amp; Reilly, 2003).</a:t>
            </a:r>
          </a:p>
          <a:p>
            <a:r>
              <a:rPr lang="en-US" sz="1200" kern="1200" dirty="0">
                <a:solidFill>
                  <a:schemeClr val="tx1"/>
                </a:solidFill>
                <a:effectLst/>
                <a:latin typeface="+mn-lt"/>
                <a:ea typeface="+mn-ea"/>
                <a:cs typeface="+mn-cs"/>
              </a:rPr>
              <a:t>and</a:t>
            </a:r>
            <a:r>
              <a:rPr lang="en-US" sz="1200" kern="1200" baseline="0" dirty="0">
                <a:solidFill>
                  <a:schemeClr val="tx1"/>
                </a:solidFill>
                <a:effectLst/>
                <a:latin typeface="+mn-lt"/>
                <a:ea typeface="+mn-ea"/>
                <a:cs typeface="+mn-cs"/>
              </a:rPr>
              <a:t> </a:t>
            </a:r>
            <a:r>
              <a:rPr lang="en-US" sz="1200" u="sng" kern="1200" dirty="0">
                <a:solidFill>
                  <a:schemeClr val="tx1"/>
                </a:solidFill>
                <a:effectLst/>
                <a:latin typeface="+mn-lt"/>
                <a:ea typeface="+mn-ea"/>
                <a:cs typeface="+mn-cs"/>
              </a:rPr>
              <a:t>cultural psychology </a:t>
            </a:r>
          </a:p>
          <a:p>
            <a:r>
              <a:rPr lang="en-US" sz="1200" kern="1200" dirty="0">
                <a:solidFill>
                  <a:schemeClr val="tx1"/>
                </a:solidFill>
                <a:effectLst/>
                <a:latin typeface="+mn-lt"/>
                <a:ea typeface="+mn-ea"/>
                <a:cs typeface="+mn-cs"/>
              </a:rPr>
              <a:t>(Vygotsky (1978), Bruner (1969) and Obanya (2011, 2012a, 2012b, 2014)</a:t>
            </a:r>
            <a:r>
              <a:rPr lang="fr-FR"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3. The work was rich in inspiration from </a:t>
            </a:r>
            <a:r>
              <a:rPr lang="en-US" sz="1200" b="1" u="none" kern="1200" dirty="0">
                <a:solidFill>
                  <a:schemeClr val="tx1"/>
                </a:solidFill>
                <a:effectLst/>
                <a:latin typeface="+mn-lt"/>
                <a:ea typeface="+mn-ea"/>
                <a:cs typeface="+mn-cs"/>
              </a:rPr>
              <a:t>African</a:t>
            </a:r>
            <a:r>
              <a:rPr lang="en-US" sz="1200" b="1" u="none" kern="1200" baseline="0" dirty="0">
                <a:solidFill>
                  <a:schemeClr val="tx1"/>
                </a:solidFill>
                <a:effectLst/>
                <a:latin typeface="+mn-lt"/>
                <a:ea typeface="+mn-ea"/>
                <a:cs typeface="+mn-cs"/>
              </a:rPr>
              <a:t> scholars</a:t>
            </a:r>
            <a:r>
              <a:rPr lang="en-US" sz="1200" kern="1200" baseline="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4. We</a:t>
            </a:r>
            <a:r>
              <a:rPr lang="en-US" sz="1200" kern="1200" baseline="0" dirty="0">
                <a:solidFill>
                  <a:schemeClr val="tx1"/>
                </a:solidFill>
                <a:effectLst/>
                <a:latin typeface="+mn-lt"/>
                <a:ea typeface="+mn-ea"/>
                <a:cs typeface="+mn-cs"/>
              </a:rPr>
              <a:t> evoked </a:t>
            </a:r>
            <a:r>
              <a:rPr lang="en-US" sz="1200" b="1" kern="1200" dirty="0">
                <a:solidFill>
                  <a:schemeClr val="tx1"/>
                </a:solidFill>
                <a:effectLst/>
                <a:latin typeface="+mn-lt"/>
                <a:ea typeface="+mn-ea"/>
                <a:cs typeface="+mn-cs"/>
              </a:rPr>
              <a:t>epistemological dilemmas</a:t>
            </a:r>
            <a:r>
              <a:rPr lang="en-U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such</a:t>
            </a:r>
            <a:r>
              <a:rPr lang="en-US" sz="1200" kern="1200" baseline="0" dirty="0">
                <a:solidFill>
                  <a:schemeClr val="tx1"/>
                </a:solidFill>
                <a:effectLst/>
                <a:latin typeface="+mn-lt"/>
                <a:ea typeface="+mn-ea"/>
                <a:cs typeface="+mn-cs"/>
              </a:rPr>
              <a:t> as the relevance of education and very reasons </a:t>
            </a:r>
          </a:p>
          <a:p>
            <a:r>
              <a:rPr lang="en-US" sz="1200" kern="1200" baseline="0" dirty="0">
                <a:solidFill>
                  <a:schemeClr val="tx1"/>
                </a:solidFill>
                <a:effectLst/>
                <a:latin typeface="+mn-lt"/>
                <a:ea typeface="+mn-ea"/>
                <a:cs typeface="+mn-cs"/>
              </a:rPr>
              <a:t>for the integration of ICT in education.</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a:t>
            </a:r>
            <a:r>
              <a:rPr lang="en-US" sz="1200" kern="1200" baseline="0" dirty="0">
                <a:solidFill>
                  <a:schemeClr val="tx1"/>
                </a:solidFill>
                <a:effectLst/>
                <a:latin typeface="+mn-lt"/>
                <a:ea typeface="+mn-ea"/>
                <a:cs typeface="+mn-cs"/>
              </a:rPr>
              <a:t> s</a:t>
            </a:r>
            <a:r>
              <a:rPr lang="en-US" sz="1200" kern="1200" dirty="0">
                <a:solidFill>
                  <a:schemeClr val="tx1"/>
                </a:solidFill>
                <a:effectLst/>
                <a:latin typeface="+mn-lt"/>
                <a:ea typeface="+mn-ea"/>
                <a:cs typeface="+mn-cs"/>
              </a:rPr>
              <a:t>ome researchers focus only on practical dilemmas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such as high teacher-student ratios and lack of teaching and learning materials].</a:t>
            </a: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5. We</a:t>
            </a:r>
            <a:r>
              <a:rPr lang="en-US" sz="1200" kern="1200" baseline="0" dirty="0">
                <a:solidFill>
                  <a:schemeClr val="tx1"/>
                </a:solidFill>
                <a:effectLst/>
                <a:latin typeface="+mn-lt"/>
                <a:ea typeface="+mn-ea"/>
                <a:cs typeface="+mn-cs"/>
              </a:rPr>
              <a:t> were able to meaningfully mobilize the concept of appropriation </a:t>
            </a:r>
          </a:p>
          <a:p>
            <a:r>
              <a:rPr lang="en-US" sz="1200" kern="1200" baseline="0" dirty="0">
                <a:solidFill>
                  <a:schemeClr val="tx1"/>
                </a:solidFill>
                <a:effectLst/>
                <a:latin typeface="+mn-lt"/>
                <a:ea typeface="+mn-ea"/>
                <a:cs typeface="+mn-cs"/>
              </a:rPr>
              <a:t>in educational contexts in West Africa.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6. </a:t>
            </a:r>
            <a:r>
              <a:rPr lang="en-US" sz="1200" b="0" kern="1200" dirty="0">
                <a:solidFill>
                  <a:schemeClr val="tx1"/>
                </a:solidFill>
                <a:effectLst/>
                <a:latin typeface="+mn-lt"/>
                <a:ea typeface="+mn-ea"/>
                <a:cs typeface="+mn-cs"/>
              </a:rPr>
              <a:t>The</a:t>
            </a:r>
            <a:r>
              <a:rPr lang="en-US" sz="1200" b="0" kern="1200" baseline="0" dirty="0">
                <a:solidFill>
                  <a:schemeClr val="tx1"/>
                </a:solidFill>
                <a:effectLst/>
                <a:latin typeface="+mn-lt"/>
                <a:ea typeface="+mn-ea"/>
                <a:cs typeface="+mn-cs"/>
              </a:rPr>
              <a:t> </a:t>
            </a:r>
            <a:r>
              <a:rPr lang="en-US" sz="1200" b="1" kern="1200" baseline="0" dirty="0">
                <a:solidFill>
                  <a:schemeClr val="tx1"/>
                </a:solidFill>
                <a:effectLst/>
                <a:latin typeface="+mn-lt"/>
                <a:ea typeface="+mn-ea"/>
                <a:cs typeface="+mn-cs"/>
              </a:rPr>
              <a:t>q</a:t>
            </a:r>
            <a:r>
              <a:rPr lang="en-US" sz="1200" b="1" kern="1200" dirty="0">
                <a:solidFill>
                  <a:schemeClr val="tx1"/>
                </a:solidFill>
                <a:effectLst/>
                <a:latin typeface="+mn-lt"/>
                <a:ea typeface="+mn-ea"/>
                <a:cs typeface="+mn-cs"/>
              </a:rPr>
              <a:t>ualitative research methodology</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(Bernard, 2006; Karsenti &amp; Savoie-Zajc, 2011; Thomas, 2013; Wertz et al., 2011)</a:t>
            </a:r>
            <a:endParaRPr lang="fr-FR" sz="120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allowed research</a:t>
            </a:r>
            <a:r>
              <a:rPr lang="en-US" sz="1200" b="0" kern="1200" baseline="0" dirty="0">
                <a:solidFill>
                  <a:schemeClr val="tx1"/>
                </a:solidFill>
                <a:effectLst/>
                <a:latin typeface="+mn-lt"/>
                <a:ea typeface="+mn-ea"/>
                <a:cs typeface="+mn-cs"/>
              </a:rPr>
              <a:t> participants</a:t>
            </a:r>
            <a:r>
              <a:rPr lang="en-US" sz="1200" b="0" kern="1200" dirty="0">
                <a:solidFill>
                  <a:schemeClr val="tx1"/>
                </a:solidFill>
                <a:effectLst/>
                <a:latin typeface="+mn-lt"/>
                <a:ea typeface="+mn-ea"/>
                <a:cs typeface="+mn-cs"/>
              </a:rPr>
              <a:t> </a:t>
            </a:r>
          </a:p>
          <a:p>
            <a:r>
              <a:rPr lang="en-US" sz="1200" b="0" kern="1200" dirty="0">
                <a:solidFill>
                  <a:schemeClr val="tx1"/>
                </a:solidFill>
                <a:effectLst/>
                <a:latin typeface="+mn-lt"/>
                <a:ea typeface="+mn-ea"/>
                <a:cs typeface="+mn-cs"/>
              </a:rPr>
              <a:t>to </a:t>
            </a:r>
            <a:r>
              <a:rPr lang="en-US" sz="1200" b="0" u="sng" kern="1200" dirty="0">
                <a:solidFill>
                  <a:schemeClr val="tx1"/>
                </a:solidFill>
                <a:effectLst/>
                <a:latin typeface="+mn-lt"/>
                <a:ea typeface="+mn-ea"/>
                <a:cs typeface="+mn-cs"/>
              </a:rPr>
              <a:t>explain their actions</a:t>
            </a:r>
            <a:r>
              <a:rPr lang="en-US" sz="1200" b="0" u="sng" kern="1200" baseline="0" dirty="0">
                <a:solidFill>
                  <a:schemeClr val="tx1"/>
                </a:solidFill>
                <a:effectLst/>
                <a:latin typeface="+mn-lt"/>
                <a:ea typeface="+mn-ea"/>
                <a:cs typeface="+mn-cs"/>
              </a:rPr>
              <a:t> and beliefs</a:t>
            </a:r>
            <a:r>
              <a:rPr lang="en-US" sz="1200" b="0" kern="1200" dirty="0">
                <a:solidFill>
                  <a:schemeClr val="tx1"/>
                </a:solidFill>
                <a:effectLst/>
                <a:latin typeface="+mn-lt"/>
                <a:ea typeface="+mn-ea"/>
                <a:cs typeface="+mn-cs"/>
              </a:rPr>
              <a:t> in their own words</a:t>
            </a:r>
            <a:r>
              <a:rPr lang="en-US" sz="1200" b="0" kern="1200" baseline="0" dirty="0">
                <a:solidFill>
                  <a:schemeClr val="tx1"/>
                </a:solidFill>
                <a:effectLst/>
                <a:latin typeface="+mn-lt"/>
                <a:ea typeface="+mn-ea"/>
                <a:cs typeface="+mn-cs"/>
              </a:rPr>
              <a:t> </a:t>
            </a:r>
            <a:r>
              <a:rPr lang="en-US" sz="1200" b="0" kern="1200" dirty="0">
                <a:solidFill>
                  <a:schemeClr val="tx1"/>
                </a:solidFill>
                <a:effectLst/>
                <a:latin typeface="+mn-lt"/>
                <a:ea typeface="+mn-ea"/>
                <a:cs typeface="+mn-cs"/>
              </a:rPr>
              <a:t>(Haddon, 2000</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7. </a:t>
            </a:r>
            <a:r>
              <a:rPr lang="en-US" sz="1200" b="0" kern="1200" dirty="0">
                <a:solidFill>
                  <a:schemeClr val="tx1"/>
                </a:solidFill>
                <a:effectLst/>
                <a:latin typeface="+mn-lt"/>
                <a:ea typeface="+mn-ea"/>
                <a:cs typeface="+mn-cs"/>
              </a:rPr>
              <a:t>The</a:t>
            </a:r>
            <a:r>
              <a:rPr lang="en-US" sz="1200" b="0" kern="1200" baseline="0" dirty="0">
                <a:solidFill>
                  <a:schemeClr val="tx1"/>
                </a:solidFill>
                <a:effectLst/>
                <a:latin typeface="+mn-lt"/>
                <a:ea typeface="+mn-ea"/>
                <a:cs typeface="+mn-cs"/>
              </a:rPr>
              <a:t> p</a:t>
            </a:r>
            <a:r>
              <a:rPr lang="en-US" sz="1200" b="1" kern="1200" dirty="0">
                <a:solidFill>
                  <a:schemeClr val="tx1"/>
                </a:solidFill>
                <a:effectLst/>
                <a:latin typeface="+mn-lt"/>
                <a:ea typeface="+mn-ea"/>
                <a:cs typeface="+mn-cs"/>
              </a:rPr>
              <a:t>erspectives of teachers</a:t>
            </a:r>
            <a:r>
              <a:rPr lang="en-US" sz="1200" b="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which are often neglected or discounted,</a:t>
            </a:r>
          </a:p>
          <a:p>
            <a:r>
              <a:rPr lang="en-US" sz="1200" kern="1200" dirty="0">
                <a:solidFill>
                  <a:schemeClr val="tx1"/>
                </a:solidFill>
                <a:effectLst/>
                <a:latin typeface="+mn-lt"/>
                <a:ea typeface="+mn-ea"/>
                <a:cs typeface="+mn-cs"/>
              </a:rPr>
              <a:t>were</a:t>
            </a:r>
            <a:r>
              <a:rPr lang="en-US" sz="1200" kern="1200" baseline="0" dirty="0">
                <a:solidFill>
                  <a:schemeClr val="tx1"/>
                </a:solidFill>
                <a:effectLst/>
                <a:latin typeface="+mn-lt"/>
                <a:ea typeface="+mn-ea"/>
                <a:cs typeface="+mn-cs"/>
              </a:rPr>
              <a:t> brought to the fore,</a:t>
            </a:r>
          </a:p>
          <a:p>
            <a:r>
              <a:rPr lang="en-US" sz="1200" kern="1200" baseline="0" dirty="0">
                <a:solidFill>
                  <a:schemeClr val="tx1"/>
                </a:solidFill>
                <a:effectLst/>
                <a:latin typeface="+mn-lt"/>
                <a:ea typeface="+mn-ea"/>
                <a:cs typeface="+mn-cs"/>
              </a:rPr>
              <a:t>revealing </a:t>
            </a:r>
            <a:r>
              <a:rPr lang="en-US" sz="1200" kern="1200" dirty="0">
                <a:solidFill>
                  <a:schemeClr val="tx1"/>
                </a:solidFill>
                <a:effectLst/>
                <a:latin typeface="+mn-lt"/>
                <a:ea typeface="+mn-ea"/>
                <a:cs typeface="+mn-cs"/>
              </a:rPr>
              <a:t>some of the questions and challenges with which they grapple</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coming to terms with informational and technological revolution.</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8. Through a </a:t>
            </a:r>
            <a:r>
              <a:rPr lang="en-US" sz="1200" b="1" kern="1200" dirty="0">
                <a:solidFill>
                  <a:schemeClr val="tx1"/>
                </a:solidFill>
                <a:effectLst/>
                <a:latin typeface="+mn-lt"/>
                <a:ea typeface="+mn-ea"/>
                <a:cs typeface="+mn-cs"/>
              </a:rPr>
              <a:t>holistic approach to formal education</a:t>
            </a:r>
            <a:r>
              <a:rPr lang="fr-FR" sz="1200" b="0"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showed that educators, </a:t>
            </a:r>
            <a:endParaRPr lang="fr-FR"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whether working in</a:t>
            </a:r>
            <a:r>
              <a:rPr lang="en-US" sz="1200" kern="1200" dirty="0">
                <a:solidFill>
                  <a:schemeClr val="tx1"/>
                </a:solidFill>
                <a:effectLst/>
                <a:latin typeface="+mn-lt"/>
                <a:ea typeface="+mn-ea"/>
                <a:cs typeface="+mn-cs"/>
              </a:rPr>
              <a:t> primary and high </a:t>
            </a:r>
            <a:r>
              <a:rPr lang="en-US" sz="1200" u="sng" kern="1200" dirty="0">
                <a:solidFill>
                  <a:schemeClr val="tx1"/>
                </a:solidFill>
                <a:effectLst/>
                <a:latin typeface="+mn-lt"/>
                <a:ea typeface="+mn-ea"/>
                <a:cs typeface="+mn-cs"/>
              </a:rPr>
              <a:t>schools</a:t>
            </a:r>
            <a:r>
              <a:rPr lang="en-US" sz="1200" kern="1200" dirty="0">
                <a:solidFill>
                  <a:schemeClr val="tx1"/>
                </a:solidFill>
                <a:effectLst/>
                <a:latin typeface="+mn-lt"/>
                <a:ea typeface="+mn-ea"/>
                <a:cs typeface="+mn-cs"/>
              </a:rPr>
              <a:t> or at the </a:t>
            </a:r>
            <a:r>
              <a:rPr lang="en-US" sz="1200" u="sng" kern="1200" dirty="0">
                <a:solidFill>
                  <a:schemeClr val="tx1"/>
                </a:solidFill>
                <a:effectLst/>
                <a:latin typeface="+mn-lt"/>
                <a:ea typeface="+mn-ea"/>
                <a:cs typeface="+mn-cs"/>
              </a:rPr>
              <a:t>university level</a:t>
            </a:r>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are acting on </a:t>
            </a:r>
            <a:r>
              <a:rPr lang="en-US" sz="1200" u="sng" kern="1200" dirty="0">
                <a:solidFill>
                  <a:schemeClr val="tx1"/>
                </a:solidFill>
                <a:effectLst/>
                <a:latin typeface="+mn-lt"/>
                <a:ea typeface="+mn-ea"/>
                <a:cs typeface="+mn-cs"/>
              </a:rPr>
              <a:t>desires to use ICT in transformative ways</a:t>
            </a:r>
            <a:r>
              <a:rPr lang="en-U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9. </a:t>
            </a:r>
            <a:r>
              <a:rPr lang="en-US" sz="1200" b="0" kern="1200" dirty="0">
                <a:solidFill>
                  <a:schemeClr val="tx1"/>
                </a:solidFill>
                <a:effectLst/>
                <a:latin typeface="+mn-lt"/>
                <a:ea typeface="+mn-ea"/>
                <a:cs typeface="+mn-cs"/>
              </a:rPr>
              <a:t>Finally,</a:t>
            </a:r>
            <a:r>
              <a:rPr lang="en-US" sz="1200" b="0" kern="1200" baseline="0" dirty="0">
                <a:solidFill>
                  <a:schemeClr val="tx1"/>
                </a:solidFill>
                <a:effectLst/>
                <a:latin typeface="+mn-lt"/>
                <a:ea typeface="+mn-ea"/>
                <a:cs typeface="+mn-cs"/>
              </a:rPr>
              <a:t> we </a:t>
            </a:r>
            <a:r>
              <a:rPr lang="en-US" sz="1200" b="1" kern="1200" baseline="0" dirty="0">
                <a:solidFill>
                  <a:schemeClr val="tx1"/>
                </a:solidFill>
                <a:effectLst/>
                <a:latin typeface="+mn-lt"/>
                <a:ea typeface="+mn-ea"/>
                <a:cs typeface="+mn-cs"/>
              </a:rPr>
              <a:t>u</a:t>
            </a:r>
            <a:r>
              <a:rPr lang="en-US" sz="1200" b="1" kern="1200" dirty="0">
                <a:solidFill>
                  <a:schemeClr val="tx1"/>
                </a:solidFill>
                <a:effectLst/>
                <a:latin typeface="+mn-lt"/>
                <a:ea typeface="+mn-ea"/>
                <a:cs typeface="+mn-cs"/>
              </a:rPr>
              <a:t>pset</a:t>
            </a:r>
            <a:r>
              <a:rPr lang="en-US" sz="1200" b="1" kern="1200" baseline="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stereotypes </a:t>
            </a:r>
            <a:endParaRPr lang="fr-FR"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of culture as stagnant or frozen, and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of Africans as recipients rather than </a:t>
            </a:r>
            <a:r>
              <a:rPr lang="en-US" sz="1200" u="sng" kern="1200" dirty="0">
                <a:solidFill>
                  <a:schemeClr val="tx1"/>
                </a:solidFill>
                <a:effectLst/>
                <a:latin typeface="+mn-lt"/>
                <a:ea typeface="+mn-ea"/>
                <a:cs typeface="+mn-cs"/>
              </a:rPr>
              <a:t>shapers of identities</a:t>
            </a:r>
            <a:r>
              <a:rPr lang="en-US" sz="1200" kern="1200" dirty="0">
                <a:solidFill>
                  <a:schemeClr val="tx1"/>
                </a:solidFill>
                <a:effectLst/>
                <a:latin typeface="+mn-lt"/>
                <a:ea typeface="+mn-ea"/>
                <a:cs typeface="+mn-cs"/>
              </a:rPr>
              <a:t> and futures.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21</a:t>
            </a:fld>
            <a:endParaRPr lang="fr-FR" dirty="0"/>
          </a:p>
        </p:txBody>
      </p:sp>
    </p:spTree>
    <p:extLst>
      <p:ext uri="{BB962C8B-B14F-4D97-AF65-F5344CB8AC3E}">
        <p14:creationId xmlns:p14="http://schemas.microsoft.com/office/powerpoint/2010/main" val="2438659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22</a:t>
            </a:fld>
            <a:endParaRPr lang="fr-FR" dirty="0"/>
          </a:p>
        </p:txBody>
      </p:sp>
    </p:spTree>
    <p:extLst>
      <p:ext uri="{BB962C8B-B14F-4D97-AF65-F5344CB8AC3E}">
        <p14:creationId xmlns:p14="http://schemas.microsoft.com/office/powerpoint/2010/main" val="3729029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noProof="0" dirty="0"/>
              <a:t>Les rubriques de la présentation sont assez standards.</a:t>
            </a:r>
          </a:p>
          <a:p>
            <a:r>
              <a:rPr lang="fr-CA" noProof="0" dirty="0"/>
              <a:t>/</a:t>
            </a:r>
          </a:p>
          <a:p>
            <a:r>
              <a:rPr lang="en-US" dirty="0"/>
              <a:t>The</a:t>
            </a:r>
            <a:r>
              <a:rPr lang="en-US" baseline="0" dirty="0"/>
              <a:t> outline of my presentation is rather standard.</a:t>
            </a:r>
          </a:p>
          <a:p>
            <a:endParaRPr lang="en-US" baseline="0" dirty="0"/>
          </a:p>
          <a:p>
            <a:r>
              <a:rPr lang="en-US" baseline="0" dirty="0"/>
              <a:t>I begin </a:t>
            </a:r>
            <a:r>
              <a:rPr lang="en-US" b="0" baseline="0" dirty="0"/>
              <a:t>with the </a:t>
            </a:r>
            <a:r>
              <a:rPr lang="en-US" b="1" baseline="0" dirty="0"/>
              <a:t>context</a:t>
            </a:r>
            <a:r>
              <a:rPr lang="en-US" b="0" baseline="0" dirty="0"/>
              <a:t> and the </a:t>
            </a:r>
            <a:r>
              <a:rPr lang="en-US" b="1" baseline="0" dirty="0"/>
              <a:t>research question</a:t>
            </a:r>
            <a:r>
              <a:rPr lang="en-US" baseline="0" dirty="0"/>
              <a:t>,</a:t>
            </a:r>
          </a:p>
          <a:p>
            <a:r>
              <a:rPr lang="en-US" baseline="0" dirty="0"/>
              <a:t>before explaining </a:t>
            </a:r>
            <a:r>
              <a:rPr lang="en-US" b="1" baseline="0" dirty="0"/>
              <a:t>concepts</a:t>
            </a:r>
            <a:r>
              <a:rPr lang="en-US" baseline="0" dirty="0"/>
              <a:t> mobilized and the research </a:t>
            </a:r>
            <a:r>
              <a:rPr lang="en-US" b="1" baseline="0" dirty="0"/>
              <a:t>methodology</a:t>
            </a:r>
            <a:r>
              <a:rPr lang="en-US" baseline="0" dirty="0"/>
              <a:t> used.</a:t>
            </a:r>
          </a:p>
          <a:p>
            <a:endParaRPr lang="en-US" baseline="0" dirty="0"/>
          </a:p>
          <a:p>
            <a:r>
              <a:rPr lang="en-US" baseline="0" dirty="0"/>
              <a:t>I hope to invest most of the time presenting the </a:t>
            </a:r>
            <a:r>
              <a:rPr lang="en-US" b="1" baseline="0" dirty="0"/>
              <a:t>research findings</a:t>
            </a:r>
            <a:r>
              <a:rPr lang="en-US" baseline="0" dirty="0"/>
              <a:t> before </a:t>
            </a:r>
            <a:r>
              <a:rPr lang="en-US" b="1" baseline="0" dirty="0"/>
              <a:t>concluding</a:t>
            </a:r>
            <a:r>
              <a:rPr lang="en-US" baseline="0" dirty="0"/>
              <a:t>.</a:t>
            </a:r>
          </a:p>
          <a:p>
            <a:r>
              <a:rPr lang="en-US" baseline="0" dirty="0"/>
              <a:t>In the conclusion I will mention some </a:t>
            </a:r>
            <a:r>
              <a:rPr lang="en-US" b="1" baseline="0" dirty="0"/>
              <a:t>limits</a:t>
            </a:r>
            <a:r>
              <a:rPr lang="en-US" baseline="0" dirty="0"/>
              <a:t> of the study a some </a:t>
            </a:r>
            <a:r>
              <a:rPr lang="en-US" b="1" baseline="0" dirty="0"/>
              <a:t>recommendations</a:t>
            </a:r>
            <a:r>
              <a:rPr lang="en-US" baseline="0" dirty="0"/>
              <a:t>.</a:t>
            </a: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2</a:t>
            </a:fld>
            <a:endParaRPr lang="fr-FR" dirty="0"/>
          </a:p>
        </p:txBody>
      </p:sp>
    </p:spTree>
    <p:extLst>
      <p:ext uri="{BB962C8B-B14F-4D97-AF65-F5344CB8AC3E}">
        <p14:creationId xmlns:p14="http://schemas.microsoft.com/office/powerpoint/2010/main" val="1929187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kern="1200" dirty="0">
                <a:solidFill>
                  <a:schemeClr val="tx1"/>
                </a:solidFill>
                <a:effectLst/>
                <a:latin typeface="+mn-lt"/>
                <a:ea typeface="+mn-ea"/>
                <a:cs typeface="+mn-cs"/>
              </a:rPr>
              <a:t>Education in Africa</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Education in Africa today </a:t>
            </a:r>
          </a:p>
          <a:p>
            <a:r>
              <a:rPr lang="en-US" sz="1200" kern="1200" dirty="0">
                <a:solidFill>
                  <a:schemeClr val="tx1"/>
                </a:solidFill>
                <a:effectLst/>
                <a:latin typeface="+mn-lt"/>
                <a:ea typeface="+mn-ea"/>
                <a:cs typeface="+mn-cs"/>
              </a:rPr>
              <a:t>is the result of </a:t>
            </a:r>
            <a:r>
              <a:rPr lang="en-US" sz="1200" u="sng" kern="1200" dirty="0">
                <a:solidFill>
                  <a:schemeClr val="tx1"/>
                </a:solidFill>
                <a:effectLst/>
                <a:latin typeface="+mn-lt"/>
                <a:ea typeface="+mn-ea"/>
                <a:cs typeface="+mn-cs"/>
              </a:rPr>
              <a:t>centuries</a:t>
            </a:r>
            <a:r>
              <a:rPr lang="en-US" sz="1200" kern="1200" dirty="0">
                <a:solidFill>
                  <a:schemeClr val="tx1"/>
                </a:solidFill>
                <a:effectLst/>
                <a:latin typeface="+mn-lt"/>
                <a:ea typeface="+mn-ea"/>
                <a:cs typeface="+mn-cs"/>
              </a:rPr>
              <a:t> of cultural encounters. </a:t>
            </a:r>
            <a:endParaRPr lang="fr-FR"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indigenous African education, </a:t>
            </a:r>
          </a:p>
          <a:p>
            <a:r>
              <a:rPr lang="en-US" sz="1200" kern="1200" dirty="0">
                <a:solidFill>
                  <a:schemeClr val="tx1"/>
                </a:solidFill>
                <a:effectLst/>
                <a:latin typeface="+mn-lt"/>
                <a:ea typeface="+mn-ea"/>
                <a:cs typeface="+mn-cs"/>
              </a:rPr>
              <a:t>school and life were one.</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With an </a:t>
            </a:r>
            <a:r>
              <a:rPr lang="en-US" sz="1200" u="sng" kern="1200" dirty="0">
                <a:solidFill>
                  <a:schemeClr val="tx1"/>
                </a:solidFill>
                <a:effectLst/>
                <a:latin typeface="+mn-lt"/>
                <a:ea typeface="+mn-ea"/>
                <a:cs typeface="+mn-cs"/>
              </a:rPr>
              <a:t>entire community responsible</a:t>
            </a:r>
            <a:r>
              <a:rPr lang="en-US" sz="1200" kern="1200" dirty="0">
                <a:solidFill>
                  <a:schemeClr val="tx1"/>
                </a:solidFill>
                <a:effectLst/>
                <a:latin typeface="+mn-lt"/>
                <a:ea typeface="+mn-ea"/>
                <a:cs typeface="+mn-cs"/>
              </a:rPr>
              <a:t> for teaching children,</a:t>
            </a:r>
          </a:p>
          <a:p>
            <a:r>
              <a:rPr lang="en-US" sz="1200" kern="1200" dirty="0">
                <a:solidFill>
                  <a:schemeClr val="tx1"/>
                </a:solidFill>
                <a:effectLst/>
                <a:latin typeface="+mn-lt"/>
                <a:ea typeface="+mn-ea"/>
                <a:cs typeface="+mn-cs"/>
              </a:rPr>
              <a:t>through</a:t>
            </a:r>
            <a:r>
              <a:rPr lang="en-US" sz="1200" kern="1200" baseline="0" dirty="0">
                <a:solidFill>
                  <a:schemeClr val="tx1"/>
                </a:solidFill>
                <a:effectLst/>
                <a:latin typeface="+mn-lt"/>
                <a:ea typeface="+mn-ea"/>
                <a:cs typeface="+mn-cs"/>
              </a:rPr>
              <a:t> observation, storytelling </a:t>
            </a:r>
          </a:p>
          <a:p>
            <a:r>
              <a:rPr lang="en-US" sz="1200" kern="1200" baseline="0" dirty="0">
                <a:solidFill>
                  <a:schemeClr val="tx1"/>
                </a:solidFill>
                <a:effectLst/>
                <a:latin typeface="+mn-lt"/>
                <a:ea typeface="+mn-ea"/>
                <a:cs typeface="+mn-cs"/>
              </a:rPr>
              <a:t>and engagement with </a:t>
            </a:r>
            <a:r>
              <a:rPr lang="en-US" sz="1200" kern="1200" dirty="0">
                <a:solidFill>
                  <a:schemeClr val="tx1"/>
                </a:solidFill>
                <a:effectLst/>
                <a:latin typeface="+mn-lt"/>
                <a:ea typeface="+mn-ea"/>
                <a:cs typeface="+mn-cs"/>
              </a:rPr>
              <a:t>everyday life (Moumouni, 1964/1998; Nsamenang, 1992).</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the 1100s (</a:t>
            </a:r>
            <a:r>
              <a:rPr lang="en-US" sz="1200" b="1" kern="1200" dirty="0">
                <a:solidFill>
                  <a:schemeClr val="tx1"/>
                </a:solidFill>
                <a:effectLst/>
                <a:latin typeface="+mn-lt"/>
                <a:ea typeface="+mn-ea"/>
                <a:cs typeface="+mn-cs"/>
              </a:rPr>
              <a:t>12</a:t>
            </a:r>
            <a:r>
              <a:rPr lang="en-US" sz="1200" b="1" kern="1200" baseline="30000" dirty="0">
                <a:solidFill>
                  <a:schemeClr val="tx1"/>
                </a:solidFill>
                <a:effectLst/>
                <a:latin typeface="+mn-lt"/>
                <a:ea typeface="+mn-ea"/>
                <a:cs typeface="+mn-cs"/>
              </a:rPr>
              <a:t>th</a:t>
            </a:r>
            <a:r>
              <a:rPr lang="en-US" sz="1200" b="1" kern="1200" dirty="0">
                <a:solidFill>
                  <a:schemeClr val="tx1"/>
                </a:solidFill>
                <a:effectLst/>
                <a:latin typeface="+mn-lt"/>
                <a:ea typeface="+mn-ea"/>
                <a:cs typeface="+mn-cs"/>
              </a:rPr>
              <a:t> century</a:t>
            </a:r>
            <a:r>
              <a:rPr lang="en-US" sz="1200" kern="1200" dirty="0">
                <a:solidFill>
                  <a:schemeClr val="tx1"/>
                </a:solidFill>
                <a:effectLst/>
                <a:latin typeface="+mn-lt"/>
                <a:ea typeface="+mn-ea"/>
                <a:cs typeface="+mn-cs"/>
              </a:rPr>
              <a:t>),</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madrassas were introduced for the study of the Koran,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today</a:t>
            </a:r>
            <a:r>
              <a:rPr lang="en-US" sz="1200" kern="1200" baseline="0" dirty="0">
                <a:solidFill>
                  <a:schemeClr val="tx1"/>
                </a:solidFill>
                <a:effectLst/>
                <a:latin typeface="+mn-lt"/>
                <a:ea typeface="+mn-ea"/>
                <a:cs typeface="+mn-cs"/>
              </a:rPr>
              <a:t> in Mali madrassas</a:t>
            </a:r>
            <a:r>
              <a:rPr lang="en-US" sz="1200" kern="1200" dirty="0">
                <a:solidFill>
                  <a:schemeClr val="tx1"/>
                </a:solidFill>
                <a:effectLst/>
                <a:latin typeface="+mn-lt"/>
                <a:ea typeface="+mn-ea"/>
                <a:cs typeface="+mn-cs"/>
              </a:rPr>
              <a:t> account for 17% of grade 1 through 9 schools.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the </a:t>
            </a:r>
            <a:r>
              <a:rPr lang="en-US" sz="1200" b="1" kern="1200" dirty="0">
                <a:solidFill>
                  <a:schemeClr val="tx1"/>
                </a:solidFill>
                <a:effectLst/>
                <a:latin typeface="+mn-lt"/>
                <a:ea typeface="+mn-ea"/>
                <a:cs typeface="+mn-cs"/>
              </a:rPr>
              <a:t>19</a:t>
            </a:r>
            <a:r>
              <a:rPr lang="en-US" sz="1200" b="1" kern="1200" baseline="30000" dirty="0">
                <a:solidFill>
                  <a:schemeClr val="tx1"/>
                </a:solidFill>
                <a:effectLst/>
                <a:latin typeface="+mn-lt"/>
                <a:ea typeface="+mn-ea"/>
                <a:cs typeface="+mn-cs"/>
              </a:rPr>
              <a:t>th</a:t>
            </a:r>
            <a:r>
              <a:rPr lang="en-US" sz="1200" b="1" kern="1200" dirty="0">
                <a:solidFill>
                  <a:schemeClr val="tx1"/>
                </a:solidFill>
                <a:effectLst/>
                <a:latin typeface="+mn-lt"/>
                <a:ea typeface="+mn-ea"/>
                <a:cs typeface="+mn-cs"/>
              </a:rPr>
              <a:t> century</a:t>
            </a:r>
            <a:r>
              <a:rPr lang="en-US" sz="1200" kern="1200" dirty="0">
                <a:solidFill>
                  <a:schemeClr val="tx1"/>
                </a:solidFill>
                <a:effectLst/>
                <a:latin typeface="+mn-lt"/>
                <a:ea typeface="+mn-ea"/>
                <a:cs typeface="+mn-cs"/>
              </a:rPr>
              <a:t>, French colonists in West Africa </a:t>
            </a:r>
          </a:p>
          <a:p>
            <a:r>
              <a:rPr lang="en-US" sz="1200" kern="1200" dirty="0">
                <a:solidFill>
                  <a:schemeClr val="tx1"/>
                </a:solidFill>
                <a:effectLst/>
                <a:latin typeface="+mn-lt"/>
                <a:ea typeface="+mn-ea"/>
                <a:cs typeface="+mn-cs"/>
              </a:rPr>
              <a:t>put in place formal education </a:t>
            </a:r>
          </a:p>
          <a:p>
            <a:r>
              <a:rPr lang="en-US" sz="1200" kern="1200" dirty="0">
                <a:solidFill>
                  <a:schemeClr val="tx1"/>
                </a:solidFill>
                <a:effectLst/>
                <a:latin typeface="+mn-lt"/>
                <a:ea typeface="+mn-ea"/>
                <a:cs typeface="+mn-cs"/>
              </a:rPr>
              <a:t>to train Africans for the colonial administration. </a:t>
            </a:r>
          </a:p>
          <a:p>
            <a:r>
              <a:rPr lang="en-US" sz="1200" kern="1200" dirty="0">
                <a:solidFill>
                  <a:schemeClr val="tx1"/>
                </a:solidFill>
                <a:effectLst/>
                <a:latin typeface="+mn-lt"/>
                <a:ea typeface="+mn-ea"/>
                <a:cs typeface="+mn-cs"/>
              </a:rPr>
              <a:t>African cultural initiative and imagination were suppressed (Fonlon, 2012; Nyamnjoh, 2004; SAC, 1965). </a:t>
            </a:r>
          </a:p>
          <a:p>
            <a:r>
              <a:rPr lang="en-US" sz="1200" kern="1200" dirty="0">
                <a:solidFill>
                  <a:schemeClr val="tx1"/>
                </a:solidFill>
                <a:effectLst/>
                <a:latin typeface="+mn-lt"/>
                <a:ea typeface="+mn-ea"/>
                <a:cs typeface="+mn-cs"/>
              </a:rPr>
              <a:t>Learners experienced – and continue to experience – alienation and dualism.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Pedagogies for the times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this context of </a:t>
            </a:r>
            <a:r>
              <a:rPr lang="en-US" sz="1200" u="sng" kern="1200" dirty="0">
                <a:solidFill>
                  <a:schemeClr val="tx1"/>
                </a:solidFill>
                <a:effectLst/>
                <a:latin typeface="+mn-lt"/>
                <a:ea typeface="+mn-ea"/>
                <a:cs typeface="+mn-cs"/>
              </a:rPr>
              <a:t>disconnect</a:t>
            </a:r>
            <a:r>
              <a:rPr lang="en-US" sz="1200" kern="1200" dirty="0">
                <a:solidFill>
                  <a:schemeClr val="tx1"/>
                </a:solidFill>
                <a:effectLst/>
                <a:latin typeface="+mn-lt"/>
                <a:ea typeface="+mn-ea"/>
                <a:cs typeface="+mn-cs"/>
              </a:rPr>
              <a:t> between schools and their milieus,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the devalorization of African cultures and values, African scholars (Dei, 2002a&amp;b; Fonlon, 2012;)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call for a </a:t>
            </a:r>
            <a:r>
              <a:rPr lang="en-US" sz="1200" u="sng" kern="1200" dirty="0">
                <a:solidFill>
                  <a:schemeClr val="tx1"/>
                </a:solidFill>
                <a:effectLst/>
                <a:latin typeface="+mn-lt"/>
                <a:ea typeface="+mn-ea"/>
                <a:cs typeface="+mn-cs"/>
              </a:rPr>
              <a:t>renewal of school culture</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ones in which </a:t>
            </a:r>
            <a:r>
              <a:rPr lang="en-US" sz="1200" u="sng" kern="1200" dirty="0">
                <a:solidFill>
                  <a:schemeClr val="tx1"/>
                </a:solidFill>
                <a:effectLst/>
                <a:latin typeface="+mn-lt"/>
                <a:ea typeface="+mn-ea"/>
                <a:cs typeface="+mn-cs"/>
              </a:rPr>
              <a:t>pedagogies are informed by African peoples</a:t>
            </a:r>
            <a:r>
              <a:rPr lang="en-US" sz="1200" kern="1200" dirty="0">
                <a:solidFill>
                  <a:schemeClr val="tx1"/>
                </a:solidFill>
                <a:effectLst/>
                <a:latin typeface="+mn-lt"/>
                <a:ea typeface="+mn-ea"/>
                <a:cs typeface="+mn-cs"/>
              </a:rPr>
              <a:t> (SAC, 1965).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Needed are flexible pedagogies that facilitate </a:t>
            </a:r>
            <a:r>
              <a:rPr lang="en-US" sz="1200" u="sng" kern="1200" dirty="0">
                <a:solidFill>
                  <a:schemeClr val="tx1"/>
                </a:solidFill>
                <a:effectLst/>
                <a:latin typeface="+mn-lt"/>
                <a:ea typeface="+mn-ea"/>
                <a:cs typeface="+mn-cs"/>
              </a:rPr>
              <a:t>opportunities</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a:t>
            </a:r>
            <a:r>
              <a:rPr lang="en-US" sz="1200" u="sng" kern="1200" dirty="0">
                <a:solidFill>
                  <a:schemeClr val="tx1"/>
                </a:solidFill>
                <a:effectLst/>
                <a:latin typeface="+mn-lt"/>
                <a:ea typeface="+mn-ea"/>
                <a:cs typeface="+mn-cs"/>
              </a:rPr>
              <a:t>rethink</a:t>
            </a:r>
            <a:r>
              <a:rPr lang="en-US" sz="1200" kern="1200" dirty="0">
                <a:solidFill>
                  <a:schemeClr val="tx1"/>
                </a:solidFill>
                <a:effectLst/>
                <a:latin typeface="+mn-lt"/>
                <a:ea typeface="+mn-ea"/>
                <a:cs typeface="+mn-cs"/>
              </a:rPr>
              <a:t> and </a:t>
            </a:r>
            <a:r>
              <a:rPr lang="en-US" sz="1200" u="sng" kern="1200" dirty="0">
                <a:solidFill>
                  <a:schemeClr val="tx1"/>
                </a:solidFill>
                <a:effectLst/>
                <a:latin typeface="+mn-lt"/>
                <a:ea typeface="+mn-ea"/>
                <a:cs typeface="+mn-cs"/>
              </a:rPr>
              <a:t>remix</a:t>
            </a:r>
            <a:r>
              <a:rPr lang="en-US" sz="1200" kern="1200" dirty="0">
                <a:solidFill>
                  <a:schemeClr val="tx1"/>
                </a:solidFill>
                <a:effectLst/>
                <a:latin typeface="+mn-lt"/>
                <a:ea typeface="+mn-ea"/>
                <a:cs typeface="+mn-cs"/>
              </a:rPr>
              <a:t> </a:t>
            </a:r>
            <a:r>
              <a:rPr lang="en-US" sz="1200" u="sng" kern="1200" dirty="0">
                <a:solidFill>
                  <a:schemeClr val="tx1"/>
                </a:solidFill>
                <a:effectLst/>
                <a:latin typeface="+mn-lt"/>
                <a:ea typeface="+mn-ea"/>
                <a:cs typeface="+mn-cs"/>
              </a:rPr>
              <a:t>cultures and identities</a:t>
            </a:r>
            <a:r>
              <a:rPr lang="en-US" sz="1200" u="none"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According to Prof. Fonkoua (2006, p. 233): </a:t>
            </a:r>
          </a:p>
          <a:p>
            <a:r>
              <a:rPr lang="en-US" sz="1200" kern="1200" dirty="0">
                <a:solidFill>
                  <a:schemeClr val="tx1"/>
                </a:solidFill>
                <a:effectLst/>
                <a:latin typeface="+mn-lt"/>
                <a:ea typeface="+mn-ea"/>
                <a:cs typeface="+mn-cs"/>
              </a:rPr>
              <a:t>Information and communication technologies or ICT </a:t>
            </a:r>
          </a:p>
          <a:p>
            <a:r>
              <a:rPr lang="en-US" sz="1200" u="sng" kern="1200" dirty="0">
                <a:solidFill>
                  <a:schemeClr val="tx1"/>
                </a:solidFill>
                <a:effectLst/>
                <a:latin typeface="+mn-lt"/>
                <a:ea typeface="+mn-ea"/>
                <a:cs typeface="+mn-cs"/>
              </a:rPr>
              <a:t>hold promise</a:t>
            </a:r>
            <a:r>
              <a:rPr lang="en-US" sz="1200" kern="1200" dirty="0">
                <a:solidFill>
                  <a:schemeClr val="tx1"/>
                </a:solidFill>
                <a:effectLst/>
                <a:latin typeface="+mn-lt"/>
                <a:ea typeface="+mn-ea"/>
                <a:cs typeface="+mn-cs"/>
              </a:rPr>
              <a:t> for the development of </a:t>
            </a:r>
            <a:r>
              <a:rPr lang="en-US" sz="1200" u="sng" kern="1200" dirty="0">
                <a:solidFill>
                  <a:schemeClr val="tx1"/>
                </a:solidFill>
                <a:effectLst/>
                <a:latin typeface="+mn-lt"/>
                <a:ea typeface="+mn-ea"/>
                <a:cs typeface="+mn-cs"/>
              </a:rPr>
              <a:t>pedagogies</a:t>
            </a:r>
            <a:r>
              <a:rPr lang="en-US" sz="1200" kern="1200" dirty="0">
                <a:solidFill>
                  <a:schemeClr val="tx1"/>
                </a:solidFill>
                <a:effectLst/>
                <a:latin typeface="+mn-lt"/>
                <a:ea typeface="+mn-ea"/>
                <a:cs typeface="+mn-cs"/>
              </a:rPr>
              <a:t> that are </a:t>
            </a:r>
          </a:p>
          <a:p>
            <a:r>
              <a:rPr lang="en-US" sz="1200" u="sng" kern="1200" dirty="0">
                <a:solidFill>
                  <a:schemeClr val="tx1"/>
                </a:solidFill>
                <a:effectLst/>
                <a:latin typeface="+mn-lt"/>
                <a:ea typeface="+mn-ea"/>
                <a:cs typeface="+mn-cs"/>
              </a:rPr>
              <a:t>flexible and adaptable</a:t>
            </a:r>
            <a:r>
              <a:rPr lang="en-US" sz="1200" kern="1200" dirty="0">
                <a:solidFill>
                  <a:schemeClr val="tx1"/>
                </a:solidFill>
                <a:effectLst/>
                <a:latin typeface="+mn-lt"/>
                <a:ea typeface="+mn-ea"/>
                <a:cs typeface="+mn-cs"/>
              </a:rPr>
              <a:t> and </a:t>
            </a:r>
            <a:r>
              <a:rPr lang="en-US" sz="1200" u="sng" kern="1200" dirty="0">
                <a:solidFill>
                  <a:schemeClr val="tx1"/>
                </a:solidFill>
                <a:effectLst/>
                <a:latin typeface="+mn-lt"/>
                <a:ea typeface="+mn-ea"/>
                <a:cs typeface="+mn-cs"/>
              </a:rPr>
              <a:t>account for complexity and plurality</a:t>
            </a:r>
            <a:r>
              <a:rPr lang="en-U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reading such scholars, </a:t>
            </a:r>
          </a:p>
          <a:p>
            <a:r>
              <a:rPr lang="en-US" sz="1200" kern="1200" dirty="0">
                <a:solidFill>
                  <a:schemeClr val="tx1"/>
                </a:solidFill>
                <a:effectLst/>
                <a:latin typeface="+mn-lt"/>
                <a:ea typeface="+mn-ea"/>
                <a:cs typeface="+mn-cs"/>
              </a:rPr>
              <a:t>I became more interested in the proliferation of ICT in Africa.</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Proliferation of ICT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By 2001, most African</a:t>
            </a:r>
            <a:r>
              <a:rPr lang="en-US" sz="1200" kern="1200" baseline="0" dirty="0">
                <a:solidFill>
                  <a:schemeClr val="tx1"/>
                </a:solidFill>
                <a:effectLst/>
                <a:latin typeface="+mn-lt"/>
                <a:ea typeface="+mn-ea"/>
                <a:cs typeface="+mn-cs"/>
              </a:rPr>
              <a:t> countries were connected to internet.</a:t>
            </a:r>
            <a:endParaRPr lang="en-US" sz="1200" kern="1200" dirty="0">
              <a:solidFill>
                <a:schemeClr val="tx1"/>
              </a:solidFill>
              <a:effectLst/>
              <a:latin typeface="+mn-lt"/>
              <a:ea typeface="+mn-ea"/>
              <a:cs typeface="+mn-cs"/>
            </a:endParaRPr>
          </a:p>
          <a:p>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Karsenti &amp; Tchaméni-Ngamo estimated in 2007 </a:t>
            </a:r>
          </a:p>
          <a:p>
            <a:r>
              <a:rPr lang="en-US" sz="1200" kern="1200" dirty="0">
                <a:solidFill>
                  <a:schemeClr val="tx1"/>
                </a:solidFill>
                <a:effectLst/>
                <a:latin typeface="+mn-lt"/>
                <a:ea typeface="+mn-ea"/>
                <a:cs typeface="+mn-cs"/>
              </a:rPr>
              <a:t>that 17% of West and Central African teachers </a:t>
            </a:r>
          </a:p>
          <a:p>
            <a:r>
              <a:rPr lang="en-US" sz="1200" kern="1200" dirty="0">
                <a:solidFill>
                  <a:schemeClr val="tx1"/>
                </a:solidFill>
                <a:effectLst/>
                <a:latin typeface="+mn-lt"/>
                <a:ea typeface="+mn-ea"/>
                <a:cs typeface="+mn-cs"/>
              </a:rPr>
              <a:t>were already using ICT at school to teach their subjects.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African Union (2014) encourages the integration of ICT into teaching and learning, </a:t>
            </a:r>
          </a:p>
          <a:p>
            <a:r>
              <a:rPr lang="en-US" sz="1200" kern="1200" dirty="0">
                <a:solidFill>
                  <a:schemeClr val="tx1"/>
                </a:solidFill>
                <a:effectLst/>
                <a:latin typeface="+mn-lt"/>
                <a:ea typeface="+mn-ea"/>
                <a:cs typeface="+mn-cs"/>
              </a:rPr>
              <a:t>not</a:t>
            </a:r>
            <a:r>
              <a:rPr lang="en-US" sz="1200" kern="1200" baseline="0" dirty="0">
                <a:solidFill>
                  <a:schemeClr val="tx1"/>
                </a:solidFill>
                <a:effectLst/>
                <a:latin typeface="+mn-lt"/>
                <a:ea typeface="+mn-ea"/>
                <a:cs typeface="+mn-cs"/>
              </a:rPr>
              <a:t> only </a:t>
            </a:r>
            <a:r>
              <a:rPr lang="en-US" sz="1200" kern="1200" dirty="0">
                <a:solidFill>
                  <a:schemeClr val="tx1"/>
                </a:solidFill>
                <a:effectLst/>
                <a:latin typeface="+mn-lt"/>
                <a:ea typeface="+mn-ea"/>
                <a:cs typeface="+mn-cs"/>
              </a:rPr>
              <a:t>to participate in the knowledge economy but</a:t>
            </a:r>
            <a:r>
              <a:rPr lang="en-US" sz="1200" kern="1200" baseline="0" dirty="0">
                <a:solidFill>
                  <a:schemeClr val="tx1"/>
                </a:solidFill>
                <a:effectLst/>
                <a:latin typeface="+mn-lt"/>
                <a:ea typeface="+mn-ea"/>
                <a:cs typeface="+mn-cs"/>
              </a:rPr>
              <a:t> also</a:t>
            </a:r>
            <a:r>
              <a:rPr lang="en-US" sz="1200" kern="1200" dirty="0">
                <a:solidFill>
                  <a:schemeClr val="tx1"/>
                </a:solidFill>
                <a:effectLst/>
                <a:latin typeface="+mn-lt"/>
                <a:ea typeface="+mn-ea"/>
                <a:cs typeface="+mn-cs"/>
              </a:rPr>
              <a:t> to </a:t>
            </a:r>
          </a:p>
          <a:p>
            <a:r>
              <a:rPr lang="en-US" sz="1200" kern="1200" dirty="0">
                <a:solidFill>
                  <a:schemeClr val="tx1"/>
                </a:solidFill>
                <a:effectLst/>
                <a:latin typeface="+mn-lt"/>
                <a:ea typeface="+mn-ea"/>
                <a:cs typeface="+mn-cs"/>
              </a:rPr>
              <a:t>“disseminate and promote African cultures across the world” (p. 18). </a:t>
            </a:r>
            <a:endParaRPr lang="fr-FR" sz="1200" kern="1200" dirty="0">
              <a:solidFill>
                <a:schemeClr val="tx1"/>
              </a:solidFill>
              <a:effectLst/>
              <a:latin typeface="+mn-lt"/>
              <a:ea typeface="+mn-ea"/>
              <a:cs typeface="+mn-cs"/>
            </a:endParaRP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Promise of ICT?</a:t>
            </a:r>
          </a:p>
          <a:p>
            <a:r>
              <a:rPr lang="en-US" sz="1200" kern="1200" dirty="0">
                <a:solidFill>
                  <a:schemeClr val="tx1"/>
                </a:solidFill>
                <a:effectLst/>
                <a:latin typeface="+mn-lt"/>
                <a:ea typeface="+mn-ea"/>
                <a:cs typeface="+mn-cs"/>
              </a:rPr>
              <a:t>In this context of the proliferation of ICT in Africa,</a:t>
            </a:r>
          </a:p>
          <a:p>
            <a:r>
              <a:rPr lang="en-US" sz="1200" kern="1200" dirty="0">
                <a:solidFill>
                  <a:schemeClr val="tx1"/>
                </a:solidFill>
                <a:effectLst/>
                <a:latin typeface="+mn-lt"/>
                <a:ea typeface="+mn-ea"/>
                <a:cs typeface="+mn-cs"/>
              </a:rPr>
              <a:t>its use in teaching, </a:t>
            </a:r>
          </a:p>
          <a:p>
            <a:r>
              <a:rPr lang="en-US" sz="1200" kern="1200" dirty="0">
                <a:solidFill>
                  <a:schemeClr val="tx1"/>
                </a:solidFill>
                <a:effectLst/>
                <a:latin typeface="+mn-lt"/>
                <a:ea typeface="+mn-ea"/>
                <a:cs typeface="+mn-cs"/>
              </a:rPr>
              <a:t>and </a:t>
            </a:r>
          </a:p>
          <a:p>
            <a:r>
              <a:rPr lang="en-US" sz="1200" kern="1200" dirty="0">
                <a:solidFill>
                  <a:schemeClr val="tx1"/>
                </a:solidFill>
                <a:effectLst/>
                <a:latin typeface="+mn-lt"/>
                <a:ea typeface="+mn-ea"/>
                <a:cs typeface="+mn-cs"/>
              </a:rPr>
              <a:t>promises</a:t>
            </a:r>
            <a:r>
              <a:rPr lang="en-US" sz="1200" kern="1200" baseline="0" dirty="0">
                <a:solidFill>
                  <a:schemeClr val="tx1"/>
                </a:solidFill>
                <a:effectLst/>
                <a:latin typeface="+mn-lt"/>
                <a:ea typeface="+mn-ea"/>
                <a:cs typeface="+mn-cs"/>
              </a:rPr>
              <a:t> of ICT in relation to pedagogical renewal</a:t>
            </a:r>
          </a:p>
          <a:p>
            <a:r>
              <a:rPr lang="en-US" sz="1200" kern="1200" baseline="0" dirty="0">
                <a:solidFill>
                  <a:schemeClr val="tx1"/>
                </a:solidFill>
                <a:effectLst/>
                <a:latin typeface="+mn-lt"/>
                <a:ea typeface="+mn-ea"/>
                <a:cs typeface="+mn-cs"/>
              </a:rPr>
              <a:t>and the promotion of African </a:t>
            </a:r>
            <a:r>
              <a:rPr lang="en-US" sz="1200" kern="1200" dirty="0">
                <a:solidFill>
                  <a:schemeClr val="tx1"/>
                </a:solidFill>
                <a:effectLst/>
                <a:latin typeface="+mn-lt"/>
                <a:ea typeface="+mn-ea"/>
                <a:cs typeface="+mn-cs"/>
              </a:rPr>
              <a:t>cultures, </a:t>
            </a:r>
          </a:p>
          <a:p>
            <a:r>
              <a:rPr lang="en-US" sz="1200" kern="1200" dirty="0">
                <a:solidFill>
                  <a:schemeClr val="tx1"/>
                </a:solidFill>
                <a:effectLst/>
                <a:latin typeface="+mn-lt"/>
                <a:ea typeface="+mn-ea"/>
                <a:cs typeface="+mn-cs"/>
              </a:rPr>
              <a:t>I became curious about how and why teachers were actually using ICT.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this curiosity led</a:t>
            </a:r>
            <a:r>
              <a:rPr lang="en-US" sz="1200" kern="1200" baseline="0" dirty="0">
                <a:solidFill>
                  <a:schemeClr val="tx1"/>
                </a:solidFill>
                <a:effectLst/>
                <a:latin typeface="+mn-lt"/>
                <a:ea typeface="+mn-ea"/>
                <a:cs typeface="+mn-cs"/>
              </a:rPr>
              <a:t> to…</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3</a:t>
            </a:fld>
            <a:endParaRPr lang="fr-FR" dirty="0"/>
          </a:p>
        </p:txBody>
      </p:sp>
    </p:spTree>
    <p:extLst>
      <p:ext uri="{BB962C8B-B14F-4D97-AF65-F5344CB8AC3E}">
        <p14:creationId xmlns:p14="http://schemas.microsoft.com/office/powerpoint/2010/main" val="32203868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dirty="0"/>
              <a:t>The</a:t>
            </a:r>
            <a:r>
              <a:rPr lang="en-US" baseline="0" dirty="0"/>
              <a:t> overall research objective was </a:t>
            </a:r>
          </a:p>
          <a:p>
            <a:r>
              <a:rPr lang="en-US" baseline="0" dirty="0"/>
              <a:t>to understand how and why West African educators pedagogically appropriate ICT,</a:t>
            </a:r>
          </a:p>
          <a:p>
            <a:r>
              <a:rPr lang="en-US" baseline="0" dirty="0"/>
              <a:t>and with what perceived effects,</a:t>
            </a:r>
          </a:p>
          <a:p>
            <a:r>
              <a:rPr lang="en-US" baseline="0" dirty="0"/>
              <a:t>for example on their teaching styles.</a:t>
            </a:r>
          </a:p>
          <a:p>
            <a:endParaRPr lang="en-US" baseline="0" dirty="0"/>
          </a:p>
          <a:p>
            <a:endParaRPr lang="en-US" baseline="0" dirty="0"/>
          </a:p>
          <a:p>
            <a:endParaRPr lang="en-US" baseline="0" dirty="0"/>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4</a:t>
            </a:fld>
            <a:endParaRPr lang="fr-FR" dirty="0"/>
          </a:p>
        </p:txBody>
      </p:sp>
    </p:spTree>
    <p:extLst>
      <p:ext uri="{BB962C8B-B14F-4D97-AF65-F5344CB8AC3E}">
        <p14:creationId xmlns:p14="http://schemas.microsoft.com/office/powerpoint/2010/main" val="160611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kern="1200" dirty="0">
                <a:solidFill>
                  <a:schemeClr val="tx1"/>
                </a:solidFill>
                <a:effectLst/>
                <a:latin typeface="+mn-lt"/>
                <a:ea typeface="+mn-ea"/>
                <a:cs typeface="+mn-cs"/>
              </a:rPr>
              <a:t>Several </a:t>
            </a:r>
            <a:r>
              <a:rPr lang="en-US" sz="1200" b="1" kern="1200" dirty="0">
                <a:solidFill>
                  <a:schemeClr val="tx1"/>
                </a:solidFill>
                <a:effectLst/>
                <a:latin typeface="+mn-lt"/>
                <a:ea typeface="+mn-ea"/>
                <a:cs typeface="+mn-cs"/>
              </a:rPr>
              <a:t>conceptual</a:t>
            </a:r>
            <a:r>
              <a:rPr lang="en-US" sz="1200" b="1" kern="1200" baseline="0" dirty="0">
                <a:solidFill>
                  <a:schemeClr val="tx1"/>
                </a:solidFill>
                <a:effectLst/>
                <a:latin typeface="+mn-lt"/>
                <a:ea typeface="+mn-ea"/>
                <a:cs typeface="+mn-cs"/>
              </a:rPr>
              <a:t> approaches</a:t>
            </a:r>
            <a:r>
              <a:rPr lang="en-US" sz="1200" kern="1200" dirty="0">
                <a:solidFill>
                  <a:schemeClr val="tx1"/>
                </a:solidFill>
                <a:effectLst/>
                <a:latin typeface="+mn-lt"/>
                <a:ea typeface="+mn-ea"/>
                <a:cs typeface="+mn-cs"/>
              </a:rPr>
              <a:t> merit discussion.</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ICT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Fist,</a:t>
            </a:r>
            <a:r>
              <a:rPr lang="en-US" sz="1200" kern="1200" baseline="0" dirty="0">
                <a:solidFill>
                  <a:schemeClr val="tx1"/>
                </a:solidFill>
                <a:effectLst/>
                <a:latin typeface="+mn-lt"/>
                <a:ea typeface="+mn-ea"/>
                <a:cs typeface="+mn-cs"/>
              </a:rPr>
              <a:t> when we refer to information and communication technologies,</a:t>
            </a:r>
          </a:p>
          <a:p>
            <a:r>
              <a:rPr lang="en-US" sz="1200" kern="1200" baseline="0" dirty="0">
                <a:solidFill>
                  <a:schemeClr val="tx1"/>
                </a:solidFill>
                <a:effectLst/>
                <a:latin typeface="+mn-lt"/>
                <a:ea typeface="+mn-ea"/>
                <a:cs typeface="+mn-cs"/>
              </a:rPr>
              <a:t>or ICT for short,</a:t>
            </a:r>
          </a:p>
          <a:p>
            <a:r>
              <a:rPr lang="en-US" sz="1200" kern="1200" baseline="0" dirty="0">
                <a:solidFill>
                  <a:schemeClr val="tx1"/>
                </a:solidFill>
                <a:effectLst/>
                <a:latin typeface="+mn-lt"/>
                <a:ea typeface="+mn-ea"/>
                <a:cs typeface="+mn-cs"/>
              </a:rPr>
              <a:t>we mean computers and internet mainly.</a:t>
            </a:r>
          </a:p>
          <a:p>
            <a:r>
              <a:rPr lang="en-US" sz="1200" kern="1200" baseline="0" dirty="0">
                <a:solidFill>
                  <a:schemeClr val="tx1"/>
                </a:solidFill>
                <a:effectLst/>
                <a:latin typeface="+mn-lt"/>
                <a:ea typeface="+mn-ea"/>
                <a:cs typeface="+mn-cs"/>
              </a:rPr>
              <a:t>And we relate to them not just as technologies</a:t>
            </a:r>
            <a:r>
              <a:rPr lang="en-US" sz="1200" u="none" kern="1200" baseline="0" dirty="0">
                <a:solidFill>
                  <a:schemeClr val="tx1"/>
                </a:solidFill>
                <a:effectLst/>
                <a:latin typeface="+mn-lt"/>
                <a:ea typeface="+mn-ea"/>
                <a:cs typeface="+mn-cs"/>
              </a:rPr>
              <a:t>…</a:t>
            </a:r>
            <a:endParaRPr lang="fr-FR" sz="1200" u="none"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But as </a:t>
            </a:r>
            <a:r>
              <a:rPr lang="en-US" sz="1200" u="sng" kern="1200" dirty="0">
                <a:solidFill>
                  <a:schemeClr val="tx1"/>
                </a:solidFill>
                <a:effectLst/>
                <a:latin typeface="+mn-lt"/>
                <a:ea typeface="+mn-ea"/>
                <a:cs typeface="+mn-cs"/>
              </a:rPr>
              <a:t>cultural tools</a:t>
            </a:r>
            <a:r>
              <a:rPr lang="en-US" sz="1200" kern="1200" dirty="0">
                <a:solidFill>
                  <a:schemeClr val="tx1"/>
                </a:solidFill>
                <a:effectLst/>
                <a:latin typeface="+mn-lt"/>
                <a:ea typeface="+mn-ea"/>
                <a:cs typeface="+mn-cs"/>
              </a:rPr>
              <a:t>,</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being mobilized in specific sociocultural and pedagogical contexts.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we relate to </a:t>
            </a:r>
            <a:r>
              <a:rPr lang="en-US" sz="1200" b="1" kern="1200" dirty="0">
                <a:solidFill>
                  <a:schemeClr val="tx1"/>
                </a:solidFill>
                <a:effectLst/>
                <a:latin typeface="+mn-lt"/>
                <a:ea typeface="+mn-ea"/>
                <a:cs typeface="+mn-cs"/>
              </a:rPr>
              <a:t>education as a sociocultural process</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understanding</a:t>
            </a:r>
            <a:r>
              <a:rPr lang="en-US" sz="1200" kern="1200" baseline="0" dirty="0">
                <a:solidFill>
                  <a:schemeClr val="tx1"/>
                </a:solidFill>
                <a:effectLst/>
                <a:latin typeface="+mn-lt"/>
                <a:ea typeface="+mn-ea"/>
                <a:cs typeface="+mn-cs"/>
              </a:rPr>
              <a:t> that education is rooted in society</a:t>
            </a:r>
          </a:p>
          <a:p>
            <a:r>
              <a:rPr lang="en-US" sz="1200" kern="1200" baseline="0" dirty="0">
                <a:solidFill>
                  <a:schemeClr val="tx1"/>
                </a:solidFill>
                <a:effectLst/>
                <a:latin typeface="+mn-lt"/>
                <a:ea typeface="+mn-ea"/>
                <a:cs typeface="+mn-cs"/>
              </a:rPr>
              <a:t>and specific historical and cultural contexts.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i="1" kern="1200" baseline="0" dirty="0">
                <a:solidFill>
                  <a:schemeClr val="tx1"/>
                </a:solidFill>
                <a:effectLst/>
                <a:latin typeface="+mn-lt"/>
                <a:ea typeface="+mn-ea"/>
                <a:cs typeface="+mn-cs"/>
              </a:rPr>
              <a:t>Map from </a:t>
            </a:r>
            <a:r>
              <a:rPr lang="en-US" i="1" dirty="0"/>
              <a:t>https://manypossibilities.net/african-undersea-cables</a:t>
            </a:r>
          </a:p>
          <a:p>
            <a:pPr marL="0" indent="0">
              <a:buFont typeface="Arial" pitchFamily="34" charset="0"/>
              <a:buNone/>
            </a:pP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5</a:t>
            </a:fld>
            <a:endParaRPr lang="fr-FR" dirty="0"/>
          </a:p>
        </p:txBody>
      </p:sp>
    </p:spTree>
    <p:extLst>
      <p:ext uri="{BB962C8B-B14F-4D97-AF65-F5344CB8AC3E}">
        <p14:creationId xmlns:p14="http://schemas.microsoft.com/office/powerpoint/2010/main" val="32203868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itchFamily="34" charset="0"/>
              <a:buNone/>
            </a:pPr>
            <a:r>
              <a:rPr lang="en-US" sz="1200" b="1" kern="1200" baseline="0" dirty="0">
                <a:solidFill>
                  <a:schemeClr val="tx1"/>
                </a:solidFill>
                <a:effectLst/>
                <a:latin typeface="+mn-lt"/>
                <a:ea typeface="+mn-ea"/>
                <a:cs typeface="+mn-cs"/>
              </a:rPr>
              <a:t>Appropriation</a:t>
            </a:r>
            <a:r>
              <a:rPr lang="en-US" sz="1200" b="0" kern="1200" baseline="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a:t>
            </a:r>
            <a:r>
              <a:rPr lang="en-US" sz="1200" kern="1200" baseline="0" dirty="0">
                <a:solidFill>
                  <a:schemeClr val="tx1"/>
                </a:solidFill>
                <a:effectLst/>
                <a:latin typeface="+mn-lt"/>
                <a:ea typeface="+mn-ea"/>
                <a:cs typeface="+mn-cs"/>
              </a:rPr>
              <a:t> most important concept we</a:t>
            </a:r>
            <a:r>
              <a:rPr lang="en-US" sz="1200" kern="1200" dirty="0">
                <a:solidFill>
                  <a:schemeClr val="tx1"/>
                </a:solidFill>
                <a:effectLst/>
                <a:latin typeface="+mn-lt"/>
                <a:ea typeface="+mn-ea"/>
                <a:cs typeface="+mn-cs"/>
              </a:rPr>
              <a:t> mobilized is that of </a:t>
            </a:r>
            <a:r>
              <a:rPr lang="en-US" sz="1200" u="sng" kern="1200" dirty="0">
                <a:solidFill>
                  <a:schemeClr val="tx1"/>
                </a:solidFill>
                <a:effectLst/>
                <a:latin typeface="+mn-lt"/>
                <a:ea typeface="+mn-ea"/>
                <a:cs typeface="+mn-cs"/>
              </a:rPr>
              <a:t>appropriation</a:t>
            </a:r>
            <a:r>
              <a:rPr lang="en-US" sz="1200" u="none" kern="1200" dirty="0">
                <a:solidFill>
                  <a:schemeClr val="tx1"/>
                </a:solidFill>
                <a:effectLst/>
                <a:latin typeface="+mn-lt"/>
                <a:ea typeface="+mn-ea"/>
                <a:cs typeface="+mn-cs"/>
              </a:rPr>
              <a:t>,</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 a lens through which to understand educators’ use of technology.</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L’appropriation n’est pas la maitrise d’une technologie (</a:t>
            </a:r>
            <a:r>
              <a:rPr lang="fr-CA" sz="1200" kern="1200" dirty="0">
                <a:solidFill>
                  <a:schemeClr val="tx1"/>
                </a:solidFill>
                <a:effectLst/>
                <a:latin typeface="+mn-lt"/>
                <a:ea typeface="+mn-ea"/>
                <a:cs typeface="+mn-cs"/>
              </a:rPr>
              <a:t>Jouët, 2000; </a:t>
            </a:r>
            <a:r>
              <a:rPr lang="fr-FR" sz="1200" kern="1200" dirty="0">
                <a:solidFill>
                  <a:schemeClr val="tx1"/>
                </a:solidFill>
                <a:effectLst/>
                <a:latin typeface="+mn-lt"/>
                <a:ea typeface="+mn-ea"/>
                <a:cs typeface="+mn-cs"/>
              </a:rPr>
              <a:t>Lund, 2009), </a:t>
            </a:r>
          </a:p>
          <a:p>
            <a:r>
              <a:rPr lang="fr-FR" sz="1200" kern="1200" dirty="0">
                <a:solidFill>
                  <a:schemeClr val="tx1"/>
                </a:solidFill>
                <a:effectLst/>
                <a:latin typeface="+mn-lt"/>
                <a:ea typeface="+mn-ea"/>
                <a:cs typeface="+mn-cs"/>
              </a:rPr>
              <a:t>mais l’enracinement de la nouveauté en soi et dans la société (Bakhtin, 1981; Hountondji, 2002). </a:t>
            </a:r>
          </a:p>
          <a:p>
            <a:r>
              <a:rPr lang="fr-FR" sz="1200" kern="1200" dirty="0">
                <a:solidFill>
                  <a:schemeClr val="tx1"/>
                </a:solidFill>
                <a:effectLst/>
                <a:latin typeface="+mn-lt"/>
                <a:ea typeface="+mn-ea"/>
                <a:cs typeface="+mn-cs"/>
              </a:rPr>
              <a:t>C’est la mobilisation stratégique des innovations </a:t>
            </a:r>
          </a:p>
          <a:p>
            <a:r>
              <a:rPr lang="fr-FR" sz="1200" kern="1200" dirty="0">
                <a:solidFill>
                  <a:schemeClr val="tx1"/>
                </a:solidFill>
                <a:effectLst/>
                <a:latin typeface="+mn-lt"/>
                <a:ea typeface="+mn-ea"/>
                <a:cs typeface="+mn-cs"/>
              </a:rPr>
              <a:t>afin d’atteindre des aspirations bien contextualisées, </a:t>
            </a:r>
          </a:p>
          <a:p>
            <a:r>
              <a:rPr lang="fr-FR" sz="1200" kern="1200" dirty="0">
                <a:solidFill>
                  <a:schemeClr val="tx1"/>
                </a:solidFill>
                <a:effectLst/>
                <a:latin typeface="+mn-lt"/>
                <a:ea typeface="+mn-ea"/>
                <a:cs typeface="+mn-cs"/>
              </a:rPr>
              <a:t>et souvent en résistant le statu quo (</a:t>
            </a:r>
            <a:r>
              <a:rPr lang="fr-CA" sz="1200" kern="1200" dirty="0">
                <a:solidFill>
                  <a:schemeClr val="tx1"/>
                </a:solidFill>
                <a:effectLst/>
                <a:latin typeface="+mn-lt"/>
                <a:ea typeface="+mn-ea"/>
                <a:cs typeface="+mn-cs"/>
              </a:rPr>
              <a:t>Michiels et Crowder, 2001; Surman et Reilly, 2003)</a:t>
            </a:r>
            <a:r>
              <a:rPr lang="fr-FR" sz="1200" kern="1200" dirty="0">
                <a:solidFill>
                  <a:schemeClr val="tx1"/>
                </a:solidFill>
                <a:effectLst/>
                <a:latin typeface="+mn-lt"/>
                <a:ea typeface="+mn-ea"/>
                <a:cs typeface="+mn-cs"/>
              </a:rPr>
              <a:t>.</a:t>
            </a:r>
          </a:p>
          <a:p>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(+Global Knowledge Partnership [GKP], 2002; Nyamnjoh, Durham, &amp; Fokwang, 2002; Toure, 2009)</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Tensions</a:t>
            </a:r>
            <a:r>
              <a:rPr lang="en-US" sz="1200" kern="1200" dirty="0">
                <a:solidFill>
                  <a:schemeClr val="tx1"/>
                </a:solidFill>
                <a:effectLst/>
                <a:latin typeface="+mn-lt"/>
                <a:ea typeface="+mn-ea"/>
                <a:cs typeface="+mn-cs"/>
              </a:rPr>
              <a:t> play out between habit and innovation as</a:t>
            </a:r>
            <a:r>
              <a:rPr lang="en-US" sz="1200" kern="1200" baseline="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new is molded and mixed with old (Fonlon, 2010, 2012; Hountondji, 2002). </a:t>
            </a:r>
            <a:endParaRPr lang="fr-FR"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educators pedagogically appropriate ICT,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they exert their </a:t>
            </a:r>
            <a:r>
              <a:rPr lang="en-US" sz="1200" u="sng" kern="1200" dirty="0">
                <a:solidFill>
                  <a:schemeClr val="tx1"/>
                </a:solidFill>
                <a:effectLst/>
                <a:latin typeface="+mn-lt"/>
                <a:ea typeface="+mn-ea"/>
                <a:cs typeface="+mn-cs"/>
              </a:rPr>
              <a:t>agency</a:t>
            </a:r>
            <a:r>
              <a:rPr lang="en-US" sz="1200" kern="1200" dirty="0">
                <a:solidFill>
                  <a:schemeClr val="tx1"/>
                </a:solidFill>
                <a:effectLst/>
                <a:latin typeface="+mn-lt"/>
                <a:ea typeface="+mn-ea"/>
                <a:cs typeface="+mn-cs"/>
              </a:rPr>
              <a:t> and </a:t>
            </a:r>
            <a:r>
              <a:rPr lang="en-US" sz="1200" u="sng" kern="1200" dirty="0">
                <a:solidFill>
                  <a:schemeClr val="tx1"/>
                </a:solidFill>
                <a:effectLst/>
                <a:latin typeface="+mn-lt"/>
                <a:ea typeface="+mn-ea"/>
                <a:cs typeface="+mn-cs"/>
              </a:rPr>
              <a:t>invest their intentions,</a:t>
            </a:r>
            <a:r>
              <a:rPr lang="en-US" sz="1200" u="sng" kern="1200" baseline="0" dirty="0">
                <a:solidFill>
                  <a:schemeClr val="tx1"/>
                </a:solidFill>
                <a:effectLst/>
                <a:latin typeface="+mn-lt"/>
                <a:ea typeface="+mn-ea"/>
                <a:cs typeface="+mn-cs"/>
              </a:rPr>
              <a:t> </a:t>
            </a:r>
            <a:r>
              <a:rPr lang="en-US" sz="1200" u="sng" kern="1200" dirty="0">
                <a:solidFill>
                  <a:schemeClr val="tx1"/>
                </a:solidFill>
                <a:effectLst/>
                <a:latin typeface="+mn-lt"/>
                <a:ea typeface="+mn-ea"/>
                <a:cs typeface="+mn-cs"/>
              </a:rPr>
              <a:t>beliefs</a:t>
            </a:r>
            <a:r>
              <a:rPr lang="en-US" sz="1200" u="none" kern="1200" dirty="0">
                <a:solidFill>
                  <a:schemeClr val="tx1"/>
                </a:solidFill>
                <a:effectLst/>
                <a:latin typeface="+mn-lt"/>
                <a:ea typeface="+mn-ea"/>
                <a:cs typeface="+mn-cs"/>
              </a:rPr>
              <a:t>,</a:t>
            </a:r>
            <a:r>
              <a:rPr lang="en-US" sz="1200" u="none"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values and</a:t>
            </a:r>
            <a:r>
              <a:rPr lang="en-US" sz="1200" kern="1200" baseline="0" dirty="0">
                <a:solidFill>
                  <a:schemeClr val="tx1"/>
                </a:solidFill>
                <a:effectLst/>
                <a:latin typeface="+mn-lt"/>
                <a:ea typeface="+mn-ea"/>
                <a:cs typeface="+mn-cs"/>
              </a:rPr>
              <a:t> aspirations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 the appropriation process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(Laffey, 2004; Lund, 2009).</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They shape ICT and are shaped by it.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technologies</a:t>
            </a:r>
            <a:r>
              <a:rPr lang="en-US" sz="1200" i="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become rooted in their social, economic and cultural realities. </a:t>
            </a:r>
            <a:endParaRPr lang="fr-FR"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Growing out of </a:t>
            </a:r>
            <a:r>
              <a:rPr lang="en-US" sz="1200" b="1" kern="1200" dirty="0">
                <a:solidFill>
                  <a:schemeClr val="tx1"/>
                </a:solidFill>
                <a:effectLst/>
                <a:latin typeface="+mn-lt"/>
                <a:ea typeface="+mn-ea"/>
                <a:cs typeface="+mn-cs"/>
              </a:rPr>
              <a:t>sociology</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cultural studies</a:t>
            </a:r>
            <a:r>
              <a:rPr lang="en-US" sz="1200" kern="1200" dirty="0">
                <a:solidFill>
                  <a:schemeClr val="tx1"/>
                </a:solidFill>
                <a:effectLst/>
                <a:latin typeface="+mn-lt"/>
                <a:ea typeface="+mn-ea"/>
                <a:cs typeface="+mn-cs"/>
              </a:rPr>
              <a:t>, and</a:t>
            </a:r>
          </a:p>
          <a:p>
            <a:r>
              <a:rPr lang="en-US" sz="1200" b="1" kern="1200" dirty="0">
                <a:solidFill>
                  <a:schemeClr val="tx1"/>
                </a:solidFill>
                <a:effectLst/>
                <a:latin typeface="+mn-lt"/>
                <a:ea typeface="+mn-ea"/>
                <a:cs typeface="+mn-cs"/>
              </a:rPr>
              <a:t>communication and media studies</a:t>
            </a:r>
            <a:r>
              <a:rPr lang="en-US" sz="1200" kern="1200" dirty="0">
                <a:solidFill>
                  <a:schemeClr val="tx1"/>
                </a:solidFill>
                <a:effectLst/>
                <a:latin typeface="+mn-lt"/>
                <a:ea typeface="+mn-ea"/>
                <a:cs typeface="+mn-cs"/>
              </a:rPr>
              <a:t> beginning in the </a:t>
            </a:r>
            <a:r>
              <a:rPr lang="en-US" sz="1200" b="1" kern="1200" dirty="0">
                <a:solidFill>
                  <a:schemeClr val="tx1"/>
                </a:solidFill>
                <a:effectLst/>
                <a:latin typeface="+mn-lt"/>
                <a:ea typeface="+mn-ea"/>
                <a:cs typeface="+mn-cs"/>
              </a:rPr>
              <a:t>1960s</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Jouët, 2000), </a:t>
            </a:r>
          </a:p>
          <a:p>
            <a:r>
              <a:rPr lang="en-US" sz="1200" kern="1200" dirty="0">
                <a:solidFill>
                  <a:schemeClr val="tx1"/>
                </a:solidFill>
                <a:effectLst/>
                <a:latin typeface="+mn-lt"/>
                <a:ea typeface="+mn-ea"/>
                <a:cs typeface="+mn-cs"/>
              </a:rPr>
              <a:t>the concept of appropriation is in contrast to determinism, </a:t>
            </a:r>
          </a:p>
          <a:p>
            <a:r>
              <a:rPr lang="en-US" sz="1200" kern="1200" dirty="0">
                <a:solidFill>
                  <a:schemeClr val="tx1"/>
                </a:solidFill>
                <a:effectLst/>
                <a:latin typeface="+mn-lt"/>
                <a:ea typeface="+mn-ea"/>
                <a:cs typeface="+mn-cs"/>
              </a:rPr>
              <a:t>which assumes that technology and media determine behavior. </a:t>
            </a:r>
            <a:endParaRPr lang="en-US" sz="1200" i="0" kern="1200" baseline="0" dirty="0">
              <a:solidFill>
                <a:schemeClr val="tx1"/>
              </a:solidFill>
              <a:effectLst/>
              <a:latin typeface="+mn-lt"/>
              <a:ea typeface="+mn-ea"/>
              <a:cs typeface="+mn-cs"/>
            </a:endParaRPr>
          </a:p>
          <a:p>
            <a:pPr marL="0" indent="0">
              <a:buFont typeface="Arial" pitchFamily="34" charset="0"/>
              <a:buNone/>
            </a:pP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6</a:t>
            </a:fld>
            <a:endParaRPr lang="fr-FR" dirty="0"/>
          </a:p>
        </p:txBody>
      </p:sp>
    </p:spTree>
    <p:extLst>
      <p:ext uri="{BB962C8B-B14F-4D97-AF65-F5344CB8AC3E}">
        <p14:creationId xmlns:p14="http://schemas.microsoft.com/office/powerpoint/2010/main" val="9663435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kern="1200" dirty="0">
                <a:solidFill>
                  <a:schemeClr val="tx1"/>
                </a:solidFill>
                <a:effectLst/>
                <a:latin typeface="+mn-lt"/>
                <a:ea typeface="+mn-ea"/>
                <a:cs typeface="+mn-cs"/>
              </a:rPr>
              <a:t>Socio-constructivism</a:t>
            </a:r>
          </a:p>
          <a:p>
            <a:r>
              <a:rPr lang="en-US" sz="1200" kern="1200" dirty="0">
                <a:solidFill>
                  <a:schemeClr val="tx1"/>
                </a:solidFill>
                <a:effectLst/>
                <a:latin typeface="+mn-lt"/>
                <a:ea typeface="+mn-ea"/>
                <a:cs typeface="+mn-cs"/>
              </a:rPr>
              <a:t>Education is a cultural process,</a:t>
            </a:r>
          </a:p>
          <a:p>
            <a:r>
              <a:rPr lang="en-US" sz="1200" kern="1200" baseline="0" dirty="0">
                <a:solidFill>
                  <a:schemeClr val="tx1"/>
                </a:solidFill>
                <a:effectLst/>
                <a:latin typeface="+mn-lt"/>
                <a:ea typeface="+mn-ea"/>
                <a:cs typeface="+mn-cs"/>
              </a:rPr>
              <a:t>a constructive process,</a:t>
            </a:r>
          </a:p>
          <a:p>
            <a:r>
              <a:rPr lang="en-US" sz="1200" kern="1200" baseline="0" dirty="0">
                <a:solidFill>
                  <a:schemeClr val="tx1"/>
                </a:solidFill>
                <a:effectLst/>
                <a:latin typeface="+mn-lt"/>
                <a:ea typeface="+mn-ea"/>
                <a:cs typeface="+mn-cs"/>
              </a:rPr>
              <a:t>that should help young people discover their potentialities</a:t>
            </a:r>
          </a:p>
          <a:p>
            <a:r>
              <a:rPr lang="en-US" sz="1200" kern="1200" baseline="0" dirty="0">
                <a:solidFill>
                  <a:schemeClr val="tx1"/>
                </a:solidFill>
                <a:effectLst/>
                <a:latin typeface="+mn-lt"/>
                <a:ea typeface="+mn-ea"/>
                <a:cs typeface="+mn-cs"/>
              </a:rPr>
              <a:t>and learn to use their mind and the cultures of the world</a:t>
            </a:r>
          </a:p>
          <a:p>
            <a:r>
              <a:rPr lang="en-US" sz="1200" kern="1200" baseline="0" dirty="0">
                <a:solidFill>
                  <a:schemeClr val="tx1"/>
                </a:solidFill>
                <a:effectLst/>
                <a:latin typeface="+mn-lt"/>
                <a:ea typeface="+mn-ea"/>
                <a:cs typeface="+mn-cs"/>
              </a:rPr>
              <a:t>to transform society.</a:t>
            </a:r>
            <a:endParaRPr lang="en-US" sz="1200" kern="1200" dirty="0">
              <a:solidFill>
                <a:schemeClr val="tx1"/>
              </a:solidFill>
              <a:effectLst/>
              <a:latin typeface="+mn-lt"/>
              <a:ea typeface="+mn-ea"/>
              <a:cs typeface="+mn-cs"/>
            </a:endParaRPr>
          </a:p>
          <a:p>
            <a:endParaRPr lang="en-US" sz="1200" kern="1200" baseline="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perspective draws</a:t>
            </a:r>
            <a:r>
              <a:rPr lang="en-US" sz="1200" kern="1200" baseline="0" dirty="0">
                <a:solidFill>
                  <a:schemeClr val="tx1"/>
                </a:solidFill>
                <a:effectLst/>
                <a:latin typeface="+mn-lt"/>
                <a:ea typeface="+mn-ea"/>
                <a:cs typeface="+mn-cs"/>
              </a:rPr>
              <a:t> on</a:t>
            </a:r>
            <a:r>
              <a:rPr lang="en-US" sz="1200" kern="1200" dirty="0">
                <a:solidFill>
                  <a:schemeClr val="tx1"/>
                </a:solidFill>
                <a:effectLst/>
                <a:latin typeface="+mn-lt"/>
                <a:ea typeface="+mn-ea"/>
                <a:cs typeface="+mn-cs"/>
              </a:rPr>
              <a:t> the works of</a:t>
            </a:r>
            <a:endParaRPr lang="fr-FR"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Vygotsky</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Mind is Society</a:t>
            </a:r>
            <a:r>
              <a:rPr lang="en-US" sz="1200" kern="1200" dirty="0">
                <a:solidFill>
                  <a:schemeClr val="tx1"/>
                </a:solidFill>
                <a:effectLst/>
                <a:latin typeface="+mn-lt"/>
                <a:ea typeface="+mn-ea"/>
                <a:cs typeface="+mn-cs"/>
              </a:rPr>
              <a:t>, 1978), </a:t>
            </a:r>
            <a:endParaRPr lang="fr-FR"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Bruner</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The Culture of Education</a:t>
            </a:r>
            <a:r>
              <a:rPr lang="en-US" sz="1200" kern="1200" dirty="0">
                <a:solidFill>
                  <a:schemeClr val="tx1"/>
                </a:solidFill>
                <a:effectLst/>
                <a:latin typeface="+mn-lt"/>
                <a:ea typeface="+mn-ea"/>
                <a:cs typeface="+mn-cs"/>
              </a:rPr>
              <a:t>, 1996),</a:t>
            </a:r>
            <a:endParaRPr lang="fr-FR" sz="1200" kern="1200" dirty="0">
              <a:solidFill>
                <a:schemeClr val="tx1"/>
              </a:solidFill>
              <a:effectLst/>
              <a:latin typeface="+mn-lt"/>
              <a:ea typeface="+mn-ea"/>
              <a:cs typeface="+mn-cs"/>
            </a:endParaRPr>
          </a:p>
          <a:p>
            <a:r>
              <a:rPr lang="en-US" sz="1200" u="sng" kern="1200" dirty="0">
                <a:solidFill>
                  <a:schemeClr val="tx1"/>
                </a:solidFill>
                <a:effectLst/>
                <a:latin typeface="+mn-lt"/>
                <a:ea typeface="+mn-ea"/>
                <a:cs typeface="+mn-cs"/>
              </a:rPr>
              <a:t>Obanya</a:t>
            </a:r>
            <a:r>
              <a:rPr lang="en-US" sz="1200" kern="1200" dirty="0">
                <a:solidFill>
                  <a:schemeClr val="tx1"/>
                </a:solidFill>
                <a:effectLst/>
                <a:latin typeface="+mn-lt"/>
                <a:ea typeface="+mn-ea"/>
                <a:cs typeface="+mn-cs"/>
              </a:rPr>
              <a:t> (</a:t>
            </a:r>
            <a:r>
              <a:rPr lang="en-US" sz="1200" i="1" kern="1200" dirty="0">
                <a:solidFill>
                  <a:schemeClr val="tx1"/>
                </a:solidFill>
                <a:effectLst/>
                <a:latin typeface="+mn-lt"/>
                <a:ea typeface="+mn-ea"/>
                <a:cs typeface="+mn-cs"/>
              </a:rPr>
              <a:t>Educationeering</a:t>
            </a:r>
            <a:r>
              <a:rPr lang="en-US" sz="1200" kern="1200" dirty="0">
                <a:solidFill>
                  <a:schemeClr val="tx1"/>
                </a:solidFill>
                <a:effectLst/>
                <a:latin typeface="+mn-lt"/>
                <a:ea typeface="+mn-ea"/>
                <a:cs typeface="+mn-cs"/>
              </a:rPr>
              <a:t>, 2014),</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a:t>
            </a:r>
            <a:r>
              <a:rPr lang="en-US" sz="1200" u="sng" kern="1200" dirty="0">
                <a:solidFill>
                  <a:schemeClr val="tx1"/>
                </a:solidFill>
                <a:effectLst/>
                <a:latin typeface="+mn-lt"/>
                <a:ea typeface="+mn-ea"/>
                <a:cs typeface="+mn-cs"/>
              </a:rPr>
              <a:t>others</a:t>
            </a:r>
            <a:r>
              <a:rPr lang="en-US" sz="1200" kern="1200" dirty="0">
                <a:solidFill>
                  <a:schemeClr val="tx1"/>
                </a:solidFill>
                <a:effectLst/>
                <a:latin typeface="+mn-lt"/>
                <a:ea typeface="+mn-ea"/>
                <a:cs typeface="+mn-cs"/>
              </a:rPr>
              <a:t> (Nasir, 2009; Rogoff, 1995)</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who maintain that the </a:t>
            </a:r>
            <a:r>
              <a:rPr lang="en-US" sz="1200" b="1" kern="1200" dirty="0">
                <a:solidFill>
                  <a:schemeClr val="tx1"/>
                </a:solidFill>
                <a:effectLst/>
                <a:latin typeface="+mn-lt"/>
                <a:ea typeface="+mn-ea"/>
                <a:cs typeface="+mn-cs"/>
              </a:rPr>
              <a:t>mind is not separate</a:t>
            </a:r>
            <a:r>
              <a:rPr lang="en-US" sz="1200" kern="1200" dirty="0">
                <a:solidFill>
                  <a:schemeClr val="tx1"/>
                </a:solidFill>
                <a:effectLst/>
                <a:latin typeface="+mn-lt"/>
                <a:ea typeface="+mn-ea"/>
                <a:cs typeface="+mn-cs"/>
              </a:rPr>
              <a:t> from society,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that </a:t>
            </a:r>
            <a:r>
              <a:rPr lang="en-US" sz="1200" b="1" kern="1200" dirty="0">
                <a:solidFill>
                  <a:schemeClr val="tx1"/>
                </a:solidFill>
                <a:effectLst/>
                <a:latin typeface="+mn-lt"/>
                <a:ea typeface="+mn-ea"/>
                <a:cs typeface="+mn-cs"/>
              </a:rPr>
              <a:t>learning must be considered in is cultural context</a:t>
            </a:r>
            <a:r>
              <a:rPr lang="en-US" sz="1200" kern="1200" dirty="0">
                <a:solidFill>
                  <a:schemeClr val="tx1"/>
                </a:solidFill>
                <a:effectLst/>
                <a:latin typeface="+mn-lt"/>
                <a:ea typeface="+mn-ea"/>
                <a:cs typeface="+mn-cs"/>
              </a:rPr>
              <a:t>.</a:t>
            </a:r>
          </a:p>
          <a:p>
            <a:endParaRPr lang="en-US" sz="1200" i="0" kern="1200" baseline="0" dirty="0">
              <a:solidFill>
                <a:schemeClr val="tx1"/>
              </a:solidFill>
              <a:effectLst/>
              <a:latin typeface="+mn-lt"/>
              <a:ea typeface="+mn-ea"/>
              <a:cs typeface="+mn-cs"/>
            </a:endParaRPr>
          </a:p>
          <a:p>
            <a:r>
              <a:rPr lang="en-US" sz="1200" i="0" kern="1200" baseline="0" dirty="0">
                <a:solidFill>
                  <a:schemeClr val="tx1"/>
                </a:solidFill>
                <a:effectLst/>
                <a:latin typeface="+mn-lt"/>
                <a:ea typeface="+mn-ea"/>
                <a:cs typeface="+mn-cs"/>
              </a:rPr>
              <a:t>Tchombe (2011) reference (new to paper):</a:t>
            </a:r>
          </a:p>
          <a:p>
            <a:r>
              <a:rPr lang="en-US" sz="1200" i="0" kern="1200" baseline="0" dirty="0">
                <a:solidFill>
                  <a:schemeClr val="tx1"/>
                </a:solidFill>
                <a:effectLst/>
                <a:latin typeface="+mn-lt"/>
                <a:ea typeface="+mn-ea"/>
                <a:cs typeface="+mn-cs"/>
              </a:rPr>
              <a:t>Tchombe, T. M. S. (2011). Theories of Learning. In T. M. S. Tchombe, and A. B. </a:t>
            </a:r>
            <a:r>
              <a:rPr lang="en-US" sz="1200" i="0" kern="1200" baseline="0" dirty="0" err="1">
                <a:solidFill>
                  <a:schemeClr val="tx1"/>
                </a:solidFill>
                <a:effectLst/>
                <a:latin typeface="+mn-lt"/>
                <a:ea typeface="+mn-ea"/>
                <a:cs typeface="+mn-cs"/>
              </a:rPr>
              <a:t>Nsamenang</a:t>
            </a:r>
            <a:r>
              <a:rPr lang="en-US" sz="1200" i="0" kern="1200" baseline="0" dirty="0">
                <a:solidFill>
                  <a:schemeClr val="tx1"/>
                </a:solidFill>
                <a:effectLst/>
                <a:latin typeface="+mn-lt"/>
                <a:ea typeface="+mn-ea"/>
                <a:cs typeface="+mn-cs"/>
              </a:rPr>
              <a:t>, </a:t>
            </a:r>
            <a:r>
              <a:rPr lang="en-US" sz="1200" i="1" kern="1200" baseline="0" dirty="0">
                <a:solidFill>
                  <a:schemeClr val="tx1"/>
                </a:solidFill>
                <a:effectLst/>
                <a:latin typeface="+mn-lt"/>
                <a:ea typeface="+mn-ea"/>
                <a:cs typeface="+mn-cs"/>
              </a:rPr>
              <a:t>Handbook of African Educational Theories and Practices: A Generative Teacher Education Curriculum</a:t>
            </a:r>
            <a:r>
              <a:rPr lang="en-US" sz="1200" i="0" kern="1200" baseline="0" dirty="0">
                <a:solidFill>
                  <a:schemeClr val="tx1"/>
                </a:solidFill>
                <a:effectLst/>
                <a:latin typeface="+mn-lt"/>
                <a:ea typeface="+mn-ea"/>
                <a:cs typeface="+mn-cs"/>
              </a:rPr>
              <a:t> (pp. 175-193). </a:t>
            </a:r>
            <a:r>
              <a:rPr lang="en-US" sz="1200" i="0" kern="1200" baseline="0" dirty="0" err="1">
                <a:solidFill>
                  <a:schemeClr val="tx1"/>
                </a:solidFill>
                <a:effectLst/>
                <a:latin typeface="+mn-lt"/>
                <a:ea typeface="+mn-ea"/>
                <a:cs typeface="+mn-cs"/>
              </a:rPr>
              <a:t>Bamenda</a:t>
            </a:r>
            <a:r>
              <a:rPr lang="en-US" sz="1200" i="0" kern="1200" baseline="0" dirty="0">
                <a:solidFill>
                  <a:schemeClr val="tx1"/>
                </a:solidFill>
                <a:effectLst/>
                <a:latin typeface="+mn-lt"/>
                <a:ea typeface="+mn-ea"/>
                <a:cs typeface="+mn-cs"/>
              </a:rPr>
              <a:t>: Human Development Resource Centre.</a:t>
            </a:r>
          </a:p>
          <a:p>
            <a:endParaRPr lang="en-US" sz="1200" i="0" kern="1200" baseline="0" dirty="0">
              <a:solidFill>
                <a:schemeClr val="tx1"/>
              </a:solidFill>
              <a:effectLst/>
              <a:latin typeface="+mn-lt"/>
              <a:ea typeface="+mn-ea"/>
              <a:cs typeface="+mn-cs"/>
            </a:endParaRPr>
          </a:p>
          <a:p>
            <a:r>
              <a:rPr lang="en-US" sz="1200" i="0" kern="1200" baseline="0" dirty="0">
                <a:solidFill>
                  <a:schemeClr val="tx1"/>
                </a:solidFill>
                <a:effectLst/>
                <a:latin typeface="+mn-lt"/>
                <a:ea typeface="+mn-ea"/>
                <a:cs typeface="+mn-cs"/>
              </a:rPr>
              <a:t>www.thehdrc.org/Handbook%20of%20African%20Educational%20Theories%20and%20Practices.pdf </a:t>
            </a:r>
          </a:p>
          <a:p>
            <a:pPr marL="0" indent="0">
              <a:buFont typeface="Arial" pitchFamily="34" charset="0"/>
              <a:buNone/>
            </a:pP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7</a:t>
            </a:fld>
            <a:endParaRPr lang="fr-FR" dirty="0"/>
          </a:p>
        </p:txBody>
      </p:sp>
    </p:spTree>
    <p:extLst>
      <p:ext uri="{BB962C8B-B14F-4D97-AF65-F5344CB8AC3E}">
        <p14:creationId xmlns:p14="http://schemas.microsoft.com/office/powerpoint/2010/main" val="1860166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a:solidFill>
                  <a:schemeClr val="tx1"/>
                </a:solidFill>
                <a:effectLst/>
                <a:latin typeface="+mn-lt"/>
                <a:ea typeface="+mn-ea"/>
                <a:cs typeface="+mn-cs"/>
              </a:rPr>
              <a:t>L’avantage de voir l’utilisation des TIC par les enseignants à travers le concept de l’appropriation est que cette approche prend en compte la mobilisation du génie humaine pour confronter les complexités et les contradictions auxquelles les enseignants font face chaque jour à l’école. </a:t>
            </a:r>
          </a:p>
          <a:p>
            <a:endParaRPr lang="fr-FR" sz="1200" b="1"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This conceptual lens,</a:t>
            </a:r>
            <a:r>
              <a:rPr lang="en-US" sz="1200" kern="1200" baseline="0" dirty="0">
                <a:solidFill>
                  <a:schemeClr val="tx1"/>
                </a:solidFill>
                <a:effectLst/>
                <a:latin typeface="+mn-lt"/>
                <a:ea typeface="+mn-ea"/>
                <a:cs typeface="+mn-cs"/>
              </a:rPr>
              <a:t> of appropriation, </a:t>
            </a:r>
            <a:r>
              <a:rPr lang="en-US" sz="1200" kern="1200" dirty="0">
                <a:solidFill>
                  <a:schemeClr val="tx1"/>
                </a:solidFill>
                <a:effectLst/>
                <a:latin typeface="+mn-lt"/>
                <a:ea typeface="+mn-ea"/>
                <a:cs typeface="+mn-cs"/>
              </a:rPr>
              <a:t>accounts for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human ingenuity in confronting complexities and contradictions,</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for the non-linearity of constantly adapting the new </a:t>
            </a:r>
            <a:endParaRPr lang="fr-FR"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to achieve contextualized needs and aspirations. </a:t>
            </a:r>
            <a:endParaRPr lang="en-US" sz="1200" b="1" i="0" kern="1200" dirty="0">
              <a:solidFill>
                <a:schemeClr val="tx1"/>
              </a:solidFill>
              <a:effectLst/>
              <a:latin typeface="+mn-lt"/>
              <a:ea typeface="+mn-ea"/>
              <a:cs typeface="+mn-cs"/>
            </a:endParaRP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Strengths of the conceptual approach</a:t>
            </a:r>
            <a:endParaRPr lang="en-US" sz="1200"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concept of appropriation serves in the investigation as a lens through which to understand educators’ use of technology, while considering education as a socio-constructive process. Assuming that ICT shapes and is shaped by the contexts in which it is used, this conceptual approach will help research the research objective of understanding, from the perspective of Malian teachers, how and why they pedagogically appropriate information and communication technologies (ICT) and with what perceived changes. The approach accounts for human ingenuity in confronting complexities and contradictions, and for the non-linearity of constantly adapting the new to achieve contextualized needs and aspirations. It encompasses the themes of colonial legacies, learning from cultural encounters, and drawing from past and present to renew culture and create the future, in contexts in which responsibility for the education of youth is a shared one. It draws on African-inspired understandings of appropriation, learning and development. The research is meant to contribute to literature on how humans shape and are shaped by cultural innovations such as ICT.</a:t>
            </a:r>
            <a:endParaRPr lang="en-US" sz="1200" i="0" kern="1200" baseline="0" dirty="0">
              <a:solidFill>
                <a:schemeClr val="tx1"/>
              </a:solidFill>
              <a:effectLst/>
              <a:latin typeface="+mn-lt"/>
              <a:ea typeface="+mn-ea"/>
              <a:cs typeface="+mn-cs"/>
            </a:endParaRPr>
          </a:p>
          <a:p>
            <a:pPr marL="0" indent="0">
              <a:buFont typeface="Arial" pitchFamily="34" charset="0"/>
              <a:buNone/>
            </a:pP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8</a:t>
            </a:fld>
            <a:endParaRPr lang="fr-FR" dirty="0"/>
          </a:p>
        </p:txBody>
      </p:sp>
    </p:spTree>
    <p:extLst>
      <p:ext uri="{BB962C8B-B14F-4D97-AF65-F5344CB8AC3E}">
        <p14:creationId xmlns:p14="http://schemas.microsoft.com/office/powerpoint/2010/main" val="3614323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US" sz="1200" b="1" i="0" kern="1200" dirty="0">
                <a:solidFill>
                  <a:schemeClr val="tx1"/>
                </a:solidFill>
                <a:effectLst/>
                <a:latin typeface="+mn-lt"/>
                <a:ea typeface="+mn-ea"/>
                <a:cs typeface="+mn-cs"/>
              </a:rPr>
              <a:t>Qualitative research methodology</a:t>
            </a:r>
          </a:p>
          <a:p>
            <a:r>
              <a:rPr lang="en-US" sz="1200" kern="1200" dirty="0">
                <a:solidFill>
                  <a:schemeClr val="tx1"/>
                </a:solidFill>
                <a:effectLst/>
                <a:latin typeface="+mn-lt"/>
                <a:ea typeface="+mn-ea"/>
                <a:cs typeface="+mn-cs"/>
              </a:rPr>
              <a:t>We opted</a:t>
            </a:r>
            <a:r>
              <a:rPr lang="en-US" sz="1200" kern="1200" baseline="0" dirty="0">
                <a:solidFill>
                  <a:schemeClr val="tx1"/>
                </a:solidFill>
                <a:effectLst/>
                <a:latin typeface="+mn-lt"/>
                <a:ea typeface="+mn-ea"/>
                <a:cs typeface="+mn-cs"/>
              </a:rPr>
              <a:t> for a qualitative research methodology, rich in explicative power,</a:t>
            </a:r>
          </a:p>
          <a:p>
            <a:r>
              <a:rPr lang="en-US" sz="1200" i="0" kern="1200" baseline="0" dirty="0">
                <a:solidFill>
                  <a:schemeClr val="tx1"/>
                </a:solidFill>
                <a:effectLst/>
                <a:latin typeface="+mn-lt"/>
                <a:ea typeface="+mn-ea"/>
                <a:cs typeface="+mn-cs"/>
              </a:rPr>
              <a:t>because we wanted to </a:t>
            </a:r>
            <a:r>
              <a:rPr lang="en-US" sz="1200" kern="1200" dirty="0">
                <a:solidFill>
                  <a:schemeClr val="tx1"/>
                </a:solidFill>
                <a:effectLst/>
                <a:latin typeface="+mn-lt"/>
                <a:ea typeface="+mn-ea"/>
                <a:cs typeface="+mn-cs"/>
              </a:rPr>
              <a:t>better understand the meanings people give to their reality and experiences. </a:t>
            </a:r>
          </a:p>
          <a:p>
            <a:r>
              <a:rPr lang="en-US" sz="1200" kern="1200" baseline="0" dirty="0">
                <a:solidFill>
                  <a:schemeClr val="tx1"/>
                </a:solidFill>
                <a:effectLst/>
                <a:latin typeface="+mn-lt"/>
                <a:ea typeface="+mn-ea"/>
                <a:cs typeface="+mn-cs"/>
              </a:rPr>
              <a:t>.</a:t>
            </a:r>
          </a:p>
          <a:p>
            <a:r>
              <a:rPr lang="en-US" sz="1200" b="1" i="0" kern="1200" dirty="0">
                <a:solidFill>
                  <a:schemeClr val="tx1"/>
                </a:solidFill>
                <a:effectLst/>
                <a:latin typeface="+mn-lt"/>
                <a:ea typeface="+mn-ea"/>
                <a:cs typeface="+mn-cs"/>
              </a:rPr>
              <a:t>Participants</a:t>
            </a:r>
          </a:p>
          <a:p>
            <a:r>
              <a:rPr lang="en-US" sz="1200" b="0" i="0" kern="1200" dirty="0">
                <a:solidFill>
                  <a:schemeClr val="tx1"/>
                </a:solidFill>
                <a:effectLst/>
                <a:latin typeface="+mn-lt"/>
                <a:ea typeface="+mn-ea"/>
                <a:cs typeface="+mn-cs"/>
              </a:rPr>
              <a:t>A total of 23 participants</a:t>
            </a:r>
            <a:r>
              <a:rPr lang="en-US" sz="1200" b="0" i="0" kern="1200" baseline="0" dirty="0">
                <a:solidFill>
                  <a:schemeClr val="tx1"/>
                </a:solidFill>
                <a:effectLst/>
                <a:latin typeface="+mn-lt"/>
                <a:ea typeface="+mn-ea"/>
                <a:cs typeface="+mn-cs"/>
              </a:rPr>
              <a:t> were recruited:</a:t>
            </a:r>
          </a:p>
          <a:p>
            <a:r>
              <a:rPr lang="en-US" sz="1200" b="0" i="0" kern="1200" baseline="0" dirty="0">
                <a:solidFill>
                  <a:schemeClr val="tx1"/>
                </a:solidFill>
                <a:effectLst/>
                <a:latin typeface="+mn-lt"/>
                <a:ea typeface="+mn-ea"/>
                <a:cs typeface="+mn-cs"/>
              </a:rPr>
              <a:t>19 elementary (grades 1-9) and 4 high school (grades 10-12) teachers.</a:t>
            </a:r>
          </a:p>
          <a:p>
            <a:r>
              <a:rPr lang="en-US" sz="1200" b="0" i="0" kern="1200" baseline="0" dirty="0">
                <a:solidFill>
                  <a:schemeClr val="tx1"/>
                </a:solidFill>
                <a:effectLst/>
                <a:latin typeface="+mn-lt"/>
                <a:ea typeface="+mn-ea"/>
                <a:cs typeface="+mn-cs"/>
              </a:rPr>
              <a:t>The teachers worked in six different private and public schools in Bamako, Mali.</a:t>
            </a:r>
          </a:p>
          <a:p>
            <a:r>
              <a:rPr lang="en-US" sz="1200" b="0" i="0" kern="1200" baseline="0" dirty="0">
                <a:solidFill>
                  <a:schemeClr val="tx1"/>
                </a:solidFill>
                <a:effectLst/>
                <a:latin typeface="+mn-lt"/>
                <a:ea typeface="+mn-ea"/>
                <a:cs typeface="+mn-cs"/>
              </a:rPr>
              <a:t>13% of the participants were women and 87% men.</a:t>
            </a:r>
          </a:p>
          <a:p>
            <a:r>
              <a:rPr lang="en-US" sz="1200" b="0" i="0" kern="1200" baseline="0" dirty="0">
                <a:solidFill>
                  <a:schemeClr val="tx1"/>
                </a:solidFill>
                <a:effectLst/>
                <a:latin typeface="+mn-lt"/>
                <a:ea typeface="+mn-ea"/>
                <a:cs typeface="+mn-cs"/>
              </a:rPr>
              <a:t>All were involved in using ICT in education.</a:t>
            </a:r>
          </a:p>
          <a:p>
            <a:endParaRPr lang="en-US" sz="1200" b="0" i="0" kern="1200" baseline="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Data collection</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 conducted </a:t>
            </a:r>
            <a:r>
              <a:rPr lang="en-US" sz="1200" b="0" i="0" u="sng" kern="1200" dirty="0">
                <a:solidFill>
                  <a:schemeClr val="tx1"/>
                </a:solidFill>
                <a:effectLst/>
                <a:latin typeface="+mn-lt"/>
                <a:ea typeface="+mn-ea"/>
                <a:cs typeface="+mn-cs"/>
              </a:rPr>
              <a:t>in-depth interviews</a:t>
            </a:r>
            <a:r>
              <a:rPr lang="en-US" sz="1200" b="0" i="0" kern="1200" baseline="0" dirty="0">
                <a:solidFill>
                  <a:schemeClr val="tx1"/>
                </a:solidFill>
                <a:effectLst/>
                <a:latin typeface="+mn-lt"/>
                <a:ea typeface="+mn-ea"/>
                <a:cs typeface="+mn-cs"/>
              </a:rPr>
              <a:t> averaging 1 to 2 hours; </a:t>
            </a:r>
          </a:p>
          <a:p>
            <a:r>
              <a:rPr lang="en-US" sz="1200" b="0" i="0" kern="1200" baseline="0" dirty="0">
                <a:solidFill>
                  <a:schemeClr val="tx1"/>
                </a:solidFill>
                <a:effectLst/>
                <a:latin typeface="+mn-lt"/>
                <a:ea typeface="+mn-ea"/>
                <a:cs typeface="+mn-cs"/>
              </a:rPr>
              <a:t>most were individual interviews (18 + 1 interview with the 5 other participants). </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a:t>
            </a:r>
            <a:r>
              <a:rPr lang="en-US" sz="1200" b="0" i="0" kern="1200" baseline="0" dirty="0">
                <a:solidFill>
                  <a:schemeClr val="tx1"/>
                </a:solidFill>
                <a:effectLst/>
                <a:latin typeface="+mn-lt"/>
                <a:ea typeface="+mn-ea"/>
                <a:cs typeface="+mn-cs"/>
              </a:rPr>
              <a:t> u</a:t>
            </a:r>
            <a:r>
              <a:rPr lang="en-US" sz="1200" b="0" i="0" kern="1200" dirty="0">
                <a:solidFill>
                  <a:schemeClr val="tx1"/>
                </a:solidFill>
                <a:effectLst/>
                <a:latin typeface="+mn-lt"/>
                <a:ea typeface="+mn-ea"/>
                <a:cs typeface="+mn-cs"/>
              </a:rPr>
              <a:t>sed a </a:t>
            </a:r>
            <a:r>
              <a:rPr lang="en-US" sz="1200" b="0" i="0" u="sng" kern="1200" dirty="0">
                <a:solidFill>
                  <a:schemeClr val="tx1"/>
                </a:solidFill>
                <a:effectLst/>
                <a:latin typeface="+mn-lt"/>
                <a:ea typeface="+mn-ea"/>
                <a:cs typeface="+mn-cs"/>
              </a:rPr>
              <a:t>semi-structured</a:t>
            </a:r>
            <a:r>
              <a:rPr lang="en-US" sz="1200" b="0" i="0" u="sng" kern="1200" baseline="0" dirty="0">
                <a:solidFill>
                  <a:schemeClr val="tx1"/>
                </a:solidFill>
                <a:effectLst/>
                <a:latin typeface="+mn-lt"/>
                <a:ea typeface="+mn-ea"/>
                <a:cs typeface="+mn-cs"/>
              </a:rPr>
              <a:t> interview guide</a:t>
            </a:r>
            <a:r>
              <a:rPr lang="en-US" sz="1200" b="0" i="0" kern="1200" baseline="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while also allowing participants to develop aspects of the ICT appropriation process deemed particularly important. </a:t>
            </a:r>
          </a:p>
          <a:p>
            <a:endParaRPr lang="en-US" sz="1200" kern="1200" dirty="0">
              <a:solidFill>
                <a:schemeClr val="tx1"/>
              </a:solidFill>
              <a:effectLst/>
              <a:latin typeface="+mn-lt"/>
              <a:ea typeface="+mn-ea"/>
              <a:cs typeface="+mn-cs"/>
            </a:endParaRPr>
          </a:p>
          <a:p>
            <a:r>
              <a:rPr lang="en-US" sz="1200" u="none" kern="1200" dirty="0">
                <a:solidFill>
                  <a:schemeClr val="tx1"/>
                </a:solidFill>
                <a:effectLst/>
                <a:latin typeface="+mn-lt"/>
                <a:ea typeface="+mn-ea"/>
                <a:cs typeface="+mn-cs"/>
              </a:rPr>
              <a:t>[</a:t>
            </a:r>
            <a:r>
              <a:rPr lang="en-US" sz="1200" u="sng" kern="1200" dirty="0">
                <a:solidFill>
                  <a:schemeClr val="tx1"/>
                </a:solidFill>
                <a:effectLst/>
                <a:latin typeface="+mn-lt"/>
                <a:ea typeface="+mn-ea"/>
                <a:cs typeface="+mn-cs"/>
              </a:rPr>
              <a:t>Interview themes</a:t>
            </a:r>
            <a:r>
              <a:rPr lang="en-US" sz="1200" kern="1200" dirty="0">
                <a:solidFill>
                  <a:schemeClr val="tx1"/>
                </a:solidFill>
                <a:effectLst/>
                <a:latin typeface="+mn-lt"/>
                <a:ea typeface="+mn-ea"/>
                <a:cs typeface="+mn-cs"/>
              </a:rPr>
              <a:t> included:</a:t>
            </a:r>
          </a:p>
          <a:p>
            <a:pPr marL="171450" indent="-171450">
              <a:buFontTx/>
              <a:buChar char="-"/>
            </a:pPr>
            <a:r>
              <a:rPr lang="en-US" sz="1200" kern="1200" dirty="0">
                <a:solidFill>
                  <a:schemeClr val="tx1"/>
                </a:solidFill>
                <a:effectLst/>
                <a:latin typeface="+mn-lt"/>
                <a:ea typeface="+mn-ea"/>
                <a:cs typeface="+mn-cs"/>
              </a:rPr>
              <a:t>familiarization with ICT,</a:t>
            </a:r>
          </a:p>
          <a:p>
            <a:pPr marL="171450" indent="-171450">
              <a:buFontTx/>
              <a:buChar char="-"/>
            </a:pPr>
            <a:r>
              <a:rPr lang="en-US" sz="1200" kern="1200" dirty="0">
                <a:solidFill>
                  <a:schemeClr val="tx1"/>
                </a:solidFill>
                <a:effectLst/>
                <a:latin typeface="+mn-lt"/>
                <a:ea typeface="+mn-ea"/>
                <a:cs typeface="+mn-cs"/>
              </a:rPr>
              <a:t>its use in teaching and learning, </a:t>
            </a:r>
          </a:p>
          <a:p>
            <a:pPr marL="171450" indent="-171450">
              <a:buFontTx/>
              <a:buChar char="-"/>
            </a:pPr>
            <a:r>
              <a:rPr lang="en-US" sz="1200" kern="1200" dirty="0">
                <a:solidFill>
                  <a:schemeClr val="tx1"/>
                </a:solidFill>
                <a:effectLst/>
                <a:latin typeface="+mn-lt"/>
                <a:ea typeface="+mn-ea"/>
                <a:cs typeface="+mn-cs"/>
              </a:rPr>
              <a:t>changes if any occurring with the use of ICT, and </a:t>
            </a:r>
          </a:p>
          <a:p>
            <a:pPr marL="171450" indent="-171450">
              <a:buFontTx/>
              <a:buChar char="-"/>
            </a:pPr>
            <a:r>
              <a:rPr lang="en-US" sz="1200" kern="1200" dirty="0">
                <a:solidFill>
                  <a:schemeClr val="tx1"/>
                </a:solidFill>
                <a:effectLst/>
                <a:latin typeface="+mn-lt"/>
                <a:ea typeface="+mn-ea"/>
                <a:cs typeface="+mn-cs"/>
              </a:rPr>
              <a:t>reasons for its use]</a:t>
            </a:r>
          </a:p>
          <a:p>
            <a:pPr marL="171450" indent="-171450">
              <a:buFontTx/>
              <a:buChar char="-"/>
            </a:pPr>
            <a:endParaRPr lang="en-US" sz="1200" kern="1200" dirty="0">
              <a:solidFill>
                <a:schemeClr val="tx1"/>
              </a:solidFill>
              <a:effectLst/>
              <a:latin typeface="+mn-lt"/>
              <a:ea typeface="+mn-ea"/>
              <a:cs typeface="+mn-cs"/>
            </a:endParaRPr>
          </a:p>
          <a:p>
            <a:pPr marL="0" indent="0">
              <a:buFontTx/>
              <a:buNone/>
            </a:pPr>
            <a:r>
              <a:rPr lang="en-US" sz="1200" b="0" kern="1200" dirty="0">
                <a:solidFill>
                  <a:schemeClr val="tx1"/>
                </a:solidFill>
                <a:effectLst/>
                <a:latin typeface="+mn-lt"/>
                <a:ea typeface="+mn-ea"/>
                <a:cs typeface="+mn-cs"/>
              </a:rPr>
              <a:t>The</a:t>
            </a:r>
            <a:r>
              <a:rPr lang="en-US" sz="1200" b="0" kern="1200" baseline="0" dirty="0">
                <a:solidFill>
                  <a:schemeClr val="tx1"/>
                </a:solidFill>
                <a:effectLst/>
                <a:latin typeface="+mn-lt"/>
                <a:ea typeface="+mn-ea"/>
                <a:cs typeface="+mn-cs"/>
              </a:rPr>
              <a:t> interviews with teachers were </a:t>
            </a:r>
            <a:r>
              <a:rPr lang="en-US" sz="1200" b="0" u="sng" kern="1200" baseline="0" dirty="0">
                <a:solidFill>
                  <a:schemeClr val="tx1"/>
                </a:solidFill>
                <a:effectLst/>
                <a:latin typeface="+mn-lt"/>
                <a:ea typeface="+mn-ea"/>
                <a:cs typeface="+mn-cs"/>
              </a:rPr>
              <a:t>transcribed</a:t>
            </a:r>
            <a:r>
              <a:rPr lang="en-US" sz="1200" b="0" kern="1200" baseline="0" dirty="0">
                <a:solidFill>
                  <a:schemeClr val="tx1"/>
                </a:solidFill>
                <a:effectLst/>
                <a:latin typeface="+mn-lt"/>
                <a:ea typeface="+mn-ea"/>
                <a:cs typeface="+mn-cs"/>
              </a:rPr>
              <a:t>.</a:t>
            </a:r>
            <a:endParaRPr lang="fr-FR" sz="1200" b="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Data Analysis</a:t>
            </a:r>
            <a:endParaRPr lang="fr-FR" sz="1200" b="1"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used mainly think description (Geertz,</a:t>
            </a:r>
            <a:r>
              <a:rPr lang="en-US" sz="1200" kern="1200" baseline="0" dirty="0">
                <a:solidFill>
                  <a:schemeClr val="tx1"/>
                </a:solidFill>
                <a:effectLst/>
                <a:latin typeface="+mn-lt"/>
                <a:ea typeface="+mn-ea"/>
                <a:cs typeface="+mn-cs"/>
              </a:rPr>
              <a:t> 1973) </a:t>
            </a:r>
          </a:p>
          <a:p>
            <a:r>
              <a:rPr lang="en-US" sz="1200" kern="1200" baseline="0" dirty="0">
                <a:solidFill>
                  <a:schemeClr val="tx1"/>
                </a:solidFill>
                <a:effectLst/>
                <a:latin typeface="+mn-lt"/>
                <a:ea typeface="+mn-ea"/>
                <a:cs typeface="+mn-cs"/>
              </a:rPr>
              <a:t>which involves </a:t>
            </a:r>
          </a:p>
          <a:p>
            <a:r>
              <a:rPr lang="en-US" sz="1200" b="1" u="sng" kern="1200" dirty="0">
                <a:solidFill>
                  <a:schemeClr val="tx1"/>
                </a:solidFill>
                <a:effectLst/>
                <a:latin typeface="+mn-lt"/>
                <a:ea typeface="+mn-ea"/>
                <a:cs typeface="+mn-cs"/>
              </a:rPr>
              <a:t>understanding</a:t>
            </a:r>
            <a:r>
              <a:rPr lang="en-US" sz="1200" b="1" kern="1200" dirty="0">
                <a:solidFill>
                  <a:schemeClr val="tx1"/>
                </a:solidFill>
                <a:effectLst/>
                <a:latin typeface="+mn-lt"/>
                <a:ea typeface="+mn-ea"/>
                <a:cs typeface="+mn-cs"/>
              </a:rPr>
              <a:t> what is shared in context </a:t>
            </a:r>
          </a:p>
          <a:p>
            <a:r>
              <a:rPr lang="en-US" sz="1200" b="1" kern="1200" dirty="0">
                <a:solidFill>
                  <a:schemeClr val="tx1"/>
                </a:solidFill>
                <a:effectLst/>
                <a:latin typeface="+mn-lt"/>
                <a:ea typeface="+mn-ea"/>
                <a:cs typeface="+mn-cs"/>
              </a:rPr>
              <a:t>and </a:t>
            </a:r>
            <a:r>
              <a:rPr lang="en-US" sz="1200" b="1" u="sng" kern="1200" dirty="0">
                <a:solidFill>
                  <a:schemeClr val="tx1"/>
                </a:solidFill>
                <a:effectLst/>
                <a:latin typeface="+mn-lt"/>
                <a:ea typeface="+mn-ea"/>
                <a:cs typeface="+mn-cs"/>
              </a:rPr>
              <a:t>interpreting</a:t>
            </a:r>
            <a:r>
              <a:rPr lang="en-US" sz="1200" b="1" kern="1200" dirty="0">
                <a:solidFill>
                  <a:schemeClr val="tx1"/>
                </a:solidFill>
                <a:effectLst/>
                <a:latin typeface="+mn-lt"/>
                <a:ea typeface="+mn-ea"/>
                <a:cs typeface="+mn-cs"/>
              </a:rPr>
              <a:t> it when describing it.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a:t>
            </a:r>
            <a:r>
              <a:rPr lang="en-US" sz="1200" kern="1200" baseline="0" dirty="0">
                <a:solidFill>
                  <a:schemeClr val="tx1"/>
                </a:solidFill>
                <a:effectLst/>
                <a:latin typeface="+mn-lt"/>
                <a:ea typeface="+mn-ea"/>
                <a:cs typeface="+mn-cs"/>
              </a:rPr>
              <a:t> sought feedback from participants on the syntheses of their interviews.</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We used hermeneutic circles in the interpretation,</a:t>
            </a:r>
          </a:p>
          <a:p>
            <a:r>
              <a:rPr lang="en-US" sz="1200" kern="1200" baseline="0" dirty="0">
                <a:solidFill>
                  <a:schemeClr val="tx1"/>
                </a:solidFill>
                <a:effectLst/>
                <a:latin typeface="+mn-lt"/>
                <a:ea typeface="+mn-ea"/>
                <a:cs typeface="+mn-cs"/>
              </a:rPr>
              <a:t>circling to and from the whole interview and its parts,</a:t>
            </a:r>
          </a:p>
          <a:p>
            <a:r>
              <a:rPr lang="en-US" sz="1200" kern="1200" baseline="0" dirty="0">
                <a:solidFill>
                  <a:schemeClr val="tx1"/>
                </a:solidFill>
                <a:effectLst/>
                <a:latin typeface="+mn-lt"/>
                <a:ea typeface="+mn-ea"/>
                <a:cs typeface="+mn-cs"/>
              </a:rPr>
              <a:t>from individual interviews to sets of interviews,</a:t>
            </a:r>
          </a:p>
          <a:p>
            <a:r>
              <a:rPr lang="en-US" sz="1200" kern="1200" baseline="0" dirty="0">
                <a:solidFill>
                  <a:schemeClr val="tx1"/>
                </a:solidFill>
                <a:effectLst/>
                <a:latin typeface="+mn-lt"/>
                <a:ea typeface="+mn-ea"/>
                <a:cs typeface="+mn-cs"/>
              </a:rPr>
              <a:t>and from interviews to literature that could help us understand what was going on.</a:t>
            </a:r>
          </a:p>
          <a:p>
            <a:endParaRPr lang="en-US" sz="1200" kern="1200" baseline="0" dirty="0">
              <a:solidFill>
                <a:schemeClr val="tx1"/>
              </a:solidFill>
              <a:effectLst/>
              <a:latin typeface="+mn-lt"/>
              <a:ea typeface="+mn-ea"/>
              <a:cs typeface="+mn-cs"/>
            </a:endParaRPr>
          </a:p>
          <a:p>
            <a:r>
              <a:rPr lang="en-US" sz="1200" kern="1200" baseline="0" dirty="0">
                <a:solidFill>
                  <a:schemeClr val="tx1"/>
                </a:solidFill>
                <a:effectLst/>
                <a:latin typeface="+mn-lt"/>
                <a:ea typeface="+mn-ea"/>
                <a:cs typeface="+mn-cs"/>
              </a:rPr>
              <a:t>We also used QDA miner to code the interviews and their syntheses by theme </a:t>
            </a:r>
          </a:p>
          <a:p>
            <a:r>
              <a:rPr lang="en-US" sz="1200" kern="1200" baseline="0" dirty="0">
                <a:solidFill>
                  <a:schemeClr val="tx1"/>
                </a:solidFill>
                <a:effectLst/>
                <a:latin typeface="+mn-lt"/>
                <a:ea typeface="+mn-ea"/>
                <a:cs typeface="+mn-cs"/>
              </a:rPr>
              <a:t>[for example familiarization with ICT, changes that seem to occur with the use of ICT in teaching and learning].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i="0" kern="1200" dirty="0">
                <a:solidFill>
                  <a:schemeClr val="tx1"/>
                </a:solidFill>
                <a:effectLst/>
                <a:latin typeface="+mn-lt"/>
                <a:ea typeface="+mn-ea"/>
                <a:cs typeface="+mn-cs"/>
              </a:rPr>
              <a:t>  </a:t>
            </a:r>
            <a:endParaRPr lang="fr-FR"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42BCA2D2-0009-45D8-929A-16F71EFB81DD}" type="slidenum">
              <a:rPr lang="fr-FR" smtClean="0"/>
              <a:t>9</a:t>
            </a:fld>
            <a:endParaRPr lang="fr-FR" dirty="0"/>
          </a:p>
        </p:txBody>
      </p:sp>
    </p:spTree>
    <p:extLst>
      <p:ext uri="{BB962C8B-B14F-4D97-AF65-F5344CB8AC3E}">
        <p14:creationId xmlns:p14="http://schemas.microsoft.com/office/powerpoint/2010/main" val="32203868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293159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2202640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2786697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65968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575028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138035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871066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967954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866134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29427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76E91ECD-3D93-4FB8-AC52-DF32DFB0A9D3}" type="datetimeFigureOut">
              <a:rPr lang="fr-FR" smtClean="0"/>
              <a:t>08/05/2016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D69F23DE-9286-4E7C-978A-0244139F51E3}" type="slidenum">
              <a:rPr lang="fr-FR" smtClean="0"/>
              <a:t>‹#›</a:t>
            </a:fld>
            <a:endParaRPr lang="fr-FR" dirty="0"/>
          </a:p>
        </p:txBody>
      </p:sp>
    </p:spTree>
    <p:extLst>
      <p:ext uri="{BB962C8B-B14F-4D97-AF65-F5344CB8AC3E}">
        <p14:creationId xmlns:p14="http://schemas.microsoft.com/office/powerpoint/2010/main" val="32567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91ECD-3D93-4FB8-AC52-DF32DFB0A9D3}" type="datetimeFigureOut">
              <a:rPr lang="fr-FR" smtClean="0"/>
              <a:t>08/05/2016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F23DE-9286-4E7C-978A-0244139F51E3}" type="slidenum">
              <a:rPr lang="fr-FR" smtClean="0"/>
              <a:t>‹#›</a:t>
            </a:fld>
            <a:endParaRPr lang="fr-FR" dirty="0"/>
          </a:p>
        </p:txBody>
      </p:sp>
    </p:spTree>
    <p:extLst>
      <p:ext uri="{BB962C8B-B14F-4D97-AF65-F5344CB8AC3E}">
        <p14:creationId xmlns:p14="http://schemas.microsoft.com/office/powerpoint/2010/main" val="2626629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u-bamako.ml.refer.org/"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slide" Target="slide13.xml"/><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hyperlink" Target="https://gone2mali.files.wordpress.com/2013/02/bamako-kids-5-0171.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slide" Target="slide10.xml"/><Relationship Id="rId4" Type="http://schemas.openxmlformats.org/officeDocument/2006/relationships/image" Target="../media/image14.jpeg"/></Relationships>
</file>

<file path=ppt/slides/_rels/slide1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2.xml"/><Relationship Id="rId5" Type="http://schemas.openxmlformats.org/officeDocument/2006/relationships/slide" Target="slide17.xml"/><Relationship Id="rId4" Type="http://schemas.openxmlformats.org/officeDocument/2006/relationships/slide" Target="slide16.xml"/></Relationships>
</file>

<file path=ppt/slides/_rels/slide14.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slide" Target="slide13.xml"/></Relationships>
</file>

<file path=ppt/slides/_rels/slide1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slide" Target="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8.jp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om/imgres?imgurl=https://www.laits.utexas.edu/africa/World%2BAfrica.gif&amp;imgrefurl=https://www.laits.utexas.edu/africa/&amp;docid=UjAbKolmZVOkLM&amp;tbnid=usoxghPAaMPxSM:&amp;w=571&amp;h=338&amp;bih=603&amp;biw=1280&amp;ved=0ahUKEwjRt4jXwaDMAhXMuoMKHav8Dm4QMwgqKA0wDQ&amp;iact=mrc&amp;uact=8"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412776"/>
            <a:ext cx="7772400" cy="2304255"/>
          </a:xfrm>
        </p:spPr>
        <p:txBody>
          <a:bodyPr>
            <a:normAutofit/>
          </a:bodyPr>
          <a:lstStyle/>
          <a:p>
            <a:r>
              <a:rPr lang="fr-FR" b="1" dirty="0"/>
              <a:t>Forgerons d’internet dans les salles de classe en Afrique</a:t>
            </a:r>
            <a:endParaRPr lang="en-US" b="1" dirty="0"/>
          </a:p>
        </p:txBody>
      </p:sp>
      <p:sp>
        <p:nvSpPr>
          <p:cNvPr id="3" name="Sous-titre 2"/>
          <p:cNvSpPr>
            <a:spLocks noGrp="1"/>
          </p:cNvSpPr>
          <p:nvPr>
            <p:ph type="subTitle" idx="1"/>
          </p:nvPr>
        </p:nvSpPr>
        <p:spPr>
          <a:xfrm>
            <a:off x="539553" y="3933056"/>
            <a:ext cx="7992888" cy="2592288"/>
          </a:xfrm>
        </p:spPr>
        <p:txBody>
          <a:bodyPr>
            <a:noAutofit/>
          </a:bodyPr>
          <a:lstStyle/>
          <a:p>
            <a:pPr algn="r">
              <a:defRPr/>
            </a:pPr>
            <a:r>
              <a:rPr lang="fr-CA" sz="2000" dirty="0"/>
              <a:t>Pour </a:t>
            </a:r>
            <a:r>
              <a:rPr lang="fr-FR" sz="2000" dirty="0"/>
              <a:t>le 3</a:t>
            </a:r>
            <a:r>
              <a:rPr lang="fr-FR" sz="2000" baseline="30000" dirty="0"/>
              <a:t>e</a:t>
            </a:r>
            <a:r>
              <a:rPr lang="fr-FR" sz="2000" dirty="0"/>
              <a:t> colloque international</a:t>
            </a:r>
          </a:p>
          <a:p>
            <a:pPr algn="r"/>
            <a:r>
              <a:rPr lang="fr-FR" sz="2000" dirty="0"/>
              <a:t>en éducation : enjeux actuels et futurs </a:t>
            </a:r>
          </a:p>
          <a:p>
            <a:pPr algn="r"/>
            <a:r>
              <a:rPr lang="fr-FR" sz="2000" dirty="0"/>
              <a:t>de la formation et profession enseignante,</a:t>
            </a:r>
          </a:p>
          <a:p>
            <a:pPr algn="r"/>
            <a:r>
              <a:rPr lang="fr-FR" sz="2000" i="1" dirty="0"/>
              <a:t>Montréal, Canada</a:t>
            </a:r>
            <a:r>
              <a:rPr lang="fr-CA" sz="2000" i="1" dirty="0"/>
              <a:t>, 6 mai 2016</a:t>
            </a:r>
          </a:p>
          <a:p>
            <a:pPr algn="r"/>
            <a:r>
              <a:rPr lang="fr-CA" sz="1000" dirty="0">
                <a:solidFill>
                  <a:schemeClr val="tx1">
                    <a:lumMod val="85000"/>
                    <a:lumOff val="15000"/>
                  </a:schemeClr>
                </a:solidFill>
              </a:rPr>
              <a:t> </a:t>
            </a:r>
          </a:p>
          <a:p>
            <a:pPr algn="r"/>
            <a:r>
              <a:rPr lang="fr-CA" b="1" i="1" dirty="0">
                <a:solidFill>
                  <a:schemeClr val="tx1">
                    <a:lumMod val="85000"/>
                    <a:lumOff val="15000"/>
                  </a:schemeClr>
                </a:solidFill>
              </a:rPr>
              <a:t>Kathryn Touré, PhD</a:t>
            </a:r>
          </a:p>
          <a:p>
            <a:pPr algn="r"/>
            <a:r>
              <a:rPr lang="fr-CA" sz="1400" i="1" dirty="0">
                <a:solidFill>
                  <a:schemeClr val="tx1">
                    <a:lumMod val="85000"/>
                    <a:lumOff val="15000"/>
                  </a:schemeClr>
                </a:solidFill>
              </a:rPr>
              <a:t>kathryn.toure@gmail.com</a:t>
            </a:r>
          </a:p>
        </p:txBody>
      </p:sp>
      <p:pic>
        <p:nvPicPr>
          <p:cNvPr id="2050" name="Picture 2" descr="http://fse.umontreal.ca/fileadmin/templates/img/icn-logoudem-blu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27" y="332657"/>
            <a:ext cx="1800229" cy="708477"/>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4" descr="Image result for universite du mali"/>
          <p:cNvSpPr>
            <a:spLocks noChangeAspect="1" noChangeArrowheads="1"/>
          </p:cNvSpPr>
          <p:nvPr/>
        </p:nvSpPr>
        <p:spPr bwMode="auto">
          <a:xfrm>
            <a:off x="0" y="-136525"/>
            <a:ext cx="1952625" cy="1524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2054" name="Picture 6" descr="Mali universities">
            <a:hlinkClick r:id="rId4" tooltip="View site"/>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3528" y="116632"/>
            <a:ext cx="1296144" cy="100938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v\Documents\Mes eBooks\Mes images\PhD PPP photos\IMG_029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6216" y="4030464"/>
            <a:ext cx="2883696" cy="2376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413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60338"/>
            <a:ext cx="8352928" cy="1468462"/>
          </a:xfrm>
        </p:spPr>
        <p:style>
          <a:lnRef idx="1">
            <a:schemeClr val="accent1"/>
          </a:lnRef>
          <a:fillRef idx="2">
            <a:schemeClr val="accent1"/>
          </a:fillRef>
          <a:effectRef idx="1">
            <a:schemeClr val="accent1"/>
          </a:effectRef>
          <a:fontRef idx="minor">
            <a:schemeClr val="dk1"/>
          </a:fontRef>
        </p:style>
        <p:txBody>
          <a:bodyPr>
            <a:normAutofit/>
          </a:bodyPr>
          <a:lstStyle/>
          <a:p>
            <a:pPr algn="l">
              <a:lnSpc>
                <a:spcPts val="2700"/>
              </a:lnSpc>
              <a:spcBef>
                <a:spcPts val="0"/>
              </a:spcBef>
            </a:pPr>
            <a:r>
              <a:rPr lang="fr-FR" sz="4800" b="1" dirty="0"/>
              <a:t>Résultats</a:t>
            </a:r>
            <a:r>
              <a:rPr lang="fr-FR" sz="2800" b="1" dirty="0"/>
              <a:t> </a:t>
            </a:r>
            <a:r>
              <a:rPr lang="fr-FR" sz="2800" dirty="0"/>
              <a:t>par rapport à </a:t>
            </a:r>
            <a:r>
              <a:rPr lang="fr-FR" sz="2800" b="1" dirty="0"/>
              <a:t>comment</a:t>
            </a:r>
            <a:r>
              <a:rPr lang="fr-FR" sz="2800" dirty="0"/>
              <a:t> et </a:t>
            </a:r>
            <a:r>
              <a:rPr lang="fr-FR" sz="2800" b="1" dirty="0"/>
              <a:t>pourquoi</a:t>
            </a:r>
            <a:r>
              <a:rPr lang="fr-FR" sz="2800" dirty="0"/>
              <a:t> les enseignants s’approprient les TIC et, selon eux, les </a:t>
            </a:r>
            <a:r>
              <a:rPr lang="fr-FR" sz="2800" b="1" dirty="0"/>
              <a:t>changements</a:t>
            </a:r>
            <a:r>
              <a:rPr lang="fr-FR" sz="2800" dirty="0"/>
              <a:t> concomitants</a:t>
            </a:r>
            <a:endParaRPr lang="fr-CA" sz="2800" dirty="0"/>
          </a:p>
        </p:txBody>
      </p:sp>
      <p:sp>
        <p:nvSpPr>
          <p:cNvPr id="4" name="Espace réservé du contenu 2"/>
          <p:cNvSpPr>
            <a:spLocks noGrp="1"/>
          </p:cNvSpPr>
          <p:nvPr>
            <p:ph idx="1"/>
          </p:nvPr>
        </p:nvSpPr>
        <p:spPr>
          <a:xfrm>
            <a:off x="395536" y="1717159"/>
            <a:ext cx="8545387" cy="4952201"/>
          </a:xfrm>
        </p:spPr>
        <p:txBody>
          <a:bodyPr>
            <a:normAutofit fontScale="92500"/>
          </a:bodyPr>
          <a:lstStyle/>
          <a:p>
            <a:pPr marL="0" indent="0" algn="r">
              <a:spcBef>
                <a:spcPts val="0"/>
              </a:spcBef>
              <a:buNone/>
            </a:pPr>
            <a:r>
              <a:rPr lang="fr-CA" dirty="0"/>
              <a:t>Les TIC s’insèrent</a:t>
            </a:r>
          </a:p>
          <a:p>
            <a:pPr marL="0" indent="0" algn="r">
              <a:spcBef>
                <a:spcPts val="500"/>
              </a:spcBef>
              <a:buNone/>
            </a:pPr>
            <a:r>
              <a:rPr lang="fr-CA" dirty="0"/>
              <a:t>dans la </a:t>
            </a:r>
            <a:r>
              <a:rPr lang="fr-CA" dirty="0">
                <a:hlinkClick r:id="rId3" action="ppaction://hlinksldjump"/>
              </a:rPr>
              <a:t>vie quotidienne</a:t>
            </a:r>
            <a:endParaRPr lang="fr-CA" dirty="0"/>
          </a:p>
          <a:p>
            <a:pPr marL="0" indent="0" algn="r">
              <a:spcBef>
                <a:spcPts val="0"/>
              </a:spcBef>
              <a:buNone/>
            </a:pPr>
            <a:endParaRPr lang="fr-CA" dirty="0"/>
          </a:p>
          <a:p>
            <a:pPr marL="0" indent="0" algn="r">
              <a:spcBef>
                <a:spcPts val="0"/>
              </a:spcBef>
              <a:buNone/>
            </a:pPr>
            <a:r>
              <a:rPr lang="fr-CA" dirty="0"/>
              <a:t>Les </a:t>
            </a:r>
            <a:r>
              <a:rPr lang="fr-CA" dirty="0">
                <a:hlinkClick r:id="rId4" action="ppaction://hlinksldjump"/>
              </a:rPr>
              <a:t>objectifs pédagogiques</a:t>
            </a:r>
            <a:r>
              <a:rPr lang="fr-CA" dirty="0"/>
              <a:t> guident </a:t>
            </a:r>
          </a:p>
          <a:p>
            <a:pPr marL="0" indent="0" algn="r">
              <a:spcBef>
                <a:spcPts val="500"/>
              </a:spcBef>
              <a:buNone/>
            </a:pPr>
            <a:r>
              <a:rPr lang="fr-CA" dirty="0"/>
              <a:t>les activités d’apprentissage avec les TIC </a:t>
            </a:r>
          </a:p>
          <a:p>
            <a:pPr marL="0" indent="0">
              <a:spcBef>
                <a:spcPts val="0"/>
              </a:spcBef>
              <a:buNone/>
            </a:pPr>
            <a:endParaRPr lang="fr-CA" dirty="0"/>
          </a:p>
          <a:p>
            <a:pPr marL="0" indent="0" algn="r">
              <a:spcBef>
                <a:spcPts val="0"/>
              </a:spcBef>
              <a:buNone/>
            </a:pPr>
            <a:r>
              <a:rPr lang="fr-CA" dirty="0"/>
              <a:t>Des </a:t>
            </a:r>
            <a:r>
              <a:rPr lang="fr-CA" dirty="0">
                <a:hlinkClick r:id="rId5" action="ppaction://hlinksldjump"/>
              </a:rPr>
              <a:t>changements</a:t>
            </a:r>
            <a:r>
              <a:rPr lang="fr-CA" dirty="0"/>
              <a:t> sont perçus dans la </a:t>
            </a:r>
            <a:r>
              <a:rPr lang="fr-CA" b="1" dirty="0"/>
              <a:t>pédagogie</a:t>
            </a:r>
            <a:r>
              <a:rPr lang="fr-CA" dirty="0"/>
              <a:t>, parmi les </a:t>
            </a:r>
            <a:r>
              <a:rPr lang="fr-CA" b="1" dirty="0"/>
              <a:t>étudiants</a:t>
            </a:r>
            <a:r>
              <a:rPr lang="fr-CA" dirty="0"/>
              <a:t> et </a:t>
            </a:r>
            <a:r>
              <a:rPr lang="fr-CA" b="1" dirty="0"/>
              <a:t>enseignants</a:t>
            </a:r>
            <a:r>
              <a:rPr lang="fr-CA" dirty="0"/>
              <a:t>, dans le </a:t>
            </a:r>
            <a:r>
              <a:rPr lang="fr-CA" b="1" dirty="0"/>
              <a:t>contenu des cours</a:t>
            </a:r>
            <a:r>
              <a:rPr lang="fr-CA" dirty="0"/>
              <a:t>, les </a:t>
            </a:r>
            <a:r>
              <a:rPr lang="fr-CA" b="1" dirty="0"/>
              <a:t>salles de classe</a:t>
            </a:r>
            <a:r>
              <a:rPr lang="fr-CA" dirty="0"/>
              <a:t>, les </a:t>
            </a:r>
            <a:r>
              <a:rPr lang="fr-CA" b="1" dirty="0"/>
              <a:t>écoles</a:t>
            </a:r>
            <a:r>
              <a:rPr lang="fr-CA" dirty="0"/>
              <a:t>, et le </a:t>
            </a:r>
            <a:r>
              <a:rPr lang="fr-CA" b="1" dirty="0"/>
              <a:t>développement professionnel</a:t>
            </a:r>
            <a:r>
              <a:rPr lang="fr-CA" dirty="0"/>
              <a:t> des enseignants</a:t>
            </a:r>
            <a:endParaRPr lang="en-US" dirty="0"/>
          </a:p>
          <a:p>
            <a:pPr marL="0" indent="0" algn="r">
              <a:spcBef>
                <a:spcPts val="0"/>
              </a:spcBef>
              <a:spcAft>
                <a:spcPts val="300"/>
              </a:spcAft>
              <a:buNone/>
            </a:pPr>
            <a:endParaRPr lang="en-US" b="1"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spTree>
    <p:extLst>
      <p:ext uri="{BB962C8B-B14F-4D97-AF65-F5344CB8AC3E}">
        <p14:creationId xmlns:p14="http://schemas.microsoft.com/office/powerpoint/2010/main" val="2757060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485800"/>
            <a:ext cx="8229600" cy="1143000"/>
          </a:xfrm>
        </p:spPr>
        <p:txBody>
          <a:bodyPr>
            <a:noAutofit/>
          </a:bodyPr>
          <a:lstStyle/>
          <a:p>
            <a:pPr algn="l"/>
            <a:r>
              <a:rPr lang="fr-CA" sz="5400" b="1" dirty="0"/>
              <a:t>Les TIC dans</a:t>
            </a:r>
            <a:br>
              <a:rPr lang="fr-CA" sz="5400" b="1" dirty="0"/>
            </a:br>
            <a:r>
              <a:rPr lang="fr-CA" sz="5400" b="1" dirty="0"/>
              <a:t>la vie quotidienne</a:t>
            </a:r>
          </a:p>
        </p:txBody>
      </p:sp>
      <p:sp>
        <p:nvSpPr>
          <p:cNvPr id="3" name="Espace réservé du contenu 2"/>
          <p:cNvSpPr>
            <a:spLocks noGrp="1"/>
          </p:cNvSpPr>
          <p:nvPr>
            <p:ph idx="1"/>
          </p:nvPr>
        </p:nvSpPr>
        <p:spPr>
          <a:xfrm>
            <a:off x="457200" y="2492896"/>
            <a:ext cx="8229600" cy="3440272"/>
          </a:xfrm>
        </p:spPr>
        <p:txBody>
          <a:bodyPr>
            <a:noAutofit/>
          </a:bodyPr>
          <a:lstStyle/>
          <a:p>
            <a:pPr marL="0" indent="0">
              <a:buNone/>
            </a:pPr>
            <a:r>
              <a:rPr lang="fr-FR" sz="4000" dirty="0"/>
              <a:t>« </a:t>
            </a:r>
            <a:r>
              <a:rPr lang="fr-FR" sz="4000" i="1" dirty="0"/>
              <a:t>Les TIC étaient </a:t>
            </a:r>
            <a:r>
              <a:rPr lang="fr-FR" sz="4000" b="1" i="1" dirty="0"/>
              <a:t>étranges</a:t>
            </a:r>
            <a:r>
              <a:rPr lang="fr-FR" sz="4000" i="1" dirty="0"/>
              <a:t> mais sont devenues </a:t>
            </a:r>
            <a:r>
              <a:rPr lang="fr-FR" sz="4000" b="1" i="1" dirty="0"/>
              <a:t>intimes</a:t>
            </a:r>
            <a:r>
              <a:rPr lang="fr-FR" sz="4000" dirty="0"/>
              <a:t> ». (Jeremiah)</a:t>
            </a:r>
          </a:p>
          <a:p>
            <a:pPr marL="0" indent="0">
              <a:buNone/>
            </a:pPr>
            <a:endParaRPr lang="fr-FR" sz="4000" dirty="0"/>
          </a:p>
          <a:p>
            <a:pPr marL="0" indent="0">
              <a:buNone/>
            </a:pPr>
            <a:r>
              <a:rPr lang="fr-FR" sz="4000" dirty="0"/>
              <a:t>« </a:t>
            </a:r>
            <a:r>
              <a:rPr lang="fr-CA" sz="4000" i="1" dirty="0"/>
              <a:t>La technologie est carrément </a:t>
            </a:r>
            <a:r>
              <a:rPr lang="fr-CA" sz="4000" b="1" i="1" dirty="0"/>
              <a:t>liée à ma personne</a:t>
            </a:r>
            <a:r>
              <a:rPr lang="fr-CA" sz="4000" dirty="0"/>
              <a:t> ». (Hamidou)</a:t>
            </a:r>
          </a:p>
        </p:txBody>
      </p:sp>
      <p:pic>
        <p:nvPicPr>
          <p:cNvPr id="4" name="Picture 2" descr="Imag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40152" y="0"/>
            <a:ext cx="3203848" cy="219305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6397773" y="6269250"/>
            <a:ext cx="2638723" cy="400110"/>
          </a:xfrm>
          <a:prstGeom prst="rect">
            <a:avLst/>
          </a:prstGeom>
        </p:spPr>
        <p:txBody>
          <a:bodyPr wrap="square">
            <a:spAutoFit/>
          </a:bodyPr>
          <a:lstStyle/>
          <a:p>
            <a:pPr lvl="0" algn="r">
              <a:spcBef>
                <a:spcPct val="20000"/>
              </a:spcBef>
            </a:pPr>
            <a:r>
              <a:rPr lang="fr-CA" sz="2000" dirty="0">
                <a:solidFill>
                  <a:prstClr val="black"/>
                </a:solidFill>
                <a:hlinkClick r:id="rId5" action="ppaction://hlinksldjump"/>
              </a:rPr>
              <a:t>Retourner</a:t>
            </a:r>
            <a:r>
              <a:rPr lang="fr-CA" sz="2000" dirty="0">
                <a:solidFill>
                  <a:prstClr val="black"/>
                </a:solidFill>
              </a:rPr>
              <a:t> aux résultats</a:t>
            </a:r>
          </a:p>
        </p:txBody>
      </p:sp>
    </p:spTree>
    <p:extLst>
      <p:ext uri="{BB962C8B-B14F-4D97-AF65-F5344CB8AC3E}">
        <p14:creationId xmlns:p14="http://schemas.microsoft.com/office/powerpoint/2010/main" val="3785636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au 6"/>
          <p:cNvGraphicFramePr>
            <a:graphicFrameLocks noGrp="1"/>
          </p:cNvGraphicFramePr>
          <p:nvPr>
            <p:extLst>
              <p:ext uri="{D42A27DB-BD31-4B8C-83A1-F6EECF244321}">
                <p14:modId xmlns:p14="http://schemas.microsoft.com/office/powerpoint/2010/main" val="3386129951"/>
              </p:ext>
            </p:extLst>
          </p:nvPr>
        </p:nvGraphicFramePr>
        <p:xfrm>
          <a:off x="899592" y="514087"/>
          <a:ext cx="7416824" cy="6038295"/>
        </p:xfrm>
        <a:graphic>
          <a:graphicData uri="http://schemas.openxmlformats.org/drawingml/2006/table">
            <a:tbl>
              <a:tblPr firstRow="1" firstCol="1" bandRow="1">
                <a:tableStyleId>{5C22544A-7EE6-4342-B048-85BDC9FD1C3A}</a:tableStyleId>
              </a:tblPr>
              <a:tblGrid>
                <a:gridCol w="923575">
                  <a:extLst>
                    <a:ext uri="{9D8B030D-6E8A-4147-A177-3AD203B41FA5}">
                      <a16:colId xmlns:a16="http://schemas.microsoft.com/office/drawing/2014/main" xmlns="" val="20000"/>
                    </a:ext>
                  </a:extLst>
                </a:gridCol>
                <a:gridCol w="107123">
                  <a:extLst>
                    <a:ext uri="{9D8B030D-6E8A-4147-A177-3AD203B41FA5}">
                      <a16:colId xmlns:a16="http://schemas.microsoft.com/office/drawing/2014/main" xmlns="" val="20001"/>
                    </a:ext>
                  </a:extLst>
                </a:gridCol>
                <a:gridCol w="2589771">
                  <a:extLst>
                    <a:ext uri="{9D8B030D-6E8A-4147-A177-3AD203B41FA5}">
                      <a16:colId xmlns:a16="http://schemas.microsoft.com/office/drawing/2014/main" xmlns="" val="20002"/>
                    </a:ext>
                  </a:extLst>
                </a:gridCol>
                <a:gridCol w="3796355">
                  <a:extLst>
                    <a:ext uri="{9D8B030D-6E8A-4147-A177-3AD203B41FA5}">
                      <a16:colId xmlns:a16="http://schemas.microsoft.com/office/drawing/2014/main" xmlns="" val="20003"/>
                    </a:ext>
                  </a:extLst>
                </a:gridCol>
              </a:tblGrid>
              <a:tr h="218580">
                <a:tc gridSpan="2">
                  <a:txBody>
                    <a:bodyPr/>
                    <a:lstStyle/>
                    <a:p>
                      <a:pPr algn="ctr">
                        <a:lnSpc>
                          <a:spcPct val="115000"/>
                        </a:lnSpc>
                        <a:spcAft>
                          <a:spcPts val="0"/>
                        </a:spcAft>
                      </a:pPr>
                      <a:r>
                        <a:rPr lang="en-US" sz="1600" dirty="0">
                          <a:effectLst/>
                        </a:rPr>
                        <a:t>Teacher</a:t>
                      </a:r>
                      <a:endParaRPr lang="fr-FR" sz="16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gn="ctr">
                        <a:lnSpc>
                          <a:spcPct val="115000"/>
                        </a:lnSpc>
                        <a:spcAft>
                          <a:spcPts val="0"/>
                        </a:spcAft>
                      </a:pPr>
                      <a:r>
                        <a:rPr lang="en-US" sz="1600" dirty="0">
                          <a:effectLst/>
                        </a:rPr>
                        <a:t>Pedagogical goal or objective</a:t>
                      </a:r>
                      <a:endParaRPr lang="fr-FR" sz="1600" dirty="0">
                        <a:effectLst/>
                        <a:latin typeface="Calibri"/>
                        <a:ea typeface="Calibri"/>
                        <a:cs typeface="Times New Roman"/>
                      </a:endParaRPr>
                    </a:p>
                  </a:txBody>
                  <a:tcPr marL="67856" marR="67856" marT="0" marB="0"/>
                </a:tc>
                <a:tc>
                  <a:txBody>
                    <a:bodyPr/>
                    <a:lstStyle/>
                    <a:p>
                      <a:pPr algn="ctr">
                        <a:lnSpc>
                          <a:spcPct val="115000"/>
                        </a:lnSpc>
                        <a:spcAft>
                          <a:spcPts val="0"/>
                        </a:spcAft>
                      </a:pPr>
                      <a:r>
                        <a:rPr lang="en-US" sz="1600" dirty="0">
                          <a:effectLst/>
                        </a:rPr>
                        <a:t>Learning activity using ICT</a:t>
                      </a:r>
                      <a:endParaRPr lang="fr-FR" sz="16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0"/>
                  </a:ext>
                </a:extLst>
              </a:tr>
              <a:tr h="528182">
                <a:tc gridSpan="4">
                  <a:txBody>
                    <a:bodyPr/>
                    <a:lstStyle/>
                    <a:p>
                      <a:pPr algn="ctr">
                        <a:lnSpc>
                          <a:spcPct val="115000"/>
                        </a:lnSpc>
                        <a:spcAft>
                          <a:spcPts val="0"/>
                        </a:spcAft>
                      </a:pPr>
                      <a:endParaRPr lang="en-US" sz="400" dirty="0">
                        <a:effectLst/>
                      </a:endParaRPr>
                    </a:p>
                    <a:p>
                      <a:pPr algn="ctr">
                        <a:lnSpc>
                          <a:spcPct val="115000"/>
                        </a:lnSpc>
                        <a:spcAft>
                          <a:spcPts val="0"/>
                        </a:spcAft>
                      </a:pPr>
                      <a:r>
                        <a:rPr lang="en-US" sz="1200" dirty="0">
                          <a:effectLst/>
                        </a:rPr>
                        <a:t>using ICT to </a:t>
                      </a:r>
                      <a:r>
                        <a:rPr lang="en-US" sz="1200" u="sng" dirty="0">
                          <a:effectLst/>
                        </a:rPr>
                        <a:t>interact with others</a:t>
                      </a:r>
                      <a:r>
                        <a:rPr lang="en-US" sz="1200" dirty="0">
                          <a:effectLst/>
                        </a:rPr>
                        <a:t> –</a:t>
                      </a:r>
                      <a:endParaRPr lang="fr-FR" sz="1200" dirty="0">
                        <a:effectLst/>
                      </a:endParaRPr>
                    </a:p>
                    <a:p>
                      <a:pPr algn="ctr">
                        <a:lnSpc>
                          <a:spcPct val="115000"/>
                        </a:lnSpc>
                        <a:spcAft>
                          <a:spcPts val="0"/>
                        </a:spcAft>
                      </a:pPr>
                      <a:r>
                        <a:rPr lang="en-US" sz="1200" dirty="0">
                          <a:effectLst/>
                        </a:rPr>
                        <a:t>to appreciate culture and learn to speak foreign languages</a:t>
                      </a:r>
                      <a:endParaRPr lang="fr-FR" sz="1200" dirty="0">
                        <a:effectLst/>
                        <a:latin typeface="Calibri"/>
                        <a:ea typeface="Calibri"/>
                        <a:cs typeface="Times New Roman"/>
                      </a:endParaRPr>
                    </a:p>
                  </a:txBody>
                  <a:tcPr marL="67856" marR="67856"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1"/>
                  </a:ext>
                </a:extLst>
              </a:tr>
              <a:tr h="397419">
                <a:tc>
                  <a:txBody>
                    <a:bodyPr/>
                    <a:lstStyle/>
                    <a:p>
                      <a:pPr>
                        <a:lnSpc>
                          <a:spcPct val="115000"/>
                        </a:lnSpc>
                        <a:spcAft>
                          <a:spcPts val="0"/>
                        </a:spcAft>
                      </a:pPr>
                      <a:r>
                        <a:rPr lang="en-US" sz="1400" dirty="0">
                          <a:effectLst/>
                        </a:rPr>
                        <a:t>Hamidou</a:t>
                      </a:r>
                      <a:endParaRPr lang="fr-FR" sz="14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400" dirty="0">
                          <a:effectLst/>
                        </a:rPr>
                        <a:t>ensure students learn to speak, and not just write, English</a:t>
                      </a:r>
                      <a:endParaRPr lang="en-US" sz="800" dirty="0">
                        <a:effectLst/>
                      </a:endParaRPr>
                    </a:p>
                    <a:p>
                      <a:pPr>
                        <a:lnSpc>
                          <a:spcPct val="115000"/>
                        </a:lnSpc>
                        <a:spcAft>
                          <a:spcPts val="0"/>
                        </a:spcAft>
                      </a:pPr>
                      <a:endParaRPr lang="fr-FR" sz="8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400" dirty="0">
                          <a:effectLst/>
                        </a:rPr>
                        <a:t>sharing and learning relationships, via internet, with students in other countries</a:t>
                      </a:r>
                      <a:endParaRPr lang="fr-FR" sz="14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2"/>
                  </a:ext>
                </a:extLst>
              </a:tr>
              <a:tr h="507148">
                <a:tc gridSpan="4">
                  <a:txBody>
                    <a:bodyPr/>
                    <a:lstStyle/>
                    <a:p>
                      <a:pPr algn="ctr">
                        <a:lnSpc>
                          <a:spcPct val="115000"/>
                        </a:lnSpc>
                        <a:spcAft>
                          <a:spcPts val="0"/>
                        </a:spcAft>
                      </a:pPr>
                      <a:endParaRPr lang="en-US" sz="400" dirty="0">
                        <a:effectLst/>
                      </a:endParaRPr>
                    </a:p>
                    <a:p>
                      <a:pPr algn="ctr">
                        <a:lnSpc>
                          <a:spcPct val="115000"/>
                        </a:lnSpc>
                        <a:spcAft>
                          <a:spcPts val="0"/>
                        </a:spcAft>
                      </a:pPr>
                      <a:r>
                        <a:rPr lang="en-US" sz="1200" dirty="0">
                          <a:effectLst/>
                        </a:rPr>
                        <a:t>using ICT to </a:t>
                      </a:r>
                      <a:r>
                        <a:rPr lang="en-US" sz="1200" u="sng" dirty="0">
                          <a:effectLst/>
                        </a:rPr>
                        <a:t>search the Web for information</a:t>
                      </a:r>
                      <a:r>
                        <a:rPr lang="en-US" sz="1200" dirty="0">
                          <a:effectLst/>
                        </a:rPr>
                        <a:t> –</a:t>
                      </a:r>
                      <a:endParaRPr lang="fr-FR" sz="1200" dirty="0">
                        <a:effectLst/>
                      </a:endParaRPr>
                    </a:p>
                    <a:p>
                      <a:pPr algn="ctr">
                        <a:lnSpc>
                          <a:spcPct val="115000"/>
                        </a:lnSpc>
                        <a:spcAft>
                          <a:spcPts val="0"/>
                        </a:spcAft>
                      </a:pPr>
                      <a:r>
                        <a:rPr lang="en-US" sz="1200" dirty="0">
                          <a:effectLst/>
                        </a:rPr>
                        <a:t>to learn lifelong learning skills and deepen class discussion</a:t>
                      </a:r>
                      <a:endParaRPr lang="fr-FR" sz="1200" dirty="0">
                        <a:effectLst/>
                        <a:latin typeface="Calibri"/>
                        <a:ea typeface="Calibri"/>
                        <a:cs typeface="Times New Roman"/>
                      </a:endParaRPr>
                    </a:p>
                  </a:txBody>
                  <a:tcPr marL="67856" marR="67856"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3"/>
                  </a:ext>
                </a:extLst>
              </a:tr>
              <a:tr h="397419">
                <a:tc>
                  <a:txBody>
                    <a:bodyPr/>
                    <a:lstStyle/>
                    <a:p>
                      <a:pPr>
                        <a:lnSpc>
                          <a:spcPct val="115000"/>
                        </a:lnSpc>
                        <a:spcAft>
                          <a:spcPts val="0"/>
                        </a:spcAft>
                      </a:pPr>
                      <a:r>
                        <a:rPr lang="en-US" sz="1400" dirty="0">
                          <a:effectLst/>
                        </a:rPr>
                        <a:t>Dramane</a:t>
                      </a:r>
                      <a:endParaRPr lang="fr-FR" sz="14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400" dirty="0">
                          <a:effectLst/>
                        </a:rPr>
                        <a:t>active participation in learning economics</a:t>
                      </a:r>
                      <a:endParaRPr lang="fr-FR" sz="14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400" dirty="0">
                          <a:effectLst/>
                        </a:rPr>
                        <a:t>web searches for material to present in class, for example related to the 2008 financial</a:t>
                      </a:r>
                      <a:r>
                        <a:rPr lang="en-US" sz="1400" baseline="0" dirty="0">
                          <a:effectLst/>
                        </a:rPr>
                        <a:t> crisis</a:t>
                      </a:r>
                      <a:endParaRPr lang="fr-FR" sz="14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4"/>
                  </a:ext>
                </a:extLst>
              </a:tr>
              <a:tr h="794837">
                <a:tc>
                  <a:txBody>
                    <a:bodyPr/>
                    <a:lstStyle/>
                    <a:p>
                      <a:pPr>
                        <a:lnSpc>
                          <a:spcPct val="115000"/>
                        </a:lnSpc>
                        <a:spcAft>
                          <a:spcPts val="0"/>
                        </a:spcAft>
                      </a:pPr>
                      <a:r>
                        <a:rPr lang="en-US" sz="1000" dirty="0">
                          <a:effectLst/>
                        </a:rPr>
                        <a:t>Alassane</a:t>
                      </a:r>
                      <a:endParaRPr lang="fr-FR" sz="11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000" dirty="0">
                          <a:effectLst/>
                        </a:rPr>
                        <a:t>prepare students for university and equip them with methods for lifelong learning; update outdated lessons, from before Africa’s independence</a:t>
                      </a:r>
                      <a:endParaRPr lang="fr-FR" sz="11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000" dirty="0">
                          <a:effectLst/>
                        </a:rPr>
                        <a:t>in small groups students search Web on topics such as L’aide au Mali, Malian family code, geography of Russia, Japan or the Americas; teacher evaluates substance of group presentations and quality of interaction with internet</a:t>
                      </a:r>
                      <a:endParaRPr lang="fr-FR" sz="11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5"/>
                  </a:ext>
                </a:extLst>
              </a:tr>
              <a:tr h="397419">
                <a:tc>
                  <a:txBody>
                    <a:bodyPr/>
                    <a:lstStyle/>
                    <a:p>
                      <a:pPr>
                        <a:lnSpc>
                          <a:spcPct val="115000"/>
                        </a:lnSpc>
                        <a:spcAft>
                          <a:spcPts val="0"/>
                        </a:spcAft>
                      </a:pPr>
                      <a:r>
                        <a:rPr lang="en-US" sz="1000" dirty="0">
                          <a:effectLst/>
                        </a:rPr>
                        <a:t>Lassana</a:t>
                      </a:r>
                      <a:endParaRPr lang="fr-FR" sz="11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000" dirty="0">
                          <a:effectLst/>
                        </a:rPr>
                        <a:t>nurture in students an understanding and appreciation of African literature</a:t>
                      </a:r>
                      <a:endParaRPr lang="fr-FR" sz="11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000" dirty="0">
                          <a:effectLst/>
                        </a:rPr>
                        <a:t>surf Web to learn about Senegalese novelist Mariama Bâ and contribute to class discussion before reading her work</a:t>
                      </a:r>
                      <a:endParaRPr lang="fr-FR" sz="11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6"/>
                  </a:ext>
                </a:extLst>
              </a:tr>
              <a:tr h="397419">
                <a:tc>
                  <a:txBody>
                    <a:bodyPr/>
                    <a:lstStyle/>
                    <a:p>
                      <a:pPr>
                        <a:lnSpc>
                          <a:spcPct val="115000"/>
                        </a:lnSpc>
                        <a:spcAft>
                          <a:spcPts val="0"/>
                        </a:spcAft>
                      </a:pPr>
                      <a:r>
                        <a:rPr lang="en-US" sz="1000" dirty="0">
                          <a:effectLst/>
                        </a:rPr>
                        <a:t>Xavier</a:t>
                      </a:r>
                      <a:endParaRPr lang="fr-FR" sz="11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000" dirty="0">
                          <a:effectLst/>
                        </a:rPr>
                        <a:t>prepare students for responsible leadership</a:t>
                      </a:r>
                      <a:endParaRPr lang="fr-FR" sz="11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000" dirty="0">
                          <a:effectLst/>
                        </a:rPr>
                        <a:t>discuss, in classroom and courtyard, speeches downloaded from Web of Barack Obama and others </a:t>
                      </a:r>
                      <a:endParaRPr lang="fr-FR" sz="11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7"/>
                  </a:ext>
                </a:extLst>
              </a:tr>
              <a:tr h="397419">
                <a:tc gridSpan="4">
                  <a:txBody>
                    <a:bodyPr/>
                    <a:lstStyle/>
                    <a:p>
                      <a:pPr algn="ctr">
                        <a:lnSpc>
                          <a:spcPct val="115000"/>
                        </a:lnSpc>
                        <a:spcAft>
                          <a:spcPts val="0"/>
                        </a:spcAft>
                      </a:pPr>
                      <a:r>
                        <a:rPr lang="en-US" sz="1000" dirty="0">
                          <a:effectLst/>
                        </a:rPr>
                        <a:t>using ICT to </a:t>
                      </a:r>
                      <a:r>
                        <a:rPr lang="en-US" sz="1000" u="sng" dirty="0">
                          <a:effectLst/>
                        </a:rPr>
                        <a:t>search Web for new teaching methods</a:t>
                      </a:r>
                      <a:r>
                        <a:rPr lang="en-US" sz="1000" dirty="0">
                          <a:effectLst/>
                        </a:rPr>
                        <a:t> –</a:t>
                      </a:r>
                      <a:endParaRPr lang="fr-FR" sz="1100" dirty="0">
                        <a:effectLst/>
                      </a:endParaRPr>
                    </a:p>
                    <a:p>
                      <a:pPr algn="ctr">
                        <a:lnSpc>
                          <a:spcPct val="115000"/>
                        </a:lnSpc>
                        <a:spcAft>
                          <a:spcPts val="0"/>
                        </a:spcAft>
                      </a:pPr>
                      <a:r>
                        <a:rPr lang="en-US" sz="1000" dirty="0">
                          <a:effectLst/>
                        </a:rPr>
                        <a:t>to enhance student learning</a:t>
                      </a:r>
                      <a:endParaRPr lang="fr-FR" sz="1100" dirty="0">
                        <a:effectLst/>
                        <a:latin typeface="Calibri"/>
                        <a:ea typeface="Calibri"/>
                        <a:cs typeface="Times New Roman"/>
                      </a:endParaRPr>
                    </a:p>
                  </a:txBody>
                  <a:tcPr marL="67856" marR="67856"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08"/>
                  </a:ext>
                </a:extLst>
              </a:tr>
              <a:tr h="397419">
                <a:tc>
                  <a:txBody>
                    <a:bodyPr/>
                    <a:lstStyle/>
                    <a:p>
                      <a:pPr>
                        <a:lnSpc>
                          <a:spcPct val="115000"/>
                        </a:lnSpc>
                        <a:spcAft>
                          <a:spcPts val="0"/>
                        </a:spcAft>
                      </a:pPr>
                      <a:r>
                        <a:rPr lang="en-US" sz="1000" dirty="0">
                          <a:effectLst/>
                        </a:rPr>
                        <a:t>Ibrahima</a:t>
                      </a:r>
                      <a:endParaRPr lang="fr-FR" sz="11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000" dirty="0">
                          <a:effectLst/>
                        </a:rPr>
                        <a:t>in math, help students perform division more successfully</a:t>
                      </a:r>
                      <a:endParaRPr lang="fr-FR" sz="11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000" dirty="0">
                          <a:effectLst/>
                        </a:rPr>
                        <a:t>less reliance on mental subtraction when doing division (a method teacher learned from Web)</a:t>
                      </a:r>
                      <a:endParaRPr lang="fr-FR" sz="11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09"/>
                  </a:ext>
                </a:extLst>
              </a:tr>
              <a:tr h="480280">
                <a:tc gridSpan="4">
                  <a:txBody>
                    <a:bodyPr/>
                    <a:lstStyle/>
                    <a:p>
                      <a:pPr algn="ctr">
                        <a:lnSpc>
                          <a:spcPct val="115000"/>
                        </a:lnSpc>
                        <a:spcAft>
                          <a:spcPts val="0"/>
                        </a:spcAft>
                      </a:pPr>
                      <a:r>
                        <a:rPr lang="en-US" sz="1200" dirty="0">
                          <a:effectLst/>
                        </a:rPr>
                        <a:t>using ICT to </a:t>
                      </a:r>
                      <a:r>
                        <a:rPr lang="en-US" sz="1200" u="sng" dirty="0">
                          <a:effectLst/>
                        </a:rPr>
                        <a:t>produce and share information</a:t>
                      </a:r>
                      <a:r>
                        <a:rPr lang="en-US" sz="1200" dirty="0">
                          <a:effectLst/>
                        </a:rPr>
                        <a:t> –</a:t>
                      </a:r>
                      <a:endParaRPr lang="fr-FR" sz="1200" dirty="0">
                        <a:effectLst/>
                      </a:endParaRPr>
                    </a:p>
                    <a:p>
                      <a:pPr algn="ctr">
                        <a:lnSpc>
                          <a:spcPct val="115000"/>
                        </a:lnSpc>
                        <a:spcAft>
                          <a:spcPts val="0"/>
                        </a:spcAft>
                      </a:pPr>
                      <a:r>
                        <a:rPr lang="en-US" sz="1200" dirty="0">
                          <a:effectLst/>
                        </a:rPr>
                        <a:t>to update the curriculum with recent and African content</a:t>
                      </a:r>
                      <a:endParaRPr lang="fr-FR" sz="1200" dirty="0">
                        <a:effectLst/>
                        <a:latin typeface="Calibri"/>
                        <a:ea typeface="Calibri"/>
                        <a:cs typeface="Times New Roman"/>
                      </a:endParaRPr>
                    </a:p>
                  </a:txBody>
                  <a:tcPr marL="67856" marR="67856" marT="0" marB="0"/>
                </a:tc>
                <a:tc hMerge="1">
                  <a:txBody>
                    <a:bodyPr/>
                    <a:lstStyle/>
                    <a:p>
                      <a:endParaRPr lang="fr-FR"/>
                    </a:p>
                  </a:txBody>
                  <a:tcPr/>
                </a:tc>
                <a:tc hMerge="1">
                  <a:txBody>
                    <a:bodyPr/>
                    <a:lstStyle/>
                    <a:p>
                      <a:endParaRPr lang="fr-FR"/>
                    </a:p>
                  </a:txBody>
                  <a:tcPr/>
                </a:tc>
                <a:tc hMerge="1">
                  <a:txBody>
                    <a:bodyPr/>
                    <a:lstStyle/>
                    <a:p>
                      <a:endParaRPr lang="fr-FR"/>
                    </a:p>
                  </a:txBody>
                  <a:tcPr/>
                </a:tc>
                <a:extLst>
                  <a:ext uri="{0D108BD9-81ED-4DB2-BD59-A6C34878D82A}">
                    <a16:rowId xmlns:a16="http://schemas.microsoft.com/office/drawing/2014/main" xmlns="" val="10010"/>
                  </a:ext>
                </a:extLst>
              </a:tr>
              <a:tr h="596129">
                <a:tc>
                  <a:txBody>
                    <a:bodyPr/>
                    <a:lstStyle/>
                    <a:p>
                      <a:pPr>
                        <a:lnSpc>
                          <a:spcPct val="115000"/>
                        </a:lnSpc>
                        <a:spcAft>
                          <a:spcPts val="0"/>
                        </a:spcAft>
                      </a:pPr>
                      <a:r>
                        <a:rPr lang="en-US" sz="1400" dirty="0">
                          <a:effectLst/>
                        </a:rPr>
                        <a:t>*Ibrahima</a:t>
                      </a:r>
                      <a:endParaRPr lang="fr-FR" sz="1400" dirty="0">
                        <a:effectLst/>
                        <a:latin typeface="Calibri"/>
                        <a:ea typeface="Calibri"/>
                        <a:cs typeface="Times New Roman"/>
                      </a:endParaRPr>
                    </a:p>
                  </a:txBody>
                  <a:tcPr marL="67856" marR="67856" marT="0" marB="0"/>
                </a:tc>
                <a:tc gridSpan="2">
                  <a:txBody>
                    <a:bodyPr/>
                    <a:lstStyle/>
                    <a:p>
                      <a:pPr>
                        <a:lnSpc>
                          <a:spcPct val="115000"/>
                        </a:lnSpc>
                        <a:spcAft>
                          <a:spcPts val="0"/>
                        </a:spcAft>
                      </a:pPr>
                      <a:r>
                        <a:rPr lang="en-US" sz="1400" dirty="0">
                          <a:effectLst/>
                        </a:rPr>
                        <a:t>in local geography, fill gaps in 5th grade course</a:t>
                      </a:r>
                      <a:endParaRPr lang="fr-FR" sz="1400" dirty="0">
                        <a:effectLst/>
                        <a:latin typeface="Calibri"/>
                        <a:ea typeface="Calibri"/>
                        <a:cs typeface="Times New Roman"/>
                      </a:endParaRPr>
                    </a:p>
                  </a:txBody>
                  <a:tcPr marL="67856" marR="67856" marT="0" marB="0"/>
                </a:tc>
                <a:tc hMerge="1">
                  <a:txBody>
                    <a:bodyPr/>
                    <a:lstStyle/>
                    <a:p>
                      <a:endParaRPr lang="fr-FR"/>
                    </a:p>
                  </a:txBody>
                  <a:tcPr/>
                </a:tc>
                <a:tc>
                  <a:txBody>
                    <a:bodyPr/>
                    <a:lstStyle/>
                    <a:p>
                      <a:pPr>
                        <a:lnSpc>
                          <a:spcPct val="115000"/>
                        </a:lnSpc>
                        <a:spcAft>
                          <a:spcPts val="0"/>
                        </a:spcAft>
                      </a:pPr>
                      <a:r>
                        <a:rPr lang="en-US" sz="1400" dirty="0">
                          <a:effectLst/>
                        </a:rPr>
                        <a:t>students recorded interviews with elders in nearby neighborhoods, organized the information collected and typed it up for future use</a:t>
                      </a:r>
                      <a:endParaRPr lang="fr-FR" sz="1400" dirty="0">
                        <a:effectLst/>
                        <a:latin typeface="Calibri"/>
                        <a:ea typeface="Calibri"/>
                        <a:cs typeface="Times New Roman"/>
                      </a:endParaRPr>
                    </a:p>
                  </a:txBody>
                  <a:tcPr marL="67856" marR="67856" marT="0" marB="0"/>
                </a:tc>
                <a:extLst>
                  <a:ext uri="{0D108BD9-81ED-4DB2-BD59-A6C34878D82A}">
                    <a16:rowId xmlns:a16="http://schemas.microsoft.com/office/drawing/2014/main" xmlns="" val="10011"/>
                  </a:ext>
                </a:extLst>
              </a:tr>
            </a:tbl>
          </a:graphicData>
        </a:graphic>
      </p:graphicFrame>
      <p:sp>
        <p:nvSpPr>
          <p:cNvPr id="2" name="Ellipse 1"/>
          <p:cNvSpPr/>
          <p:nvPr/>
        </p:nvSpPr>
        <p:spPr>
          <a:xfrm>
            <a:off x="467544" y="1067991"/>
            <a:ext cx="8280920" cy="860420"/>
          </a:xfrm>
          <a:prstGeom prst="ellipse">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6" name="Ellipse 1"/>
          <p:cNvSpPr/>
          <p:nvPr/>
        </p:nvSpPr>
        <p:spPr>
          <a:xfrm>
            <a:off x="467544" y="2178373"/>
            <a:ext cx="8280920" cy="864096"/>
          </a:xfrm>
          <a:prstGeom prst="ellipse">
            <a:avLst/>
          </a:prstGeom>
          <a:noFill/>
          <a:ln w="76200" cmpd="sng">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11" name="Rectangle 10"/>
          <p:cNvSpPr/>
          <p:nvPr/>
        </p:nvSpPr>
        <p:spPr>
          <a:xfrm>
            <a:off x="6541789" y="6485274"/>
            <a:ext cx="2638723" cy="400110"/>
          </a:xfrm>
          <a:prstGeom prst="rect">
            <a:avLst/>
          </a:prstGeom>
        </p:spPr>
        <p:txBody>
          <a:bodyPr wrap="square">
            <a:spAutoFit/>
          </a:bodyPr>
          <a:lstStyle/>
          <a:p>
            <a:pPr lvl="0" algn="r">
              <a:spcBef>
                <a:spcPct val="20000"/>
              </a:spcBef>
            </a:pPr>
            <a:r>
              <a:rPr lang="fr-CA" sz="2000" dirty="0">
                <a:solidFill>
                  <a:prstClr val="black"/>
                </a:solidFill>
                <a:hlinkClick r:id="rId3" action="ppaction://hlinksldjump"/>
              </a:rPr>
              <a:t>Retourner</a:t>
            </a:r>
            <a:r>
              <a:rPr lang="fr-CA" sz="2000" dirty="0">
                <a:solidFill>
                  <a:prstClr val="black"/>
                </a:solidFill>
              </a:rPr>
              <a:t> aux résultats</a:t>
            </a:r>
          </a:p>
        </p:txBody>
      </p:sp>
      <p:sp>
        <p:nvSpPr>
          <p:cNvPr id="3" name="TextBox 2"/>
          <p:cNvSpPr txBox="1"/>
          <p:nvPr/>
        </p:nvSpPr>
        <p:spPr>
          <a:xfrm>
            <a:off x="179512" y="116632"/>
            <a:ext cx="8784976" cy="646331"/>
          </a:xfrm>
          <a:prstGeom prst="rect">
            <a:avLst/>
          </a:prstGeom>
          <a:noFill/>
        </p:spPr>
        <p:txBody>
          <a:bodyPr wrap="square" rtlCol="0">
            <a:spAutoFit/>
          </a:bodyPr>
          <a:lstStyle/>
          <a:p>
            <a:pPr algn="ctr"/>
            <a:r>
              <a:rPr lang="fr-CA" dirty="0"/>
              <a:t>Les </a:t>
            </a:r>
            <a:r>
              <a:rPr lang="fr-CA" b="1" dirty="0"/>
              <a:t>objectifs pédagogiques</a:t>
            </a:r>
            <a:r>
              <a:rPr lang="fr-CA" dirty="0"/>
              <a:t> guident les activités d’apprentissage avec les TIC </a:t>
            </a:r>
          </a:p>
          <a:p>
            <a:endParaRPr lang="en-US" dirty="0"/>
          </a:p>
        </p:txBody>
      </p:sp>
    </p:spTree>
    <p:extLst>
      <p:ext uri="{BB962C8B-B14F-4D97-AF65-F5344CB8AC3E}">
        <p14:creationId xmlns:p14="http://schemas.microsoft.com/office/powerpoint/2010/main" val="798102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938914983"/>
              </p:ext>
            </p:extLst>
          </p:nvPr>
        </p:nvGraphicFramePr>
        <p:xfrm>
          <a:off x="383637" y="836712"/>
          <a:ext cx="8440701" cy="5400600"/>
        </p:xfrm>
        <a:graphic>
          <a:graphicData uri="http://schemas.openxmlformats.org/drawingml/2006/table">
            <a:tbl>
              <a:tblPr firstRow="1" firstCol="1" bandRow="1">
                <a:tableStyleId>{5C22544A-7EE6-4342-B048-85BDC9FD1C3A}</a:tableStyleId>
              </a:tblPr>
              <a:tblGrid>
                <a:gridCol w="2116077">
                  <a:extLst>
                    <a:ext uri="{9D8B030D-6E8A-4147-A177-3AD203B41FA5}">
                      <a16:colId xmlns:a16="http://schemas.microsoft.com/office/drawing/2014/main" xmlns="" val="20000"/>
                    </a:ext>
                  </a:extLst>
                </a:gridCol>
                <a:gridCol w="6324624">
                  <a:extLst>
                    <a:ext uri="{9D8B030D-6E8A-4147-A177-3AD203B41FA5}">
                      <a16:colId xmlns:a16="http://schemas.microsoft.com/office/drawing/2014/main" xmlns="" val="20001"/>
                    </a:ext>
                  </a:extLst>
                </a:gridCol>
              </a:tblGrid>
              <a:tr h="399453">
                <a:tc gridSpan="2">
                  <a:txBody>
                    <a:bodyPr/>
                    <a:lstStyle/>
                    <a:p>
                      <a:pPr>
                        <a:lnSpc>
                          <a:spcPct val="115000"/>
                        </a:lnSpc>
                        <a:spcBef>
                          <a:spcPts val="500"/>
                        </a:spcBef>
                        <a:spcAft>
                          <a:spcPts val="500"/>
                        </a:spcAft>
                      </a:pPr>
                      <a:r>
                        <a:rPr lang="en-US" sz="1900" dirty="0">
                          <a:effectLst/>
                        </a:rPr>
                        <a:t>Perceived changes with the use of ICT</a:t>
                      </a:r>
                      <a:endParaRPr lang="fr-FR" sz="1000" dirty="0">
                        <a:effectLst/>
                        <a:latin typeface="Calibri"/>
                        <a:ea typeface="Calibri"/>
                        <a:cs typeface="Times New Roman"/>
                      </a:endParaRPr>
                    </a:p>
                  </a:txBody>
                  <a:tcPr marL="65111" marR="65111" marT="0" marB="0"/>
                </a:tc>
                <a:tc hMerge="1">
                  <a:txBody>
                    <a:bodyPr/>
                    <a:lstStyle/>
                    <a:p>
                      <a:endParaRPr lang="fr-FR"/>
                    </a:p>
                  </a:txBody>
                  <a:tcPr/>
                </a:tc>
                <a:extLst>
                  <a:ext uri="{0D108BD9-81ED-4DB2-BD59-A6C34878D82A}">
                    <a16:rowId xmlns:a16="http://schemas.microsoft.com/office/drawing/2014/main" xmlns="" val="10000"/>
                  </a:ext>
                </a:extLst>
              </a:tr>
              <a:tr h="861975">
                <a:tc>
                  <a:txBody>
                    <a:bodyPr/>
                    <a:lstStyle/>
                    <a:p>
                      <a:pPr marL="180340">
                        <a:lnSpc>
                          <a:spcPct val="115000"/>
                        </a:lnSpc>
                        <a:spcBef>
                          <a:spcPts val="600"/>
                        </a:spcBef>
                        <a:spcAft>
                          <a:spcPts val="0"/>
                        </a:spcAft>
                        <a:tabLst>
                          <a:tab pos="180340" algn="l"/>
                          <a:tab pos="349885" algn="l"/>
                        </a:tabLst>
                      </a:pPr>
                      <a:endParaRPr lang="en-US" sz="900" b="0" dirty="0">
                        <a:effectLst/>
                      </a:endParaRPr>
                    </a:p>
                    <a:p>
                      <a:pPr marL="180340">
                        <a:lnSpc>
                          <a:spcPct val="115000"/>
                        </a:lnSpc>
                        <a:spcBef>
                          <a:spcPts val="600"/>
                        </a:spcBef>
                        <a:spcAft>
                          <a:spcPts val="0"/>
                        </a:spcAft>
                        <a:tabLst>
                          <a:tab pos="180340" algn="l"/>
                          <a:tab pos="349885" algn="l"/>
                        </a:tabLst>
                      </a:pPr>
                      <a:r>
                        <a:rPr lang="en-US" sz="1600" b="1" dirty="0">
                          <a:effectLst/>
                        </a:rPr>
                        <a:t>in pedagogy</a:t>
                      </a:r>
                      <a:endParaRPr lang="fr-FR" sz="1600" b="1" dirty="0">
                        <a:effectLst/>
                        <a:latin typeface="Calibri"/>
                        <a:ea typeface="Calibri"/>
                        <a:cs typeface="Times New Roman"/>
                      </a:endParaRPr>
                    </a:p>
                  </a:txBody>
                  <a:tcPr marL="65111" marR="65111" marT="0" marB="0"/>
                </a:tc>
                <a:tc>
                  <a:txBody>
                    <a:bodyPr/>
                    <a:lstStyle/>
                    <a:p>
                      <a:pPr>
                        <a:lnSpc>
                          <a:spcPct val="115000"/>
                        </a:lnSpc>
                        <a:spcBef>
                          <a:spcPts val="600"/>
                        </a:spcBef>
                        <a:spcAft>
                          <a:spcPts val="0"/>
                        </a:spcAft>
                      </a:pPr>
                      <a:r>
                        <a:rPr lang="en-US" sz="1400" b="1" u="none" dirty="0">
                          <a:effectLst/>
                        </a:rPr>
                        <a:t>More active </a:t>
                      </a:r>
                      <a:r>
                        <a:rPr lang="en-US" sz="1400" b="0" u="none" dirty="0">
                          <a:effectLst/>
                        </a:rPr>
                        <a:t>and </a:t>
                      </a:r>
                      <a:r>
                        <a:rPr lang="en-US" sz="1400" b="1" u="none" dirty="0">
                          <a:effectLst/>
                        </a:rPr>
                        <a:t>interactive approaches</a:t>
                      </a:r>
                      <a:r>
                        <a:rPr lang="en-US" sz="1400" b="0" u="none" dirty="0">
                          <a:effectLst/>
                        </a:rPr>
                        <a:t>, in which students are involved and considered and </a:t>
                      </a:r>
                      <a:r>
                        <a:rPr lang="en-US" sz="1400" b="1" u="none" dirty="0">
                          <a:effectLst/>
                        </a:rPr>
                        <a:t>teachers guide students </a:t>
                      </a:r>
                      <a:r>
                        <a:rPr lang="en-US" sz="1400" b="0" dirty="0">
                          <a:effectLst/>
                        </a:rPr>
                        <a:t>in learning to learn. </a:t>
                      </a:r>
                      <a:endParaRPr lang="fr-FR" sz="1400" b="0" dirty="0">
                        <a:effectLst/>
                      </a:endParaRPr>
                    </a:p>
                    <a:p>
                      <a:pPr algn="ctr">
                        <a:lnSpc>
                          <a:spcPct val="115000"/>
                        </a:lnSpc>
                        <a:spcAft>
                          <a:spcPts val="600"/>
                        </a:spcAft>
                      </a:pPr>
                      <a:r>
                        <a:rPr lang="en-US" sz="1300" b="0" dirty="0">
                          <a:effectLst/>
                        </a:rPr>
                        <a:t>See </a:t>
                      </a:r>
                      <a:r>
                        <a:rPr lang="en-US" sz="1300" b="0" dirty="0">
                          <a:effectLst/>
                          <a:hlinkClick r:id="rId2" action="ppaction://hlinksldjump"/>
                        </a:rPr>
                        <a:t>Ibrahima and Bintou</a:t>
                      </a:r>
                      <a:endParaRPr lang="fr-FR" sz="1000" b="0" dirty="0">
                        <a:effectLst/>
                        <a:latin typeface="Calibri"/>
                        <a:ea typeface="Calibri"/>
                        <a:cs typeface="Times New Roman"/>
                      </a:endParaRPr>
                    </a:p>
                  </a:txBody>
                  <a:tcPr marL="65111" marR="65111" marT="0" marB="0"/>
                </a:tc>
                <a:extLst>
                  <a:ext uri="{0D108BD9-81ED-4DB2-BD59-A6C34878D82A}">
                    <a16:rowId xmlns:a16="http://schemas.microsoft.com/office/drawing/2014/main" xmlns="" val="10001"/>
                  </a:ext>
                </a:extLst>
              </a:tr>
              <a:tr h="558892">
                <a:tc>
                  <a:txBody>
                    <a:bodyPr/>
                    <a:lstStyle/>
                    <a:p>
                      <a:pPr marL="180340">
                        <a:lnSpc>
                          <a:spcPct val="115000"/>
                        </a:lnSpc>
                        <a:spcBef>
                          <a:spcPts val="600"/>
                        </a:spcBef>
                        <a:spcAft>
                          <a:spcPts val="0"/>
                        </a:spcAft>
                        <a:tabLst>
                          <a:tab pos="180340" algn="l"/>
                          <a:tab pos="349885" algn="l"/>
                        </a:tabLst>
                      </a:pPr>
                      <a:r>
                        <a:rPr lang="en-US" sz="1400" dirty="0">
                          <a:effectLst/>
                        </a:rPr>
                        <a:t>among students</a:t>
                      </a:r>
                      <a:endParaRPr lang="fr-FR" sz="1400" dirty="0">
                        <a:effectLst/>
                        <a:latin typeface="Calibri"/>
                        <a:ea typeface="Calibri"/>
                        <a:cs typeface="Times New Roman"/>
                      </a:endParaRPr>
                    </a:p>
                  </a:txBody>
                  <a:tcPr marL="65111" marR="65111" marT="0" marB="0"/>
                </a:tc>
                <a:tc>
                  <a:txBody>
                    <a:bodyPr/>
                    <a:lstStyle/>
                    <a:p>
                      <a:pPr>
                        <a:lnSpc>
                          <a:spcPct val="115000"/>
                        </a:lnSpc>
                        <a:spcBef>
                          <a:spcPts val="600"/>
                        </a:spcBef>
                        <a:spcAft>
                          <a:spcPts val="600"/>
                        </a:spcAft>
                      </a:pPr>
                      <a:r>
                        <a:rPr lang="en-US" sz="1300" b="1" u="none" dirty="0">
                          <a:effectLst/>
                        </a:rPr>
                        <a:t>More visible</a:t>
                      </a:r>
                      <a:r>
                        <a:rPr lang="en-US" sz="1300" u="none" dirty="0">
                          <a:effectLst/>
                        </a:rPr>
                        <a:t> and </a:t>
                      </a:r>
                      <a:r>
                        <a:rPr lang="en-US" sz="1300" b="1" u="none" dirty="0">
                          <a:effectLst/>
                        </a:rPr>
                        <a:t>vocal</a:t>
                      </a:r>
                      <a:r>
                        <a:rPr lang="en-US" sz="1300" u="none" dirty="0">
                          <a:effectLst/>
                        </a:rPr>
                        <a:t>. Motivated to speak, ask questions and be active and </a:t>
                      </a:r>
                      <a:r>
                        <a:rPr lang="en-US" sz="1300" b="1" u="none" dirty="0">
                          <a:effectLst/>
                        </a:rPr>
                        <a:t>engaged</a:t>
                      </a:r>
                      <a:r>
                        <a:rPr lang="en-US" sz="1300" u="none" dirty="0">
                          <a:effectLst/>
                        </a:rPr>
                        <a:t> in their learning. </a:t>
                      </a:r>
                      <a:endParaRPr lang="fr-FR" sz="1000" u="none" dirty="0">
                        <a:effectLst/>
                        <a:latin typeface="Calibri"/>
                        <a:ea typeface="Calibri"/>
                        <a:cs typeface="Times New Roman"/>
                      </a:endParaRPr>
                    </a:p>
                  </a:txBody>
                  <a:tcPr marL="65111" marR="65111" marT="0" marB="0"/>
                </a:tc>
                <a:extLst>
                  <a:ext uri="{0D108BD9-81ED-4DB2-BD59-A6C34878D82A}">
                    <a16:rowId xmlns:a16="http://schemas.microsoft.com/office/drawing/2014/main" xmlns="" val="10002"/>
                  </a:ext>
                </a:extLst>
              </a:tr>
              <a:tr h="558892">
                <a:tc>
                  <a:txBody>
                    <a:bodyPr/>
                    <a:lstStyle/>
                    <a:p>
                      <a:pPr marL="180340">
                        <a:lnSpc>
                          <a:spcPct val="115000"/>
                        </a:lnSpc>
                        <a:spcBef>
                          <a:spcPts val="600"/>
                        </a:spcBef>
                        <a:spcAft>
                          <a:spcPts val="0"/>
                        </a:spcAft>
                        <a:tabLst>
                          <a:tab pos="180340" algn="l"/>
                          <a:tab pos="349885" algn="l"/>
                        </a:tabLst>
                      </a:pPr>
                      <a:r>
                        <a:rPr lang="en-US" sz="1400" dirty="0">
                          <a:effectLst/>
                        </a:rPr>
                        <a:t>among teachers</a:t>
                      </a:r>
                      <a:endParaRPr lang="fr-FR" sz="1400" dirty="0">
                        <a:effectLst/>
                        <a:latin typeface="Calibri"/>
                        <a:ea typeface="Calibri"/>
                        <a:cs typeface="Times New Roman"/>
                      </a:endParaRPr>
                    </a:p>
                  </a:txBody>
                  <a:tcPr marL="65111" marR="65111" marT="0" marB="0"/>
                </a:tc>
                <a:tc>
                  <a:txBody>
                    <a:bodyPr/>
                    <a:lstStyle/>
                    <a:p>
                      <a:pPr>
                        <a:lnSpc>
                          <a:spcPct val="115000"/>
                        </a:lnSpc>
                        <a:spcBef>
                          <a:spcPts val="600"/>
                        </a:spcBef>
                        <a:spcAft>
                          <a:spcPts val="600"/>
                        </a:spcAft>
                      </a:pPr>
                      <a:r>
                        <a:rPr lang="en-US" sz="1300" b="1" u="none" dirty="0">
                          <a:effectLst/>
                        </a:rPr>
                        <a:t>Motivated</a:t>
                      </a:r>
                      <a:r>
                        <a:rPr lang="en-US" sz="1300" u="none" dirty="0">
                          <a:effectLst/>
                        </a:rPr>
                        <a:t> by the use of ICT and </a:t>
                      </a:r>
                      <a:r>
                        <a:rPr lang="en-US" sz="1300" b="1" u="none" dirty="0">
                          <a:effectLst/>
                        </a:rPr>
                        <a:t>energized</a:t>
                      </a:r>
                      <a:r>
                        <a:rPr lang="en-US" sz="1300" u="none" dirty="0">
                          <a:effectLst/>
                        </a:rPr>
                        <a:t>. </a:t>
                      </a:r>
                      <a:r>
                        <a:rPr lang="en-US" sz="1300" b="1" u="none" dirty="0">
                          <a:effectLst/>
                        </a:rPr>
                        <a:t>Humbler</a:t>
                      </a:r>
                      <a:r>
                        <a:rPr lang="en-US" sz="1300" u="none" dirty="0">
                          <a:effectLst/>
                        </a:rPr>
                        <a:t> about what they know and know that they must keep learning.</a:t>
                      </a:r>
                      <a:endParaRPr lang="fr-FR" sz="1000" u="none" dirty="0">
                        <a:effectLst/>
                        <a:latin typeface="Calibri"/>
                        <a:ea typeface="Calibri"/>
                        <a:cs typeface="Times New Roman"/>
                      </a:endParaRPr>
                    </a:p>
                  </a:txBody>
                  <a:tcPr marL="65111" marR="65111" marT="0" marB="0"/>
                </a:tc>
                <a:extLst>
                  <a:ext uri="{0D108BD9-81ED-4DB2-BD59-A6C34878D82A}">
                    <a16:rowId xmlns:a16="http://schemas.microsoft.com/office/drawing/2014/main" xmlns="" val="10003"/>
                  </a:ext>
                </a:extLst>
              </a:tr>
              <a:tr h="828629">
                <a:tc>
                  <a:txBody>
                    <a:bodyPr/>
                    <a:lstStyle/>
                    <a:p>
                      <a:pPr marL="180340">
                        <a:lnSpc>
                          <a:spcPct val="115000"/>
                        </a:lnSpc>
                        <a:spcBef>
                          <a:spcPts val="600"/>
                        </a:spcBef>
                        <a:spcAft>
                          <a:spcPts val="0"/>
                        </a:spcAft>
                        <a:tabLst>
                          <a:tab pos="180340" algn="l"/>
                          <a:tab pos="349885" algn="l"/>
                        </a:tabLst>
                      </a:pPr>
                      <a:endParaRPr lang="en-US" sz="800" dirty="0">
                        <a:effectLst/>
                      </a:endParaRPr>
                    </a:p>
                    <a:p>
                      <a:pPr marL="180340">
                        <a:lnSpc>
                          <a:spcPct val="115000"/>
                        </a:lnSpc>
                        <a:spcBef>
                          <a:spcPts val="600"/>
                        </a:spcBef>
                        <a:spcAft>
                          <a:spcPts val="0"/>
                        </a:spcAft>
                        <a:tabLst>
                          <a:tab pos="180340" algn="l"/>
                          <a:tab pos="349885" algn="l"/>
                        </a:tabLst>
                      </a:pPr>
                      <a:r>
                        <a:rPr lang="en-US" sz="1600" dirty="0">
                          <a:effectLst/>
                        </a:rPr>
                        <a:t>in course content</a:t>
                      </a:r>
                      <a:endParaRPr lang="fr-FR" sz="1600" dirty="0">
                        <a:effectLst/>
                        <a:latin typeface="Calibri"/>
                        <a:ea typeface="Calibri"/>
                        <a:cs typeface="Times New Roman"/>
                      </a:endParaRPr>
                    </a:p>
                  </a:txBody>
                  <a:tcPr marL="65111" marR="65111" marT="0" marB="0"/>
                </a:tc>
                <a:tc>
                  <a:txBody>
                    <a:bodyPr/>
                    <a:lstStyle/>
                    <a:p>
                      <a:pPr>
                        <a:lnSpc>
                          <a:spcPct val="115000"/>
                        </a:lnSpc>
                        <a:spcBef>
                          <a:spcPts val="600"/>
                        </a:spcBef>
                        <a:spcAft>
                          <a:spcPts val="0"/>
                        </a:spcAft>
                      </a:pPr>
                      <a:r>
                        <a:rPr lang="en-US" sz="1400" b="1" u="none" dirty="0">
                          <a:effectLst/>
                        </a:rPr>
                        <a:t>Less monotonous</a:t>
                      </a:r>
                      <a:r>
                        <a:rPr lang="en-US" sz="1400" b="0" u="none" dirty="0">
                          <a:effectLst/>
                        </a:rPr>
                        <a:t>, </a:t>
                      </a:r>
                      <a:r>
                        <a:rPr lang="en-US" sz="1400" b="1" u="none" dirty="0">
                          <a:effectLst/>
                        </a:rPr>
                        <a:t>less stagnant</a:t>
                      </a:r>
                      <a:r>
                        <a:rPr lang="en-US" sz="1400" b="0" u="none" dirty="0">
                          <a:effectLst/>
                        </a:rPr>
                        <a:t>. </a:t>
                      </a:r>
                      <a:r>
                        <a:rPr lang="en-US" sz="1400" b="1" u="none" dirty="0">
                          <a:effectLst/>
                        </a:rPr>
                        <a:t>Courses enriched</a:t>
                      </a:r>
                      <a:r>
                        <a:rPr lang="en-US" sz="1400" b="0" u="none" dirty="0">
                          <a:effectLst/>
                        </a:rPr>
                        <a:t> and </a:t>
                      </a:r>
                      <a:r>
                        <a:rPr lang="en-US" sz="1400" b="1" u="none" dirty="0">
                          <a:effectLst/>
                        </a:rPr>
                        <a:t>updated</a:t>
                      </a:r>
                      <a:r>
                        <a:rPr lang="en-US" sz="1400" b="0" u="none" dirty="0">
                          <a:effectLst/>
                        </a:rPr>
                        <a:t>. Locally available </a:t>
                      </a:r>
                      <a:r>
                        <a:rPr lang="en-US" sz="1400" b="1" u="none" dirty="0">
                          <a:effectLst/>
                        </a:rPr>
                        <a:t>knowledge may be revalorized</a:t>
                      </a:r>
                      <a:r>
                        <a:rPr lang="en-US" sz="1400" b="0" u="none" dirty="0">
                          <a:effectLst/>
                        </a:rPr>
                        <a:t> as it too is interrogated and integrated</a:t>
                      </a:r>
                      <a:r>
                        <a:rPr lang="en-US" sz="1400" b="0" dirty="0">
                          <a:effectLst/>
                        </a:rPr>
                        <a:t>. </a:t>
                      </a:r>
                      <a:endParaRPr lang="fr-FR" sz="1400" b="0" dirty="0">
                        <a:effectLst/>
                      </a:endParaRPr>
                    </a:p>
                    <a:p>
                      <a:pPr algn="ctr">
                        <a:lnSpc>
                          <a:spcPct val="115000"/>
                        </a:lnSpc>
                        <a:spcAft>
                          <a:spcPts val="600"/>
                        </a:spcAft>
                      </a:pPr>
                      <a:r>
                        <a:rPr lang="en-US" sz="1300" b="0" dirty="0">
                          <a:effectLst/>
                        </a:rPr>
                        <a:t>See </a:t>
                      </a:r>
                      <a:r>
                        <a:rPr lang="en-US" sz="1300" b="0" dirty="0">
                          <a:effectLst/>
                          <a:hlinkClick r:id="rId3" action="ppaction://hlinksldjump"/>
                        </a:rPr>
                        <a:t>Dramane</a:t>
                      </a:r>
                      <a:endParaRPr lang="fr-FR" sz="1000" b="0" dirty="0">
                        <a:effectLst/>
                        <a:latin typeface="Calibri"/>
                        <a:ea typeface="Calibri"/>
                        <a:cs typeface="Times New Roman"/>
                      </a:endParaRPr>
                    </a:p>
                  </a:txBody>
                  <a:tcPr marL="65111" marR="65111" marT="0" marB="0"/>
                </a:tc>
                <a:extLst>
                  <a:ext uri="{0D108BD9-81ED-4DB2-BD59-A6C34878D82A}">
                    <a16:rowId xmlns:a16="http://schemas.microsoft.com/office/drawing/2014/main" xmlns="" val="10004"/>
                  </a:ext>
                </a:extLst>
              </a:tr>
              <a:tr h="558892">
                <a:tc>
                  <a:txBody>
                    <a:bodyPr/>
                    <a:lstStyle/>
                    <a:p>
                      <a:pPr marL="180340">
                        <a:lnSpc>
                          <a:spcPct val="115000"/>
                        </a:lnSpc>
                        <a:spcBef>
                          <a:spcPts val="600"/>
                        </a:spcBef>
                        <a:spcAft>
                          <a:spcPts val="0"/>
                        </a:spcAft>
                        <a:tabLst>
                          <a:tab pos="180340" algn="l"/>
                          <a:tab pos="349885" algn="l"/>
                        </a:tabLst>
                      </a:pPr>
                      <a:r>
                        <a:rPr lang="en-US" sz="1400" dirty="0">
                          <a:effectLst/>
                        </a:rPr>
                        <a:t>in classrooms</a:t>
                      </a:r>
                      <a:endParaRPr lang="fr-FR" sz="1400" dirty="0">
                        <a:effectLst/>
                        <a:latin typeface="Calibri"/>
                        <a:ea typeface="Calibri"/>
                        <a:cs typeface="Times New Roman"/>
                      </a:endParaRPr>
                    </a:p>
                  </a:txBody>
                  <a:tcPr marL="65111" marR="65111" marT="0" marB="0"/>
                </a:tc>
                <a:tc>
                  <a:txBody>
                    <a:bodyPr/>
                    <a:lstStyle/>
                    <a:p>
                      <a:pPr>
                        <a:lnSpc>
                          <a:spcPct val="115000"/>
                        </a:lnSpc>
                        <a:spcBef>
                          <a:spcPts val="600"/>
                        </a:spcBef>
                        <a:spcAft>
                          <a:spcPts val="600"/>
                        </a:spcAft>
                      </a:pPr>
                      <a:r>
                        <a:rPr lang="en-US" sz="1300" b="1" u="none" dirty="0">
                          <a:effectLst/>
                        </a:rPr>
                        <a:t>Less rigid</a:t>
                      </a:r>
                      <a:r>
                        <a:rPr lang="en-US" sz="1300" u="none" dirty="0">
                          <a:effectLst/>
                        </a:rPr>
                        <a:t>, </a:t>
                      </a:r>
                      <a:r>
                        <a:rPr lang="en-US" sz="1300" b="1" u="none" dirty="0">
                          <a:effectLst/>
                        </a:rPr>
                        <a:t>more fluid</a:t>
                      </a:r>
                      <a:r>
                        <a:rPr lang="en-US" sz="1300" u="none" dirty="0">
                          <a:effectLst/>
                        </a:rPr>
                        <a:t>. More </a:t>
                      </a:r>
                      <a:r>
                        <a:rPr lang="en-US" sz="1300" b="1" u="none" dirty="0">
                          <a:effectLst/>
                        </a:rPr>
                        <a:t>dialogue</a:t>
                      </a:r>
                      <a:r>
                        <a:rPr lang="en-US" sz="1300" u="none" dirty="0">
                          <a:effectLst/>
                        </a:rPr>
                        <a:t> and </a:t>
                      </a:r>
                      <a:r>
                        <a:rPr lang="en-US" sz="1300" b="1" u="none" dirty="0">
                          <a:effectLst/>
                        </a:rPr>
                        <a:t>diverse voices and perspectives</a:t>
                      </a:r>
                      <a:r>
                        <a:rPr lang="en-US" sz="1300" u="none" dirty="0">
                          <a:effectLst/>
                        </a:rPr>
                        <a:t>. More student </a:t>
                      </a:r>
                      <a:r>
                        <a:rPr lang="en-US" sz="1300" b="1" u="none" dirty="0">
                          <a:effectLst/>
                        </a:rPr>
                        <a:t>initiative</a:t>
                      </a:r>
                      <a:r>
                        <a:rPr lang="en-US" sz="1300" u="none" dirty="0">
                          <a:effectLst/>
                        </a:rPr>
                        <a:t> and </a:t>
                      </a:r>
                      <a:r>
                        <a:rPr lang="en-US" sz="1300" b="1" u="none" dirty="0">
                          <a:effectLst/>
                        </a:rPr>
                        <a:t>participation</a:t>
                      </a:r>
                      <a:r>
                        <a:rPr lang="en-US" sz="1300" u="none" dirty="0">
                          <a:effectLst/>
                        </a:rPr>
                        <a:t> and more </a:t>
                      </a:r>
                      <a:r>
                        <a:rPr lang="en-US" sz="1300" b="1" u="none" dirty="0">
                          <a:effectLst/>
                        </a:rPr>
                        <a:t>power sharing</a:t>
                      </a:r>
                      <a:r>
                        <a:rPr lang="en-US" sz="1300" u="none" dirty="0">
                          <a:effectLst/>
                        </a:rPr>
                        <a:t>.</a:t>
                      </a:r>
                      <a:endParaRPr lang="fr-FR" sz="1000" u="none" dirty="0">
                        <a:effectLst/>
                        <a:latin typeface="Calibri"/>
                        <a:ea typeface="Calibri"/>
                        <a:cs typeface="Times New Roman"/>
                      </a:endParaRPr>
                    </a:p>
                  </a:txBody>
                  <a:tcPr marL="65111" marR="65111" marT="0" marB="0"/>
                </a:tc>
                <a:extLst>
                  <a:ext uri="{0D108BD9-81ED-4DB2-BD59-A6C34878D82A}">
                    <a16:rowId xmlns:a16="http://schemas.microsoft.com/office/drawing/2014/main" xmlns="" val="10005"/>
                  </a:ext>
                </a:extLst>
              </a:tr>
              <a:tr h="795529">
                <a:tc>
                  <a:txBody>
                    <a:bodyPr/>
                    <a:lstStyle/>
                    <a:p>
                      <a:pPr marL="180340">
                        <a:lnSpc>
                          <a:spcPct val="115000"/>
                        </a:lnSpc>
                        <a:spcBef>
                          <a:spcPts val="600"/>
                        </a:spcBef>
                        <a:spcAft>
                          <a:spcPts val="0"/>
                        </a:spcAft>
                        <a:tabLst>
                          <a:tab pos="180340" algn="l"/>
                          <a:tab pos="349885" algn="l"/>
                        </a:tabLst>
                      </a:pPr>
                      <a:r>
                        <a:rPr lang="en-US" sz="1400" dirty="0">
                          <a:effectLst/>
                        </a:rPr>
                        <a:t>at school</a:t>
                      </a:r>
                      <a:endParaRPr lang="fr-FR" sz="1400" dirty="0">
                        <a:effectLst/>
                        <a:latin typeface="Calibri"/>
                        <a:ea typeface="Calibri"/>
                        <a:cs typeface="Times New Roman"/>
                      </a:endParaRPr>
                    </a:p>
                  </a:txBody>
                  <a:tcPr marL="65111" marR="65111" marT="0" marB="0"/>
                </a:tc>
                <a:tc>
                  <a:txBody>
                    <a:bodyPr/>
                    <a:lstStyle/>
                    <a:p>
                      <a:pPr>
                        <a:lnSpc>
                          <a:spcPct val="115000"/>
                        </a:lnSpc>
                        <a:spcBef>
                          <a:spcPts val="600"/>
                        </a:spcBef>
                        <a:spcAft>
                          <a:spcPts val="600"/>
                        </a:spcAft>
                      </a:pPr>
                      <a:r>
                        <a:rPr lang="en-US" sz="1300" b="1" u="none" dirty="0">
                          <a:effectLst/>
                        </a:rPr>
                        <a:t>School life transcends boundaries</a:t>
                      </a:r>
                      <a:r>
                        <a:rPr lang="en-US" sz="1300" u="none" dirty="0">
                          <a:effectLst/>
                        </a:rPr>
                        <a:t>. </a:t>
                      </a:r>
                      <a:r>
                        <a:rPr lang="en-US" sz="1300" b="1" u="none" dirty="0">
                          <a:effectLst/>
                        </a:rPr>
                        <a:t>More open to community and world</a:t>
                      </a:r>
                      <a:r>
                        <a:rPr lang="en-US" sz="1300" u="none" dirty="0">
                          <a:effectLst/>
                        </a:rPr>
                        <a:t> and vice versa. New spaces such as computer labs bring new opportunities. School culture can be refreshed and reinvigorated. </a:t>
                      </a:r>
                      <a:endParaRPr lang="fr-FR" sz="1000" u="none" dirty="0">
                        <a:effectLst/>
                        <a:latin typeface="Calibri"/>
                        <a:ea typeface="Calibri"/>
                        <a:cs typeface="Times New Roman"/>
                      </a:endParaRPr>
                    </a:p>
                  </a:txBody>
                  <a:tcPr marL="65111" marR="65111" marT="0" marB="0"/>
                </a:tc>
                <a:extLst>
                  <a:ext uri="{0D108BD9-81ED-4DB2-BD59-A6C34878D82A}">
                    <a16:rowId xmlns:a16="http://schemas.microsoft.com/office/drawing/2014/main" xmlns="" val="10006"/>
                  </a:ext>
                </a:extLst>
              </a:tr>
              <a:tr h="838338">
                <a:tc>
                  <a:txBody>
                    <a:bodyPr/>
                    <a:lstStyle/>
                    <a:p>
                      <a:pPr marL="180340">
                        <a:lnSpc>
                          <a:spcPct val="115000"/>
                        </a:lnSpc>
                        <a:spcBef>
                          <a:spcPts val="600"/>
                        </a:spcBef>
                        <a:spcAft>
                          <a:spcPts val="600"/>
                        </a:spcAft>
                        <a:tabLst>
                          <a:tab pos="180340" algn="l"/>
                          <a:tab pos="349885" algn="l"/>
                        </a:tabLst>
                      </a:pPr>
                      <a:r>
                        <a:rPr lang="en-US" sz="1400" dirty="0">
                          <a:effectLst/>
                        </a:rPr>
                        <a:t>in teachers’ professional development</a:t>
                      </a:r>
                      <a:endParaRPr lang="fr-FR" sz="1400" dirty="0">
                        <a:effectLst/>
                        <a:latin typeface="Calibri"/>
                        <a:ea typeface="Calibri"/>
                        <a:cs typeface="Times New Roman"/>
                      </a:endParaRPr>
                    </a:p>
                  </a:txBody>
                  <a:tcPr marL="65111" marR="65111" marT="0" marB="0"/>
                </a:tc>
                <a:tc>
                  <a:txBody>
                    <a:bodyPr/>
                    <a:lstStyle/>
                    <a:p>
                      <a:pPr>
                        <a:lnSpc>
                          <a:spcPct val="115000"/>
                        </a:lnSpc>
                        <a:spcBef>
                          <a:spcPts val="600"/>
                        </a:spcBef>
                        <a:spcAft>
                          <a:spcPts val="0"/>
                        </a:spcAft>
                      </a:pPr>
                      <a:r>
                        <a:rPr lang="en-US" sz="1300" b="1" u="none" dirty="0">
                          <a:effectLst/>
                        </a:rPr>
                        <a:t>Internet becomes a companion for teachers </a:t>
                      </a:r>
                      <a:r>
                        <a:rPr lang="en-US" sz="1300" u="none" dirty="0">
                          <a:effectLst/>
                        </a:rPr>
                        <a:t>in deepening their knowledge and evolving their pedagogies. </a:t>
                      </a:r>
                      <a:endParaRPr lang="fr-FR" sz="1000" u="none" dirty="0">
                        <a:effectLst/>
                      </a:endParaRPr>
                    </a:p>
                    <a:p>
                      <a:pPr algn="ctr">
                        <a:lnSpc>
                          <a:spcPct val="115000"/>
                        </a:lnSpc>
                        <a:spcAft>
                          <a:spcPts val="600"/>
                        </a:spcAft>
                      </a:pPr>
                      <a:r>
                        <a:rPr lang="en-US" sz="1300" dirty="0">
                          <a:effectLst/>
                        </a:rPr>
                        <a:t>See </a:t>
                      </a:r>
                      <a:r>
                        <a:rPr lang="en-US" sz="1300" dirty="0">
                          <a:effectLst/>
                          <a:hlinkClick r:id="rId4" action="ppaction://hlinksldjump"/>
                        </a:rPr>
                        <a:t>Xavier</a:t>
                      </a:r>
                      <a:endParaRPr lang="fr-FR" sz="1000" dirty="0">
                        <a:effectLst/>
                        <a:latin typeface="Calibri"/>
                        <a:ea typeface="Calibri"/>
                        <a:cs typeface="Times New Roman"/>
                      </a:endParaRPr>
                    </a:p>
                  </a:txBody>
                  <a:tcPr marL="65111" marR="65111" marT="0" marB="0"/>
                </a:tc>
                <a:extLst>
                  <a:ext uri="{0D108BD9-81ED-4DB2-BD59-A6C34878D82A}">
                    <a16:rowId xmlns:a16="http://schemas.microsoft.com/office/drawing/2014/main" xmlns="" val="10007"/>
                  </a:ext>
                </a:extLst>
              </a:tr>
            </a:tbl>
          </a:graphicData>
        </a:graphic>
      </p:graphicFrame>
      <p:sp>
        <p:nvSpPr>
          <p:cNvPr id="7" name="Rectangle 6"/>
          <p:cNvSpPr/>
          <p:nvPr/>
        </p:nvSpPr>
        <p:spPr>
          <a:xfrm>
            <a:off x="6382497" y="6309320"/>
            <a:ext cx="2437975" cy="369332"/>
          </a:xfrm>
          <a:prstGeom prst="rect">
            <a:avLst/>
          </a:prstGeom>
        </p:spPr>
        <p:txBody>
          <a:bodyPr wrap="none">
            <a:spAutoFit/>
          </a:bodyPr>
          <a:lstStyle/>
          <a:p>
            <a:pPr algn="r"/>
            <a:r>
              <a:rPr lang="fr-CA" dirty="0">
                <a:hlinkClick r:id="rId5" action="ppaction://hlinksldjump"/>
              </a:rPr>
              <a:t>Continuer</a:t>
            </a:r>
            <a:r>
              <a:rPr lang="fr-CA" dirty="0"/>
              <a:t> au Discussion</a:t>
            </a:r>
          </a:p>
        </p:txBody>
      </p:sp>
      <p:sp>
        <p:nvSpPr>
          <p:cNvPr id="6" name="Ellipse 5"/>
          <p:cNvSpPr/>
          <p:nvPr/>
        </p:nvSpPr>
        <p:spPr>
          <a:xfrm>
            <a:off x="179512" y="1185865"/>
            <a:ext cx="8765056" cy="864096"/>
          </a:xfrm>
          <a:prstGeom prst="ellipse">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9" name="Ellipse 8"/>
          <p:cNvSpPr/>
          <p:nvPr/>
        </p:nvSpPr>
        <p:spPr>
          <a:xfrm>
            <a:off x="179512" y="3068958"/>
            <a:ext cx="8856984" cy="959125"/>
          </a:xfrm>
          <a:prstGeom prst="ellipse">
            <a:avLst/>
          </a:prstGeom>
          <a:noFill/>
          <a:ln w="76200" cmpd="sng">
            <a:solidFill>
              <a:srgbClr val="FFC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5" name="TextBox 4"/>
          <p:cNvSpPr txBox="1"/>
          <p:nvPr/>
        </p:nvSpPr>
        <p:spPr>
          <a:xfrm>
            <a:off x="244025" y="323364"/>
            <a:ext cx="8712968" cy="369332"/>
          </a:xfrm>
          <a:prstGeom prst="rect">
            <a:avLst/>
          </a:prstGeom>
          <a:noFill/>
        </p:spPr>
        <p:txBody>
          <a:bodyPr wrap="square" rtlCol="0">
            <a:spAutoFit/>
          </a:bodyPr>
          <a:lstStyle/>
          <a:p>
            <a:r>
              <a:rPr lang="fr-CA" dirty="0"/>
              <a:t>Des </a:t>
            </a:r>
            <a:r>
              <a:rPr lang="fr-CA" b="1" dirty="0"/>
              <a:t>changements</a:t>
            </a:r>
            <a:r>
              <a:rPr lang="fr-CA" dirty="0"/>
              <a:t> parviennent avec l’utilisation pédagogique des TIC, selon les enseignants</a:t>
            </a:r>
            <a:endParaRPr lang="en-US" dirty="0"/>
          </a:p>
        </p:txBody>
      </p:sp>
    </p:spTree>
    <p:extLst>
      <p:ext uri="{BB962C8B-B14F-4D97-AF65-F5344CB8AC3E}">
        <p14:creationId xmlns:p14="http://schemas.microsoft.com/office/powerpoint/2010/main" val="22798613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sz="3200" dirty="0"/>
              <a:t>Changements </a:t>
            </a:r>
            <a:r>
              <a:rPr lang="fr-CA" sz="3200" b="1" dirty="0"/>
              <a:t>pédagogiques</a:t>
            </a:r>
            <a:r>
              <a:rPr lang="fr-CA" sz="3200" dirty="0"/>
              <a:t> perçus</a:t>
            </a:r>
            <a:br>
              <a:rPr lang="fr-CA" sz="3200" dirty="0"/>
            </a:br>
            <a:r>
              <a:rPr lang="fr-CA" sz="3200" dirty="0"/>
              <a:t>avec l’utilisation des TIC</a:t>
            </a:r>
          </a:p>
        </p:txBody>
      </p:sp>
      <p:sp>
        <p:nvSpPr>
          <p:cNvPr id="3" name="Espace réservé du contenu 2"/>
          <p:cNvSpPr>
            <a:spLocks noGrp="1"/>
          </p:cNvSpPr>
          <p:nvPr>
            <p:ph idx="1"/>
          </p:nvPr>
        </p:nvSpPr>
        <p:spPr>
          <a:xfrm>
            <a:off x="457200" y="1711349"/>
            <a:ext cx="8229600" cy="4525963"/>
          </a:xfrm>
        </p:spPr>
        <p:txBody>
          <a:bodyPr>
            <a:noAutofit/>
          </a:bodyPr>
          <a:lstStyle/>
          <a:p>
            <a:pPr marL="0" indent="0">
              <a:buNone/>
            </a:pPr>
            <a:r>
              <a:rPr lang="fr-FR" sz="3500" dirty="0"/>
              <a:t>« </a:t>
            </a:r>
            <a:r>
              <a:rPr lang="fr-FR" sz="3500" i="1" dirty="0"/>
              <a:t>A l’époque, le maitre dispensait les cours… maintenant on partage les idées, </a:t>
            </a:r>
            <a:r>
              <a:rPr lang="fr-FR" sz="3500" b="1" i="1" dirty="0"/>
              <a:t>l’élève ne conçoit pas seulement ce que je dis</a:t>
            </a:r>
            <a:r>
              <a:rPr lang="fr-FR" sz="3500" dirty="0"/>
              <a:t> ». (Ibrahima)</a:t>
            </a:r>
            <a:endParaRPr lang="fr-FR" sz="2000" dirty="0"/>
          </a:p>
          <a:p>
            <a:pPr marL="0" indent="0">
              <a:buNone/>
            </a:pPr>
            <a:r>
              <a:rPr lang="fr-FR" sz="2000" dirty="0"/>
              <a:t> </a:t>
            </a:r>
          </a:p>
          <a:p>
            <a:pPr marL="0" indent="0">
              <a:buNone/>
            </a:pPr>
            <a:r>
              <a:rPr lang="fr-FR" sz="3500" dirty="0"/>
              <a:t>« </a:t>
            </a:r>
            <a:r>
              <a:rPr lang="fr-FR" sz="3500" i="1" dirty="0"/>
              <a:t>Je ne fais plus les croquis au tableau; je m’étale plus sur les leçons qu’auparavant, ce qui </a:t>
            </a:r>
            <a:r>
              <a:rPr lang="fr-FR" sz="3500" b="1" i="1" dirty="0"/>
              <a:t>facilite la compréhension</a:t>
            </a:r>
            <a:r>
              <a:rPr lang="fr-FR" sz="3500" dirty="0"/>
              <a:t> ». (Bintou)</a:t>
            </a:r>
          </a:p>
        </p:txBody>
      </p:sp>
      <p:sp>
        <p:nvSpPr>
          <p:cNvPr id="4" name="Rectangle 3"/>
          <p:cNvSpPr/>
          <p:nvPr/>
        </p:nvSpPr>
        <p:spPr>
          <a:xfrm>
            <a:off x="5258348" y="6381328"/>
            <a:ext cx="3922164" cy="369332"/>
          </a:xfrm>
          <a:prstGeom prst="rect">
            <a:avLst/>
          </a:prstGeom>
        </p:spPr>
        <p:txBody>
          <a:bodyPr wrap="none">
            <a:spAutoFit/>
          </a:bodyPr>
          <a:lstStyle/>
          <a:p>
            <a:r>
              <a:rPr lang="fr-CA" dirty="0">
                <a:hlinkClick r:id="rId2" action="ppaction://hlinksldjump"/>
              </a:rPr>
              <a:t>Retourner</a:t>
            </a:r>
            <a:r>
              <a:rPr lang="fr-CA" dirty="0"/>
              <a:t> au Tableau de changements</a:t>
            </a:r>
          </a:p>
        </p:txBody>
      </p:sp>
    </p:spTree>
    <p:extLst>
      <p:ext uri="{BB962C8B-B14F-4D97-AF65-F5344CB8AC3E}">
        <p14:creationId xmlns:p14="http://schemas.microsoft.com/office/powerpoint/2010/main" val="1144354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5543550" cy="1570186"/>
          </a:xfrm>
        </p:spPr>
        <p:txBody>
          <a:bodyPr>
            <a:normAutofit/>
          </a:bodyPr>
          <a:lstStyle/>
          <a:p>
            <a:pPr algn="l"/>
            <a:r>
              <a:rPr lang="fr-CA" sz="3200" dirty="0"/>
              <a:t>Changements dans le </a:t>
            </a:r>
            <a:br>
              <a:rPr lang="fr-CA" sz="3200" dirty="0"/>
            </a:br>
            <a:r>
              <a:rPr lang="fr-CA" sz="3200" b="1" dirty="0"/>
              <a:t>contenu des cours</a:t>
            </a:r>
            <a:r>
              <a:rPr lang="fr-CA" sz="3200" dirty="0"/>
              <a:t> perçus</a:t>
            </a:r>
            <a:br>
              <a:rPr lang="fr-CA" sz="3200" dirty="0"/>
            </a:br>
            <a:r>
              <a:rPr lang="fr-CA" sz="3200" dirty="0"/>
              <a:t>avec l’utilisation des TIC</a:t>
            </a:r>
            <a:endParaRPr lang="fr-FR" sz="3200" b="1" dirty="0"/>
          </a:p>
        </p:txBody>
      </p:sp>
      <p:sp>
        <p:nvSpPr>
          <p:cNvPr id="3" name="Espace réservé du contenu 2"/>
          <p:cNvSpPr>
            <a:spLocks noGrp="1"/>
          </p:cNvSpPr>
          <p:nvPr>
            <p:ph idx="1"/>
          </p:nvPr>
        </p:nvSpPr>
        <p:spPr>
          <a:xfrm>
            <a:off x="457200" y="2451168"/>
            <a:ext cx="8229600" cy="4176464"/>
          </a:xfrm>
        </p:spPr>
        <p:txBody>
          <a:bodyPr>
            <a:noAutofit/>
          </a:bodyPr>
          <a:lstStyle/>
          <a:p>
            <a:pPr marL="0" indent="0">
              <a:lnSpc>
                <a:spcPts val="5000"/>
              </a:lnSpc>
              <a:buNone/>
            </a:pPr>
            <a:r>
              <a:rPr lang="fr-FR" sz="3500" dirty="0"/>
              <a:t>« </a:t>
            </a:r>
            <a:r>
              <a:rPr lang="fr-FR" sz="3500" i="1" dirty="0"/>
              <a:t>Au lieu de dessiner au tableau, dans la salle informatique, on </a:t>
            </a:r>
            <a:r>
              <a:rPr lang="fr-FR" sz="3500" b="1" i="1" dirty="0"/>
              <a:t>compare les différentes cartes d’Afrique</a:t>
            </a:r>
            <a:r>
              <a:rPr lang="fr-FR" sz="3500" i="1" dirty="0"/>
              <a:t>.</a:t>
            </a:r>
            <a:r>
              <a:rPr lang="fr-FR" sz="3500" dirty="0"/>
              <a:t> </a:t>
            </a:r>
            <a:r>
              <a:rPr lang="fr-FR" sz="3500" i="1" dirty="0"/>
              <a:t>Et on </a:t>
            </a:r>
            <a:r>
              <a:rPr lang="fr-FR" sz="3500" b="1" i="1" dirty="0"/>
              <a:t>accède aux infos sur la crise financière de 2008</a:t>
            </a:r>
            <a:r>
              <a:rPr lang="fr-FR" sz="3500" i="1" dirty="0"/>
              <a:t> – qui n’est pas couverte dans les manuels scolaires</a:t>
            </a:r>
            <a:r>
              <a:rPr lang="fr-FR" sz="3500" dirty="0"/>
              <a:t> ». (Dramane)</a:t>
            </a:r>
          </a:p>
        </p:txBody>
      </p:sp>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72200" y="-1408"/>
            <a:ext cx="2777248" cy="2284918"/>
          </a:xfrm>
          <a:prstGeom prst="rect">
            <a:avLst/>
          </a:prstGeom>
        </p:spPr>
      </p:pic>
      <p:sp>
        <p:nvSpPr>
          <p:cNvPr id="7" name="Rectangle 6"/>
          <p:cNvSpPr/>
          <p:nvPr/>
        </p:nvSpPr>
        <p:spPr>
          <a:xfrm>
            <a:off x="5258348" y="6381328"/>
            <a:ext cx="3922164" cy="369332"/>
          </a:xfrm>
          <a:prstGeom prst="rect">
            <a:avLst/>
          </a:prstGeom>
        </p:spPr>
        <p:txBody>
          <a:bodyPr wrap="none">
            <a:spAutoFit/>
          </a:bodyPr>
          <a:lstStyle/>
          <a:p>
            <a:r>
              <a:rPr lang="fr-CA" dirty="0">
                <a:hlinkClick r:id="rId4" action="ppaction://hlinksldjump"/>
              </a:rPr>
              <a:t>Retourner</a:t>
            </a:r>
            <a:r>
              <a:rPr lang="fr-CA" dirty="0"/>
              <a:t> au Tableau de changements</a:t>
            </a:r>
          </a:p>
        </p:txBody>
      </p:sp>
    </p:spTree>
    <p:extLst>
      <p:ext uri="{BB962C8B-B14F-4D97-AF65-F5344CB8AC3E}">
        <p14:creationId xmlns:p14="http://schemas.microsoft.com/office/powerpoint/2010/main" val="50428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8229600" cy="1143000"/>
          </a:xfrm>
        </p:spPr>
        <p:txBody>
          <a:bodyPr>
            <a:normAutofit/>
          </a:bodyPr>
          <a:lstStyle/>
          <a:p>
            <a:r>
              <a:rPr lang="fr-CA" sz="3200" dirty="0"/>
              <a:t>Changements perçus dans le</a:t>
            </a:r>
            <a:br>
              <a:rPr lang="fr-CA" sz="3200" dirty="0"/>
            </a:br>
            <a:r>
              <a:rPr lang="fr-CA" sz="3200" b="1" dirty="0"/>
              <a:t>développement professionnel</a:t>
            </a:r>
            <a:r>
              <a:rPr lang="fr-CA" sz="3200" dirty="0"/>
              <a:t> des enseignants</a:t>
            </a:r>
          </a:p>
        </p:txBody>
      </p:sp>
      <p:sp>
        <p:nvSpPr>
          <p:cNvPr id="3" name="Espace réservé du contenu 2"/>
          <p:cNvSpPr>
            <a:spLocks noGrp="1"/>
          </p:cNvSpPr>
          <p:nvPr>
            <p:ph idx="1"/>
          </p:nvPr>
        </p:nvSpPr>
        <p:spPr>
          <a:xfrm>
            <a:off x="457200" y="1556792"/>
            <a:ext cx="8291264" cy="4525963"/>
          </a:xfrm>
        </p:spPr>
        <p:txBody>
          <a:bodyPr>
            <a:noAutofit/>
          </a:bodyPr>
          <a:lstStyle/>
          <a:p>
            <a:pPr marL="0" indent="0">
              <a:buNone/>
            </a:pPr>
            <a:r>
              <a:rPr lang="fr-CA" sz="4400" dirty="0"/>
              <a:t>« </a:t>
            </a:r>
            <a:r>
              <a:rPr lang="fr-CA" sz="4400" i="1" dirty="0"/>
              <a:t>J’ai </a:t>
            </a:r>
            <a:r>
              <a:rPr lang="fr-CA" sz="4400" b="1" i="1" dirty="0"/>
              <a:t>envoyé un courriel à un ami au Bénin</a:t>
            </a:r>
            <a:r>
              <a:rPr lang="fr-CA" sz="4400" i="1" dirty="0"/>
              <a:t> pour lui demander </a:t>
            </a:r>
            <a:r>
              <a:rPr lang="fr-CA" sz="4400" dirty="0"/>
              <a:t>English for Africa</a:t>
            </a:r>
            <a:r>
              <a:rPr lang="fr-CA" sz="4400" i="1" dirty="0"/>
              <a:t>. Il se trouve qu’il ne l’utilise pas, et moi je croyais qu’on utilisait ce livre partout en Afrique</a:t>
            </a:r>
            <a:r>
              <a:rPr lang="fr-CA" sz="4400" dirty="0"/>
              <a:t> ». (Xavier)</a:t>
            </a:r>
          </a:p>
        </p:txBody>
      </p:sp>
      <p:sp>
        <p:nvSpPr>
          <p:cNvPr id="4" name="Rectangle 3"/>
          <p:cNvSpPr/>
          <p:nvPr/>
        </p:nvSpPr>
        <p:spPr>
          <a:xfrm>
            <a:off x="5258348" y="6381328"/>
            <a:ext cx="3922164" cy="369332"/>
          </a:xfrm>
          <a:prstGeom prst="rect">
            <a:avLst/>
          </a:prstGeom>
        </p:spPr>
        <p:txBody>
          <a:bodyPr wrap="none">
            <a:spAutoFit/>
          </a:bodyPr>
          <a:lstStyle/>
          <a:p>
            <a:r>
              <a:rPr lang="fr-CA" dirty="0">
                <a:hlinkClick r:id="rId2" action="ppaction://hlinksldjump"/>
              </a:rPr>
              <a:t>Retourner</a:t>
            </a:r>
            <a:r>
              <a:rPr lang="fr-CA" dirty="0"/>
              <a:t> au Tableau de changements</a:t>
            </a:r>
          </a:p>
        </p:txBody>
      </p:sp>
      <p:pic>
        <p:nvPicPr>
          <p:cNvPr id="5" name="Picture 2" descr="C:\Users\v\Documents\Mes eBooks\Mes images\PhD PPP photos\IMG_15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2253" y="4723731"/>
            <a:ext cx="2112235"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28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395536" y="1717159"/>
            <a:ext cx="8545387" cy="5024209"/>
          </a:xfrm>
        </p:spPr>
        <p:txBody>
          <a:bodyPr>
            <a:normAutofit/>
          </a:bodyPr>
          <a:lstStyle/>
          <a:p>
            <a:pPr>
              <a:spcBef>
                <a:spcPts val="1000"/>
              </a:spcBef>
              <a:spcAft>
                <a:spcPts val="300"/>
              </a:spcAft>
            </a:pPr>
            <a:r>
              <a:rPr lang="fr-CA" sz="2800" dirty="0"/>
              <a:t>Enseignants attirés par les </a:t>
            </a:r>
            <a:r>
              <a:rPr lang="fr-CA" sz="2800" b="1" dirty="0"/>
              <a:t>possibilités transformatives</a:t>
            </a:r>
            <a:r>
              <a:rPr lang="fr-CA" sz="2800" dirty="0"/>
              <a:t> des TIC</a:t>
            </a:r>
          </a:p>
          <a:p>
            <a:pPr>
              <a:spcBef>
                <a:spcPts val="1000"/>
              </a:spcBef>
              <a:spcAft>
                <a:spcPts val="300"/>
              </a:spcAft>
            </a:pPr>
            <a:r>
              <a:rPr lang="fr-CA" sz="2800" dirty="0"/>
              <a:t>Utilisation des TIC par rapport aux </a:t>
            </a:r>
            <a:r>
              <a:rPr lang="fr-CA" sz="2800" b="1" dirty="0"/>
              <a:t>objectifs</a:t>
            </a:r>
            <a:r>
              <a:rPr lang="fr-CA" sz="2800" dirty="0"/>
              <a:t> pédagogiques, </a:t>
            </a:r>
            <a:r>
              <a:rPr lang="fr-CA" sz="2800" b="1" dirty="0"/>
              <a:t>aspirations</a:t>
            </a:r>
            <a:r>
              <a:rPr lang="fr-CA" sz="2800" dirty="0"/>
              <a:t> de société</a:t>
            </a:r>
          </a:p>
          <a:p>
            <a:pPr>
              <a:spcBef>
                <a:spcPts val="1000"/>
              </a:spcBef>
              <a:spcAft>
                <a:spcPts val="300"/>
              </a:spcAft>
            </a:pPr>
            <a:r>
              <a:rPr lang="fr-CA" sz="2800" b="1" dirty="0"/>
              <a:t>Tensions</a:t>
            </a:r>
            <a:r>
              <a:rPr lang="fr-CA" sz="2800" dirty="0"/>
              <a:t> entre tradition et nouveauté</a:t>
            </a:r>
          </a:p>
          <a:p>
            <a:pPr>
              <a:spcBef>
                <a:spcPts val="1000"/>
              </a:spcBef>
              <a:spcAft>
                <a:spcPts val="300"/>
              </a:spcAft>
            </a:pPr>
            <a:r>
              <a:rPr lang="fr-CA" sz="2800" dirty="0"/>
              <a:t>Le processus d’appropriation pédagogique des TIC semble </a:t>
            </a:r>
            <a:r>
              <a:rPr lang="fr-CA" sz="2800" b="1" dirty="0"/>
              <a:t>catalyser l’apprentissage actif</a:t>
            </a:r>
            <a:r>
              <a:rPr lang="fr-CA" sz="2800" dirty="0"/>
              <a:t> et socio-constructif</a:t>
            </a:r>
          </a:p>
          <a:p>
            <a:pPr>
              <a:spcBef>
                <a:spcPts val="1000"/>
              </a:spcBef>
              <a:spcAft>
                <a:spcPts val="300"/>
              </a:spcAft>
            </a:pPr>
            <a:r>
              <a:rPr lang="fr-CA" sz="2800" dirty="0"/>
              <a:t>Enseignants en train d’arrimer leur culture et leurs nouveaux outils pour </a:t>
            </a:r>
            <a:r>
              <a:rPr lang="fr-CA" sz="2800" b="1" dirty="0"/>
              <a:t>créer l’avenir</a:t>
            </a:r>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sp>
        <p:nvSpPr>
          <p:cNvPr id="6" name="Titre 1"/>
          <p:cNvSpPr>
            <a:spLocks noGrp="1"/>
          </p:cNvSpPr>
          <p:nvPr>
            <p:ph type="title"/>
          </p:nvPr>
        </p:nvSpPr>
        <p:spPr>
          <a:xfrm>
            <a:off x="457200" y="116632"/>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FR" sz="4600" b="1" dirty="0"/>
              <a:t>Discussion</a:t>
            </a:r>
          </a:p>
        </p:txBody>
      </p:sp>
    </p:spTree>
    <p:extLst>
      <p:ext uri="{BB962C8B-B14F-4D97-AF65-F5344CB8AC3E}">
        <p14:creationId xmlns:p14="http://schemas.microsoft.com/office/powerpoint/2010/main" val="332654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4427984" y="260648"/>
            <a:ext cx="4536504" cy="2304256"/>
          </a:xfrm>
        </p:spPr>
        <p:txBody>
          <a:bodyPr>
            <a:normAutofit lnSpcReduction="10000"/>
          </a:bodyPr>
          <a:lstStyle/>
          <a:p>
            <a:pPr marL="0" indent="0">
              <a:spcBef>
                <a:spcPts val="1000"/>
              </a:spcBef>
              <a:spcAft>
                <a:spcPts val="300"/>
              </a:spcAft>
              <a:buNone/>
            </a:pPr>
            <a:r>
              <a:rPr lang="fr-CA" sz="2600" dirty="0"/>
              <a:t>Les enseignants, interviewés à Bamako au Mali, perçoivent les besoins pédagogiques, rêvent de l’avenir, et </a:t>
            </a:r>
            <a:r>
              <a:rPr lang="fr-CA" sz="2600" b="1" dirty="0"/>
              <a:t>façonnent l’utilisation des TIC</a:t>
            </a:r>
            <a:r>
              <a:rPr lang="fr-CA" sz="2600" dirty="0"/>
              <a:t> en conséquence.</a:t>
            </a:r>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2780928"/>
            <a:ext cx="4329832" cy="3243195"/>
          </a:xfrm>
          <a:prstGeom prst="rect">
            <a:avLst/>
          </a:prstGeom>
        </p:spPr>
      </p:pic>
      <p:sp>
        <p:nvSpPr>
          <p:cNvPr id="3" name="AutoShape 2" descr="Image result for pottiers d'afrique"/>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528" y="260648"/>
            <a:ext cx="3826768" cy="5740151"/>
          </a:xfrm>
          <a:prstGeom prst="rect">
            <a:avLst/>
          </a:prstGeom>
        </p:spPr>
      </p:pic>
      <p:sp>
        <p:nvSpPr>
          <p:cNvPr id="6" name="TextBox 5"/>
          <p:cNvSpPr txBox="1"/>
          <p:nvPr/>
        </p:nvSpPr>
        <p:spPr>
          <a:xfrm>
            <a:off x="323528" y="6093296"/>
            <a:ext cx="8506296" cy="646331"/>
          </a:xfrm>
          <a:prstGeom prst="rect">
            <a:avLst/>
          </a:prstGeom>
          <a:noFill/>
        </p:spPr>
        <p:txBody>
          <a:bodyPr wrap="square" rtlCol="0">
            <a:spAutoFit/>
          </a:bodyPr>
          <a:lstStyle/>
          <a:p>
            <a:pPr algn="ctr"/>
            <a:r>
              <a:rPr lang="fr-CA" dirty="0"/>
              <a:t>Sont-ils et elles comme les </a:t>
            </a:r>
            <a:r>
              <a:rPr lang="fr-CA" b="1" dirty="0"/>
              <a:t>potiers</a:t>
            </a:r>
            <a:r>
              <a:rPr lang="fr-CA" dirty="0"/>
              <a:t> et </a:t>
            </a:r>
            <a:r>
              <a:rPr lang="fr-CA" b="1" dirty="0"/>
              <a:t>forgeons</a:t>
            </a:r>
            <a:r>
              <a:rPr lang="fr-CA" dirty="0"/>
              <a:t> d’Afrique… en train d’écouter, de discerner les besoins de la société, et, avec leurs outils, de fabriquer en conséquence?</a:t>
            </a:r>
          </a:p>
        </p:txBody>
      </p:sp>
    </p:spTree>
    <p:extLst>
      <p:ext uri="{BB962C8B-B14F-4D97-AF65-F5344CB8AC3E}">
        <p14:creationId xmlns:p14="http://schemas.microsoft.com/office/powerpoint/2010/main" val="2029777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2"/>
          <p:cNvSpPr>
            <a:spLocks noGrp="1"/>
          </p:cNvSpPr>
          <p:nvPr>
            <p:ph idx="1"/>
          </p:nvPr>
        </p:nvSpPr>
        <p:spPr>
          <a:xfrm>
            <a:off x="263395" y="1549970"/>
            <a:ext cx="8640960" cy="5229200"/>
          </a:xfrm>
        </p:spPr>
        <p:txBody>
          <a:bodyPr>
            <a:noAutofit/>
          </a:bodyPr>
          <a:lstStyle/>
          <a:p>
            <a:pPr>
              <a:spcBef>
                <a:spcPts val="1000"/>
              </a:spcBef>
            </a:pPr>
            <a:r>
              <a:rPr lang="fr-CA" dirty="0"/>
              <a:t>L’appropriation pédagogique des TIC est un </a:t>
            </a:r>
            <a:r>
              <a:rPr lang="fr-CA" b="1" dirty="0"/>
              <a:t>processus social</a:t>
            </a:r>
            <a:r>
              <a:rPr lang="fr-CA" dirty="0"/>
              <a:t> et culturel</a:t>
            </a:r>
          </a:p>
          <a:p>
            <a:pPr>
              <a:spcBef>
                <a:spcPts val="1000"/>
              </a:spcBef>
            </a:pPr>
            <a:r>
              <a:rPr lang="fr-CA" dirty="0"/>
              <a:t>L’enseignant </a:t>
            </a:r>
            <a:r>
              <a:rPr lang="fr-CA" b="1" dirty="0"/>
              <a:t>adapte très activement les TIC</a:t>
            </a:r>
            <a:r>
              <a:rPr lang="fr-CA" dirty="0"/>
              <a:t> à son environnement</a:t>
            </a:r>
          </a:p>
          <a:p>
            <a:pPr>
              <a:spcBef>
                <a:spcPts val="1000"/>
              </a:spcBef>
            </a:pPr>
            <a:r>
              <a:rPr lang="fr-CA" dirty="0"/>
              <a:t>Le processus semble introduire des </a:t>
            </a:r>
            <a:r>
              <a:rPr lang="fr-CA" b="1" dirty="0"/>
              <a:t>changements</a:t>
            </a:r>
            <a:r>
              <a:rPr lang="fr-CA" dirty="0"/>
              <a:t> : enseignement plus interactif, salles de classes et écoles plus ouverts</a:t>
            </a:r>
          </a:p>
          <a:p>
            <a:pPr>
              <a:spcBef>
                <a:spcPts val="1000"/>
              </a:spcBef>
            </a:pPr>
            <a:r>
              <a:rPr lang="fr-CA" dirty="0"/>
              <a:t>Suggérant que les TIC peuvent catalyser un </a:t>
            </a:r>
            <a:r>
              <a:rPr lang="fr-CA" b="1" dirty="0"/>
              <a:t>renouvellement pédagogique</a:t>
            </a:r>
            <a:endParaRPr lang="fr-CA" dirty="0"/>
          </a:p>
        </p:txBody>
      </p:sp>
      <p:sp>
        <p:nvSpPr>
          <p:cNvPr id="5" name="Titre 1"/>
          <p:cNvSpPr>
            <a:spLocks noGrp="1"/>
          </p:cNvSpPr>
          <p:nvPr>
            <p:ph type="title"/>
          </p:nvPr>
        </p:nvSpPr>
        <p:spPr>
          <a:xfrm>
            <a:off x="457200" y="116632"/>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FR" sz="4600" b="1" dirty="0"/>
              <a:t>Conclusion</a:t>
            </a:r>
          </a:p>
        </p:txBody>
      </p:sp>
    </p:spTree>
    <p:extLst>
      <p:ext uri="{BB962C8B-B14F-4D97-AF65-F5344CB8AC3E}">
        <p14:creationId xmlns:p14="http://schemas.microsoft.com/office/powerpoint/2010/main" val="2916170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fr-CA" sz="4600" dirty="0"/>
              <a:t>Rubriques de la présentation</a:t>
            </a:r>
          </a:p>
        </p:txBody>
      </p:sp>
      <p:sp>
        <p:nvSpPr>
          <p:cNvPr id="3" name="Espace réservé du contenu 2"/>
          <p:cNvSpPr>
            <a:spLocks noGrp="1"/>
          </p:cNvSpPr>
          <p:nvPr>
            <p:ph idx="1"/>
          </p:nvPr>
        </p:nvSpPr>
        <p:spPr>
          <a:xfrm>
            <a:off x="457200" y="1700808"/>
            <a:ext cx="8229600" cy="4741987"/>
          </a:xfrm>
        </p:spPr>
        <p:txBody>
          <a:bodyPr>
            <a:noAutofit/>
          </a:bodyPr>
          <a:lstStyle/>
          <a:p>
            <a:pPr>
              <a:spcBef>
                <a:spcPts val="0"/>
              </a:spcBef>
              <a:spcAft>
                <a:spcPts val="1500"/>
              </a:spcAft>
            </a:pPr>
            <a:r>
              <a:rPr lang="fr-CA" sz="4000" b="1" dirty="0"/>
              <a:t>Contexte</a:t>
            </a:r>
          </a:p>
          <a:p>
            <a:pPr>
              <a:spcBef>
                <a:spcPts val="0"/>
              </a:spcBef>
              <a:spcAft>
                <a:spcPts val="1500"/>
              </a:spcAft>
            </a:pPr>
            <a:r>
              <a:rPr lang="fr-CA" sz="4000" b="1" dirty="0"/>
              <a:t>Question de recherche</a:t>
            </a:r>
            <a:r>
              <a:rPr lang="fr-CA" sz="4000" dirty="0"/>
              <a:t> </a:t>
            </a:r>
          </a:p>
          <a:p>
            <a:pPr>
              <a:spcBef>
                <a:spcPts val="0"/>
              </a:spcBef>
              <a:spcAft>
                <a:spcPts val="1500"/>
              </a:spcAft>
            </a:pPr>
            <a:r>
              <a:rPr lang="fr-CA" sz="4000" b="1" dirty="0"/>
              <a:t>Concepts</a:t>
            </a:r>
          </a:p>
          <a:p>
            <a:pPr>
              <a:spcBef>
                <a:spcPts val="0"/>
              </a:spcBef>
              <a:spcAft>
                <a:spcPts val="1500"/>
              </a:spcAft>
            </a:pPr>
            <a:r>
              <a:rPr lang="fr-CA" sz="4000" b="1" dirty="0"/>
              <a:t>Méthodologie</a:t>
            </a:r>
          </a:p>
          <a:p>
            <a:pPr>
              <a:spcBef>
                <a:spcPts val="0"/>
              </a:spcBef>
              <a:spcAft>
                <a:spcPts val="1500"/>
              </a:spcAft>
            </a:pPr>
            <a:r>
              <a:rPr lang="fr-CA" sz="4000" b="1" dirty="0"/>
              <a:t>Résultats</a:t>
            </a:r>
          </a:p>
          <a:p>
            <a:pPr>
              <a:spcBef>
                <a:spcPts val="0"/>
              </a:spcBef>
              <a:spcAft>
                <a:spcPts val="1500"/>
              </a:spcAft>
            </a:pPr>
            <a:r>
              <a:rPr lang="fr-CA" sz="4000" b="1" dirty="0"/>
              <a:t>Conclusion</a:t>
            </a: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5592" y="1988840"/>
            <a:ext cx="2735634" cy="2050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Image 5" descr="C:\Users\v\Documents\Mes eBooks\Mes images\2006_12_01 ecoles CM\IMG_0015.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29756" y="4162508"/>
            <a:ext cx="3054612" cy="2290828"/>
          </a:xfrm>
          <a:prstGeom prst="rect">
            <a:avLst/>
          </a:prstGeom>
          <a:noFill/>
          <a:ln>
            <a:noFill/>
          </a:ln>
        </p:spPr>
      </p:pic>
    </p:spTree>
    <p:extLst>
      <p:ext uri="{BB962C8B-B14F-4D97-AF65-F5344CB8AC3E}">
        <p14:creationId xmlns:p14="http://schemas.microsoft.com/office/powerpoint/2010/main" val="685306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fr-FR" sz="4600" b="1" dirty="0"/>
              <a:t>Quelques limites</a:t>
            </a:r>
          </a:p>
        </p:txBody>
      </p:sp>
      <p:sp>
        <p:nvSpPr>
          <p:cNvPr id="4" name="Espace réservé du contenu 2"/>
          <p:cNvSpPr>
            <a:spLocks noGrp="1"/>
          </p:cNvSpPr>
          <p:nvPr>
            <p:ph idx="1"/>
          </p:nvPr>
        </p:nvSpPr>
        <p:spPr>
          <a:xfrm>
            <a:off x="467544" y="1584176"/>
            <a:ext cx="8424936" cy="4869160"/>
          </a:xfrm>
        </p:spPr>
        <p:txBody>
          <a:bodyPr>
            <a:normAutofit/>
          </a:bodyPr>
          <a:lstStyle/>
          <a:p>
            <a:pPr lvl="0">
              <a:spcBef>
                <a:spcPts val="0"/>
              </a:spcBef>
            </a:pPr>
            <a:r>
              <a:rPr lang="fr-CA" b="1" dirty="0"/>
              <a:t>Perceptions des enseignants</a:t>
            </a:r>
            <a:endParaRPr lang="fr-CA" sz="2400" dirty="0"/>
          </a:p>
          <a:p>
            <a:pPr marL="0" lvl="0" indent="0" algn="r">
              <a:spcBef>
                <a:spcPts val="0"/>
              </a:spcBef>
              <a:buNone/>
            </a:pPr>
            <a:r>
              <a:rPr lang="fr-CA" sz="2400" dirty="0">
                <a:solidFill>
                  <a:srgbClr val="00B050"/>
                </a:solidFill>
              </a:rPr>
              <a:t>…mais leurs perspectives sont aussi une force</a:t>
            </a:r>
          </a:p>
          <a:p>
            <a:pPr lvl="0">
              <a:spcBef>
                <a:spcPts val="1200"/>
              </a:spcBef>
            </a:pPr>
            <a:r>
              <a:rPr lang="fr-CA" b="1" dirty="0"/>
              <a:t>Nombre de participants</a:t>
            </a:r>
            <a:r>
              <a:rPr lang="fr-CA" dirty="0"/>
              <a:t> (23) limite les possibilités de la généralisation </a:t>
            </a:r>
          </a:p>
          <a:p>
            <a:pPr marL="0" lvl="0" indent="0" algn="r">
              <a:buNone/>
            </a:pPr>
            <a:r>
              <a:rPr lang="fr-CA" sz="2400" dirty="0">
                <a:solidFill>
                  <a:srgbClr val="00B050"/>
                </a:solidFill>
              </a:rPr>
              <a:t>…mais pas de la généralisation naturaliste</a:t>
            </a:r>
          </a:p>
          <a:p>
            <a:pPr lvl="0">
              <a:spcBef>
                <a:spcPts val="1200"/>
              </a:spcBef>
            </a:pPr>
            <a:r>
              <a:rPr lang="fr-CA" b="1" dirty="0"/>
              <a:t>Participants assez enthousiastes</a:t>
            </a:r>
            <a:r>
              <a:rPr lang="fr-CA" dirty="0"/>
              <a:t> par rapport aux TIC </a:t>
            </a:r>
            <a:r>
              <a:rPr lang="fr-CA" sz="2800" dirty="0">
                <a:solidFill>
                  <a:srgbClr val="00B050"/>
                </a:solidFill>
              </a:rPr>
              <a:t>…</a:t>
            </a:r>
            <a:r>
              <a:rPr lang="fr-CA" sz="2600" dirty="0">
                <a:solidFill>
                  <a:srgbClr val="00B050"/>
                </a:solidFill>
              </a:rPr>
              <a:t>études avec des participants moins ouverts au</a:t>
            </a:r>
          </a:p>
          <a:p>
            <a:pPr marL="0" lvl="0" indent="0" algn="r">
              <a:spcBef>
                <a:spcPts val="0"/>
              </a:spcBef>
              <a:buNone/>
            </a:pPr>
            <a:r>
              <a:rPr lang="fr-CA" sz="2600" dirty="0">
                <a:solidFill>
                  <a:srgbClr val="00B050"/>
                </a:solidFill>
              </a:rPr>
              <a:t>changement peuvent donner différents résultats</a:t>
            </a:r>
          </a:p>
          <a:p>
            <a:pPr lvl="0">
              <a:spcBef>
                <a:spcPts val="1200"/>
              </a:spcBef>
            </a:pPr>
            <a:r>
              <a:rPr lang="fr-CA" dirty="0"/>
              <a:t>Enseignants et écoles d’un </a:t>
            </a:r>
            <a:r>
              <a:rPr lang="fr-CA" b="1" dirty="0"/>
              <a:t>centre urbain</a:t>
            </a:r>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spTree>
    <p:extLst>
      <p:ext uri="{BB962C8B-B14F-4D97-AF65-F5344CB8AC3E}">
        <p14:creationId xmlns:p14="http://schemas.microsoft.com/office/powerpoint/2010/main" val="649563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style>
          <a:lnRef idx="2">
            <a:schemeClr val="accent1"/>
          </a:lnRef>
          <a:fillRef idx="1">
            <a:schemeClr val="lt1"/>
          </a:fillRef>
          <a:effectRef idx="0">
            <a:schemeClr val="accent1"/>
          </a:effectRef>
          <a:fontRef idx="minor">
            <a:schemeClr val="dk1"/>
          </a:fontRef>
        </p:style>
        <p:txBody>
          <a:bodyPr>
            <a:normAutofit/>
          </a:bodyPr>
          <a:lstStyle/>
          <a:p>
            <a:r>
              <a:rPr lang="fr-CA" sz="4600" b="1" dirty="0"/>
              <a:t>Recommandations</a:t>
            </a:r>
          </a:p>
        </p:txBody>
      </p:sp>
      <p:sp>
        <p:nvSpPr>
          <p:cNvPr id="4" name="Espace réservé du contenu 2"/>
          <p:cNvSpPr>
            <a:spLocks noGrp="1"/>
          </p:cNvSpPr>
          <p:nvPr>
            <p:ph idx="1"/>
          </p:nvPr>
        </p:nvSpPr>
        <p:spPr>
          <a:xfrm>
            <a:off x="467544" y="1412776"/>
            <a:ext cx="4680520" cy="5256584"/>
          </a:xfrm>
        </p:spPr>
        <p:txBody>
          <a:bodyPr>
            <a:normAutofit fontScale="92500" lnSpcReduction="10000"/>
          </a:bodyPr>
          <a:lstStyle/>
          <a:p>
            <a:pPr marL="0" indent="0">
              <a:spcAft>
                <a:spcPts val="1500"/>
              </a:spcAft>
              <a:buNone/>
            </a:pPr>
            <a:r>
              <a:rPr lang="fr-CA" b="1" dirty="0"/>
              <a:t>Études futures</a:t>
            </a:r>
          </a:p>
          <a:p>
            <a:pPr>
              <a:spcAft>
                <a:spcPts val="1500"/>
              </a:spcAft>
            </a:pPr>
            <a:r>
              <a:rPr lang="fr-CA" dirty="0"/>
              <a:t>milieux péri-urbains et ruraux</a:t>
            </a:r>
          </a:p>
          <a:p>
            <a:pPr>
              <a:spcAft>
                <a:spcPts val="1500"/>
              </a:spcAft>
            </a:pPr>
            <a:r>
              <a:rPr lang="fr-CA" dirty="0"/>
              <a:t>accès à internet sur les mobiles</a:t>
            </a:r>
          </a:p>
          <a:p>
            <a:pPr marL="0" indent="0">
              <a:spcAft>
                <a:spcPts val="1500"/>
              </a:spcAft>
              <a:buNone/>
            </a:pPr>
            <a:r>
              <a:rPr lang="fr-CA" b="1" dirty="0"/>
              <a:t>Politiques</a:t>
            </a:r>
          </a:p>
          <a:p>
            <a:pPr>
              <a:spcAft>
                <a:spcPts val="1500"/>
              </a:spcAft>
            </a:pPr>
            <a:r>
              <a:rPr lang="fr-CA" dirty="0"/>
              <a:t>s’inspirer de l’expérience, de la </a:t>
            </a:r>
            <a:r>
              <a:rPr lang="fr-CA" i="1" dirty="0"/>
              <a:t>praxis</a:t>
            </a:r>
            <a:r>
              <a:rPr lang="fr-CA" dirty="0"/>
              <a:t>, des enseignants</a:t>
            </a:r>
          </a:p>
          <a:p>
            <a:pPr>
              <a:spcAft>
                <a:spcPts val="1500"/>
              </a:spcAft>
              <a:buFontTx/>
              <a:buChar char="-"/>
            </a:pPr>
            <a:endParaRPr lang="fr-CA"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54335" y="2132856"/>
            <a:ext cx="3194129" cy="3600400"/>
          </a:xfrm>
          <a:prstGeom prst="rect">
            <a:avLst/>
          </a:prstGeom>
        </p:spPr>
      </p:pic>
    </p:spTree>
    <p:extLst>
      <p:ext uri="{BB962C8B-B14F-4D97-AF65-F5344CB8AC3E}">
        <p14:creationId xmlns:p14="http://schemas.microsoft.com/office/powerpoint/2010/main" val="1937148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18654"/>
            <a:ext cx="8229600" cy="128215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en-US" sz="4800" b="1" dirty="0">
                <a:solidFill>
                  <a:schemeClr val="accent1"/>
                </a:solidFill>
              </a:rPr>
              <a:t>Acknowledgements</a:t>
            </a:r>
            <a:r>
              <a:rPr lang="pt-PT" sz="4800" b="1" dirty="0">
                <a:solidFill>
                  <a:schemeClr val="accent1"/>
                </a:solidFill>
              </a:rPr>
              <a:t> / </a:t>
            </a:r>
            <a:r>
              <a:rPr lang="fr-CA" sz="4800" b="1" dirty="0">
                <a:solidFill>
                  <a:schemeClr val="accent1"/>
                </a:solidFill>
              </a:rPr>
              <a:t>Remerciements</a:t>
            </a:r>
            <a:endParaRPr lang="fr-FR" sz="4600" b="1" dirty="0">
              <a:solidFill>
                <a:schemeClr val="accent1"/>
              </a:solidFill>
            </a:endParaRPr>
          </a:p>
        </p:txBody>
      </p:sp>
      <p:sp>
        <p:nvSpPr>
          <p:cNvPr id="3" name="Espace réservé du contenu 2"/>
          <p:cNvSpPr>
            <a:spLocks noGrp="1"/>
          </p:cNvSpPr>
          <p:nvPr>
            <p:ph idx="1"/>
          </p:nvPr>
        </p:nvSpPr>
        <p:spPr>
          <a:xfrm>
            <a:off x="457200" y="2071389"/>
            <a:ext cx="8229600" cy="4309939"/>
          </a:xfrm>
        </p:spPr>
        <p:txBody>
          <a:bodyPr>
            <a:normAutofit fontScale="47500" lnSpcReduction="20000"/>
          </a:bodyPr>
          <a:lstStyle/>
          <a:p>
            <a:pPr marL="0" indent="0" algn="ctr">
              <a:buNone/>
            </a:pPr>
            <a:r>
              <a:rPr lang="pt-PT" sz="4000" dirty="0">
                <a:solidFill>
                  <a:schemeClr val="accent1"/>
                </a:solidFill>
              </a:rPr>
              <a:t>Nia Kadidia Diallo ● Daouda Cissé ● Dramane Darave ● Kafui Dansou ● Denis Dougnon ● Moussa Diarra ● Moussa Dramé ● Gabriel Dumouchel ● Gabriel Yandjou ● </a:t>
            </a:r>
            <a:r>
              <a:rPr lang="en-US" sz="4000" dirty="0">
                <a:solidFill>
                  <a:schemeClr val="accent1"/>
                </a:solidFill>
              </a:rPr>
              <a:t>Normand Roy </a:t>
            </a:r>
            <a:r>
              <a:rPr lang="pt-PT" sz="4000" dirty="0">
                <a:solidFill>
                  <a:schemeClr val="accent1"/>
                </a:solidFill>
              </a:rPr>
              <a:t> ● Aurélien Fievez ● Sophie Goyer ● </a:t>
            </a:r>
            <a:r>
              <a:rPr lang="fr-FR" sz="4000" dirty="0">
                <a:solidFill>
                  <a:schemeClr val="accent1"/>
                </a:solidFill>
              </a:rPr>
              <a:t>Pier-Philippe Chevigny</a:t>
            </a:r>
            <a:r>
              <a:rPr lang="pt-PT" sz="4000" dirty="0">
                <a:solidFill>
                  <a:schemeClr val="accent1"/>
                </a:solidFill>
              </a:rPr>
              <a:t> ● Deborah Glassman ● Joan Sarno ● Suzan Hampton ● Jean-Michel + Gisèle Labatut ● Rohinton Medhora ● Angela Arnott ● Francois-Joseph Azoh ● Connie Freeman ● Nafissatou Diallo ● Nicole Genereux ● Yaro Yacouba ● Amitav Rath ● Dudley Andrew ● Catherine Daffé ● Carole Joubert ● Mohamed Maïga ● Francis Nyamnjoh ● Nadine Sanoh ● Maria Diallo ● Debbie Fredo ● Bréhima Tounkara ● Augustin Niango ● Aya + Patrick +Soutcho Touré ● Pénangnini Touré ● Frédérique Weyer ● Michel Carton ● Johnson Country Community College ● Woodneath Library Center ● IDRC/CRDI ● Educational Research Network for West and Central Africa (ERNWACA/ROCARE) ● Pierre Fonkoua ● Therese Tchombe ● Hamidou Naparé ● Cheick Oumar Fomba ● Mireille Massouka ● Mamadou Lamine Diarra ● Adwoa Agyeman ● Natalia Kanem ● Renée Osté-Coulibaly ● Inga Schwarzkopf ● Jael Silliman ● Koura Diallo ● Mamadou Kani Konaté ● Pai Obanya </a:t>
            </a:r>
            <a:r>
              <a:rPr lang="pt-PT" sz="4000">
                <a:solidFill>
                  <a:schemeClr val="accent1"/>
                </a:solidFill>
              </a:rPr>
              <a:t>● </a:t>
            </a:r>
            <a:r>
              <a:rPr lang="en-US" sz="4000" dirty="0">
                <a:solidFill>
                  <a:schemeClr val="accent1"/>
                </a:solidFill>
              </a:rPr>
              <a:t>Kim Claire Umutesi </a:t>
            </a:r>
            <a:r>
              <a:rPr lang="pt-PT" sz="4000" dirty="0">
                <a:solidFill>
                  <a:schemeClr val="accent1"/>
                </a:solidFill>
              </a:rPr>
              <a:t>● </a:t>
            </a:r>
            <a:r>
              <a:rPr lang="en-US" sz="4000" dirty="0">
                <a:solidFill>
                  <a:schemeClr val="accent1"/>
                </a:solidFill>
              </a:rPr>
              <a:t>Jessica Icyeza </a:t>
            </a:r>
            <a:r>
              <a:rPr lang="pt-PT" sz="4000" dirty="0">
                <a:solidFill>
                  <a:schemeClr val="accent1"/>
                </a:solidFill>
              </a:rPr>
              <a:t>● </a:t>
            </a:r>
            <a:r>
              <a:rPr lang="en-US" sz="4000" dirty="0">
                <a:solidFill>
                  <a:schemeClr val="accent1"/>
                </a:solidFill>
              </a:rPr>
              <a:t>Yacouba + Micheline Senyana Diallo</a:t>
            </a:r>
            <a:r>
              <a:rPr lang="pt-PT" sz="4000" dirty="0">
                <a:solidFill>
                  <a:schemeClr val="accent1"/>
                </a:solidFill>
              </a:rPr>
              <a:t> ● Mamadou Ndoye ● Mary + Jerome Tajchman ● membres du cohort PhD ● Professeurs Michel Lepage, Colette Gervais, Thierry Karsenti </a:t>
            </a:r>
            <a:endParaRPr lang="en-US" sz="4000" dirty="0">
              <a:solidFill>
                <a:schemeClr val="accent1"/>
              </a:solidFill>
            </a:endParaRPr>
          </a:p>
        </p:txBody>
      </p:sp>
    </p:spTree>
    <p:extLst>
      <p:ext uri="{BB962C8B-B14F-4D97-AF65-F5344CB8AC3E}">
        <p14:creationId xmlns:p14="http://schemas.microsoft.com/office/powerpoint/2010/main" val="3022224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97768"/>
            <a:ext cx="648072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CA" sz="4600" b="1" dirty="0"/>
              <a:t>Contexte</a:t>
            </a:r>
          </a:p>
        </p:txBody>
      </p:sp>
      <p:sp>
        <p:nvSpPr>
          <p:cNvPr id="4" name="Espace réservé du contenu 2"/>
          <p:cNvSpPr>
            <a:spLocks noGrp="1"/>
          </p:cNvSpPr>
          <p:nvPr>
            <p:ph idx="1"/>
          </p:nvPr>
        </p:nvSpPr>
        <p:spPr>
          <a:xfrm>
            <a:off x="395536" y="1584176"/>
            <a:ext cx="8545387" cy="5373216"/>
          </a:xfrm>
        </p:spPr>
        <p:txBody>
          <a:bodyPr>
            <a:normAutofit/>
          </a:bodyPr>
          <a:lstStyle/>
          <a:p>
            <a:pPr marL="0" lvl="0" indent="0">
              <a:spcBef>
                <a:spcPts val="0"/>
              </a:spcBef>
              <a:buNone/>
            </a:pPr>
            <a:r>
              <a:rPr lang="fr-CA" b="1" dirty="0"/>
              <a:t>L’éducation en Afrique</a:t>
            </a:r>
            <a:r>
              <a:rPr lang="fr-CA" sz="2400" dirty="0"/>
              <a:t> </a:t>
            </a:r>
          </a:p>
          <a:p>
            <a:pPr marL="0" lvl="0" indent="0" algn="r">
              <a:spcBef>
                <a:spcPts val="0"/>
              </a:spcBef>
              <a:buNone/>
            </a:pPr>
            <a:r>
              <a:rPr lang="fr-CA" sz="2400" dirty="0"/>
              <a:t>Influences indigènes et étrangers</a:t>
            </a:r>
          </a:p>
          <a:p>
            <a:pPr marL="0" lvl="0" indent="0">
              <a:spcBef>
                <a:spcPts val="300"/>
              </a:spcBef>
              <a:buNone/>
            </a:pPr>
            <a:endParaRPr lang="fr-CA" sz="1400" dirty="0"/>
          </a:p>
          <a:p>
            <a:pPr marL="0" lvl="0" indent="0">
              <a:spcBef>
                <a:spcPts val="0"/>
              </a:spcBef>
              <a:buNone/>
            </a:pPr>
            <a:r>
              <a:rPr lang="fr-CA" b="1" dirty="0"/>
              <a:t>L’écart entre la vie et l’école</a:t>
            </a:r>
          </a:p>
          <a:p>
            <a:pPr marL="0" indent="0" algn="r">
              <a:buNone/>
            </a:pPr>
            <a:r>
              <a:rPr lang="fr-CA" sz="2400" dirty="0"/>
              <a:t>Besoin des pédagogies qui facilitent</a:t>
            </a:r>
            <a:endParaRPr lang="en-US" sz="2400" dirty="0"/>
          </a:p>
          <a:p>
            <a:pPr marL="0" indent="0" algn="r">
              <a:spcBef>
                <a:spcPts val="0"/>
              </a:spcBef>
              <a:buNone/>
            </a:pPr>
            <a:r>
              <a:rPr lang="fr-CA" sz="2400" dirty="0"/>
              <a:t>la régénération de la société</a:t>
            </a:r>
          </a:p>
          <a:p>
            <a:pPr marL="0" lvl="0" indent="0">
              <a:spcBef>
                <a:spcPts val="0"/>
              </a:spcBef>
              <a:buNone/>
            </a:pPr>
            <a:r>
              <a:rPr lang="fr-CA" b="1" dirty="0"/>
              <a:t>La prolifération des TIC</a:t>
            </a:r>
          </a:p>
          <a:p>
            <a:pPr marL="0" indent="0" algn="r">
              <a:spcBef>
                <a:spcPts val="0"/>
              </a:spcBef>
              <a:buNone/>
            </a:pPr>
            <a:r>
              <a:rPr lang="fr-CA" sz="2400" dirty="0"/>
              <a:t>Connectivité à Internet,</a:t>
            </a:r>
          </a:p>
          <a:p>
            <a:pPr marL="0" indent="0" algn="r">
              <a:spcBef>
                <a:spcPts val="0"/>
              </a:spcBef>
              <a:buNone/>
            </a:pPr>
            <a:r>
              <a:rPr lang="fr-CA" sz="2400" dirty="0"/>
              <a:t>utilisation des TIC dans l’enseignement</a:t>
            </a:r>
          </a:p>
          <a:p>
            <a:pPr marL="0" indent="0">
              <a:spcBef>
                <a:spcPts val="200"/>
              </a:spcBef>
              <a:buNone/>
            </a:pPr>
            <a:endParaRPr lang="fr-CA" sz="1400" b="1" dirty="0"/>
          </a:p>
          <a:p>
            <a:pPr marL="0" indent="0">
              <a:spcBef>
                <a:spcPts val="0"/>
              </a:spcBef>
              <a:buNone/>
            </a:pPr>
            <a:r>
              <a:rPr lang="fr-CA" b="1" dirty="0"/>
              <a:t>Les promesse des TIC?</a:t>
            </a:r>
          </a:p>
          <a:p>
            <a:pPr marL="0" indent="0" algn="r">
              <a:spcBef>
                <a:spcPts val="0"/>
              </a:spcBef>
              <a:buNone/>
            </a:pPr>
            <a:r>
              <a:rPr lang="fr-CA" sz="2400" dirty="0"/>
              <a:t>Renouveau pédagogique? Apprentissage actif?</a:t>
            </a:r>
          </a:p>
          <a:p>
            <a:pPr marL="0" indent="0">
              <a:spcBef>
                <a:spcPts val="200"/>
              </a:spcBef>
              <a:buNone/>
            </a:pPr>
            <a:endParaRPr lang="fr-CA" sz="2400" dirty="0"/>
          </a:p>
          <a:p>
            <a:pPr marL="0" lvl="0" indent="0">
              <a:buNone/>
            </a:pPr>
            <a:endParaRPr lang="en-US"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9" name="Picture 2" descr="C:\Users\v\Documents\Mes eBooks\Mes images\PhD PPP photos\CercoSat-lit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304" y="162907"/>
            <a:ext cx="1619671" cy="181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272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1772816"/>
            <a:ext cx="8424936" cy="4464496"/>
          </a:xfrm>
          <a:effectLst/>
        </p:spPr>
        <p:txBody>
          <a:bodyPr>
            <a:normAutofit/>
          </a:bodyPr>
          <a:lstStyle/>
          <a:p>
            <a:pPr marL="0" indent="0" algn="ctr">
              <a:lnSpc>
                <a:spcPct val="150000"/>
              </a:lnSpc>
              <a:spcBef>
                <a:spcPts val="0"/>
              </a:spcBef>
              <a:buNone/>
            </a:pPr>
            <a:r>
              <a:rPr lang="fr-CA" b="1" dirty="0">
                <a:latin typeface="Arial" panose="020B0604020202020204" pitchFamily="34" charset="0"/>
                <a:ea typeface="Calibri" panose="020F0502020204030204" pitchFamily="34" charset="0"/>
                <a:cs typeface="Arial" panose="020B0604020202020204" pitchFamily="34" charset="0"/>
              </a:rPr>
              <a:t>Comment</a:t>
            </a:r>
            <a:r>
              <a:rPr lang="fr-CA" dirty="0">
                <a:latin typeface="Arial" panose="020B0604020202020204" pitchFamily="34" charset="0"/>
                <a:ea typeface="Calibri" panose="020F0502020204030204" pitchFamily="34" charset="0"/>
                <a:cs typeface="Arial" panose="020B0604020202020204" pitchFamily="34" charset="0"/>
              </a:rPr>
              <a:t> et </a:t>
            </a:r>
            <a:r>
              <a:rPr lang="fr-CA" b="1" dirty="0">
                <a:latin typeface="Arial" panose="020B0604020202020204" pitchFamily="34" charset="0"/>
                <a:ea typeface="Calibri" panose="020F0502020204030204" pitchFamily="34" charset="0"/>
                <a:cs typeface="Arial" panose="020B0604020202020204" pitchFamily="34" charset="0"/>
              </a:rPr>
              <a:t>pourquoi</a:t>
            </a:r>
            <a:r>
              <a:rPr lang="fr-CA" dirty="0">
                <a:latin typeface="Arial" panose="020B0604020202020204" pitchFamily="34" charset="0"/>
                <a:ea typeface="Calibri" panose="020F0502020204030204" pitchFamily="34" charset="0"/>
                <a:cs typeface="Arial" panose="020B0604020202020204" pitchFamily="34" charset="0"/>
              </a:rPr>
              <a:t> </a:t>
            </a:r>
            <a:r>
              <a:rPr lang="fr-CA" sz="4000" dirty="0">
                <a:latin typeface="Arial" panose="020B0604020202020204" pitchFamily="34" charset="0"/>
                <a:ea typeface="Calibri" panose="020F0502020204030204" pitchFamily="34" charset="0"/>
                <a:cs typeface="Arial" panose="020B0604020202020204" pitchFamily="34" charset="0"/>
              </a:rPr>
              <a:t>les enseignants</a:t>
            </a:r>
            <a:r>
              <a:rPr lang="fr-CA" dirty="0">
                <a:latin typeface="Arial" panose="020B0604020202020204" pitchFamily="34" charset="0"/>
                <a:ea typeface="Calibri" panose="020F0502020204030204" pitchFamily="34" charset="0"/>
                <a:cs typeface="Arial" panose="020B0604020202020204" pitchFamily="34" charset="0"/>
              </a:rPr>
              <a:t> au Mali s’approprient-ils les technologies de l’information et de la communication (TIC) pour l’enseignement et l’apprentissage et, selon eux, </a:t>
            </a:r>
            <a:r>
              <a:rPr lang="fr-CA" b="1" dirty="0">
                <a:latin typeface="Arial" panose="020B0604020202020204" pitchFamily="34" charset="0"/>
                <a:ea typeface="Calibri" panose="020F0502020204030204" pitchFamily="34" charset="0"/>
                <a:cs typeface="Arial" panose="020B0604020202020204" pitchFamily="34" charset="0"/>
              </a:rPr>
              <a:t>avec quels effets</a:t>
            </a:r>
            <a:r>
              <a:rPr lang="fr-CA" dirty="0">
                <a:latin typeface="Arial" panose="020B0604020202020204" pitchFamily="34" charset="0"/>
                <a:ea typeface="Calibri" panose="020F0502020204030204" pitchFamily="34" charset="0"/>
                <a:cs typeface="Arial" panose="020B0604020202020204" pitchFamily="34" charset="0"/>
              </a:rPr>
              <a:t> </a:t>
            </a:r>
            <a:r>
              <a:rPr lang="en-US" dirty="0"/>
              <a:t> </a:t>
            </a:r>
            <a:endParaRPr lang="fr-FR" dirty="0"/>
          </a:p>
          <a:p>
            <a:pPr marL="0" indent="0">
              <a:buNone/>
            </a:pPr>
            <a:endParaRPr lang="fr-FR" dirty="0"/>
          </a:p>
        </p:txBody>
      </p:sp>
      <p:sp>
        <p:nvSpPr>
          <p:cNvPr id="4" name="ZoneTexte 3"/>
          <p:cNvSpPr txBox="1"/>
          <p:nvPr/>
        </p:nvSpPr>
        <p:spPr>
          <a:xfrm rot="266186">
            <a:off x="7316052" y="4853512"/>
            <a:ext cx="1517993" cy="1569660"/>
          </a:xfrm>
          <a:prstGeom prst="rect">
            <a:avLst/>
          </a:prstGeom>
          <a:noFill/>
        </p:spPr>
        <p:txBody>
          <a:bodyPr wrap="square" rtlCol="0">
            <a:spAutoFit/>
          </a:bodyPr>
          <a:lstStyle/>
          <a:p>
            <a:r>
              <a:rPr lang="en-US" sz="9600" b="1" dirty="0">
                <a:solidFill>
                  <a:schemeClr val="tx2">
                    <a:lumMod val="60000"/>
                    <a:lumOff val="40000"/>
                  </a:schemeClr>
                </a:solidFill>
              </a:rPr>
              <a:t>??</a:t>
            </a:r>
            <a:endParaRPr lang="fr-FR" sz="9600" b="1" dirty="0">
              <a:solidFill>
                <a:schemeClr val="tx2">
                  <a:lumMod val="60000"/>
                  <a:lumOff val="40000"/>
                </a:schemeClr>
              </a:solidFill>
            </a:endParaRPr>
          </a:p>
        </p:txBody>
      </p:sp>
      <p:sp>
        <p:nvSpPr>
          <p:cNvPr id="6" name="Titre 1"/>
          <p:cNvSpPr txBox="1">
            <a:spLocks/>
          </p:cNvSpPr>
          <p:nvPr/>
        </p:nvSpPr>
        <p:spPr>
          <a:xfrm>
            <a:off x="457200" y="274638"/>
            <a:ext cx="8229600" cy="1143000"/>
          </a:xfrm>
          <a:prstGeom prst="rect">
            <a:avLst/>
          </a:prstGeom>
        </p:spPr>
        <p:style>
          <a:lnRef idx="1">
            <a:schemeClr val="accent1"/>
          </a:lnRef>
          <a:fillRef idx="2">
            <a:schemeClr val="accent1"/>
          </a:fillRef>
          <a:effectRef idx="1">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CA" b="1" dirty="0"/>
              <a:t>Question de recherche</a:t>
            </a:r>
          </a:p>
        </p:txBody>
      </p:sp>
    </p:spTree>
    <p:extLst>
      <p:ext uri="{BB962C8B-B14F-4D97-AF65-F5344CB8AC3E}">
        <p14:creationId xmlns:p14="http://schemas.microsoft.com/office/powerpoint/2010/main" val="3951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59150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CA" sz="4600" b="1" dirty="0"/>
              <a:t>Concepts</a:t>
            </a:r>
          </a:p>
        </p:txBody>
      </p:sp>
      <p:sp>
        <p:nvSpPr>
          <p:cNvPr id="4" name="Espace réservé du contenu 2"/>
          <p:cNvSpPr>
            <a:spLocks noGrp="1"/>
          </p:cNvSpPr>
          <p:nvPr>
            <p:ph idx="1"/>
          </p:nvPr>
        </p:nvSpPr>
        <p:spPr>
          <a:xfrm>
            <a:off x="395536" y="1916832"/>
            <a:ext cx="8545387" cy="2304256"/>
          </a:xfrm>
        </p:spPr>
        <p:txBody>
          <a:bodyPr>
            <a:normAutofit/>
          </a:bodyPr>
          <a:lstStyle/>
          <a:p>
            <a:pPr marL="0" lvl="0" indent="0">
              <a:buNone/>
            </a:pPr>
            <a:r>
              <a:rPr lang="fr-CA" dirty="0"/>
              <a:t>Les </a:t>
            </a:r>
            <a:r>
              <a:rPr lang="fr-CA" b="1" dirty="0"/>
              <a:t>TIC</a:t>
            </a:r>
            <a:r>
              <a:rPr lang="fr-CA" dirty="0"/>
              <a:t> </a:t>
            </a:r>
            <a:r>
              <a:rPr lang="fr-CA" sz="2400" dirty="0"/>
              <a:t>comme des </a:t>
            </a:r>
            <a:r>
              <a:rPr lang="fr-CA" b="1" dirty="0"/>
              <a:t>outils culturels</a:t>
            </a:r>
            <a:endParaRPr lang="fr-CA" sz="2000" b="1" dirty="0"/>
          </a:p>
          <a:p>
            <a:pPr marL="0" lvl="0" indent="0" algn="r">
              <a:spcBef>
                <a:spcPts val="300"/>
              </a:spcBef>
              <a:spcAft>
                <a:spcPts val="1000"/>
              </a:spcAft>
              <a:buNone/>
            </a:pPr>
            <a:endParaRPr lang="fr-CA" sz="1000" dirty="0"/>
          </a:p>
          <a:p>
            <a:pPr marL="0" lvl="0" indent="0">
              <a:spcBef>
                <a:spcPts val="0"/>
              </a:spcBef>
              <a:spcAft>
                <a:spcPts val="600"/>
              </a:spcAft>
              <a:buNone/>
            </a:pPr>
            <a:endParaRPr lang="fr-CA" sz="1000" dirty="0"/>
          </a:p>
          <a:p>
            <a:pPr marL="0" lvl="0" indent="0">
              <a:spcBef>
                <a:spcPts val="0"/>
              </a:spcBef>
              <a:spcAft>
                <a:spcPts val="600"/>
              </a:spcAft>
              <a:buNone/>
            </a:pPr>
            <a:r>
              <a:rPr lang="fr-CA" dirty="0"/>
              <a:t>L’</a:t>
            </a:r>
            <a:r>
              <a:rPr lang="fr-CA" b="1" dirty="0"/>
              <a:t>éducation</a:t>
            </a:r>
            <a:r>
              <a:rPr lang="fr-CA" sz="2400" dirty="0"/>
              <a:t> comme un </a:t>
            </a:r>
            <a:r>
              <a:rPr lang="fr-CA" b="1" dirty="0"/>
              <a:t>processus socioculturel</a:t>
            </a:r>
            <a:r>
              <a:rPr lang="fr-CA" sz="2400" dirty="0"/>
              <a:t> </a:t>
            </a:r>
          </a:p>
          <a:p>
            <a:pPr marL="0" lvl="0" indent="0">
              <a:spcBef>
                <a:spcPts val="0"/>
              </a:spcBef>
              <a:buNone/>
            </a:pPr>
            <a:r>
              <a:rPr lang="fr-CA" sz="2400" dirty="0"/>
              <a:t> </a:t>
            </a:r>
          </a:p>
          <a:p>
            <a:pPr marL="0" indent="0" algn="r">
              <a:spcBef>
                <a:spcPts val="200"/>
              </a:spcBef>
              <a:spcAft>
                <a:spcPts val="1000"/>
              </a:spcAft>
              <a:buNone/>
            </a:pPr>
            <a:endParaRPr lang="en-US" sz="2400" dirty="0"/>
          </a:p>
          <a:p>
            <a:pPr marL="0" lvl="0" indent="0">
              <a:spcBef>
                <a:spcPts val="648"/>
              </a:spcBef>
              <a:buNone/>
            </a:pPr>
            <a:endParaRPr lang="en-US"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47664" y="4365104"/>
            <a:ext cx="2245792" cy="1494472"/>
          </a:xfrm>
          <a:prstGeom prst="rect">
            <a:avLst/>
          </a:prstGeom>
        </p:spPr>
      </p:pic>
      <p:pic>
        <p:nvPicPr>
          <p:cNvPr id="6" name="Imag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8229" y="4401660"/>
            <a:ext cx="3028950" cy="1514475"/>
          </a:xfrm>
          <a:prstGeom prst="rect">
            <a:avLst/>
          </a:prstGeom>
        </p:spPr>
      </p:pic>
      <p:pic>
        <p:nvPicPr>
          <p:cNvPr id="8" name="Imag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71238" y="190897"/>
            <a:ext cx="2493250" cy="2374007"/>
          </a:xfrm>
          <a:prstGeom prst="rect">
            <a:avLst/>
          </a:prstGeom>
        </p:spPr>
      </p:pic>
    </p:spTree>
    <p:extLst>
      <p:ext uri="{BB962C8B-B14F-4D97-AF65-F5344CB8AC3E}">
        <p14:creationId xmlns:p14="http://schemas.microsoft.com/office/powerpoint/2010/main" val="984737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69776"/>
            <a:ext cx="59150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CA" sz="4600" b="1" dirty="0"/>
              <a:t>Concepts</a:t>
            </a:r>
          </a:p>
        </p:txBody>
      </p:sp>
      <p:sp>
        <p:nvSpPr>
          <p:cNvPr id="4" name="Espace réservé du contenu 2"/>
          <p:cNvSpPr>
            <a:spLocks noGrp="1"/>
          </p:cNvSpPr>
          <p:nvPr>
            <p:ph idx="1"/>
          </p:nvPr>
        </p:nvSpPr>
        <p:spPr>
          <a:xfrm>
            <a:off x="395536" y="1484784"/>
            <a:ext cx="8545387" cy="5256584"/>
          </a:xfrm>
        </p:spPr>
        <p:txBody>
          <a:bodyPr>
            <a:normAutofit lnSpcReduction="10000"/>
          </a:bodyPr>
          <a:lstStyle/>
          <a:p>
            <a:pPr marL="0" lvl="0" indent="0">
              <a:spcBef>
                <a:spcPts val="0"/>
              </a:spcBef>
              <a:buNone/>
            </a:pPr>
            <a:r>
              <a:rPr lang="fr-CA" sz="2400" dirty="0"/>
              <a:t> </a:t>
            </a:r>
          </a:p>
          <a:p>
            <a:pPr marL="0" lvl="0" indent="0">
              <a:spcBef>
                <a:spcPts val="0"/>
              </a:spcBef>
              <a:spcAft>
                <a:spcPts val="1200"/>
              </a:spcAft>
              <a:buNone/>
            </a:pPr>
            <a:r>
              <a:rPr lang="fr-CA" sz="3600" b="1" dirty="0"/>
              <a:t>L’appropriation</a:t>
            </a:r>
          </a:p>
          <a:p>
            <a:pPr marL="0" indent="0" algn="r">
              <a:spcBef>
                <a:spcPts val="0"/>
              </a:spcBef>
              <a:spcAft>
                <a:spcPts val="3"/>
              </a:spcAft>
              <a:buNone/>
            </a:pPr>
            <a:r>
              <a:rPr lang="fr-CA" sz="3000" dirty="0"/>
              <a:t>pas la maitrise d’une technologie, </a:t>
            </a:r>
          </a:p>
          <a:p>
            <a:pPr marL="0" indent="0" algn="r">
              <a:spcBef>
                <a:spcPts val="0"/>
              </a:spcBef>
              <a:spcAft>
                <a:spcPts val="3"/>
              </a:spcAft>
              <a:buNone/>
            </a:pPr>
            <a:r>
              <a:rPr lang="fr-CA" sz="3000" dirty="0"/>
              <a:t>mais l’</a:t>
            </a:r>
            <a:r>
              <a:rPr lang="fr-CA" sz="3000" b="1" dirty="0"/>
              <a:t>enracinement de la nouveauté </a:t>
            </a:r>
          </a:p>
          <a:p>
            <a:pPr marL="0" indent="0" algn="r">
              <a:spcBef>
                <a:spcPts val="0"/>
              </a:spcBef>
              <a:spcAft>
                <a:spcPts val="600"/>
              </a:spcAft>
              <a:buNone/>
            </a:pPr>
            <a:r>
              <a:rPr lang="fr-CA" sz="3000" dirty="0"/>
              <a:t>– dans la personne, la culture –, </a:t>
            </a:r>
          </a:p>
          <a:p>
            <a:pPr marL="0" indent="0" algn="r">
              <a:spcBef>
                <a:spcPts val="0"/>
              </a:spcBef>
              <a:spcAft>
                <a:spcPts val="3"/>
              </a:spcAft>
              <a:buNone/>
            </a:pPr>
            <a:r>
              <a:rPr lang="fr-CA" sz="3000" dirty="0"/>
              <a:t>la </a:t>
            </a:r>
            <a:r>
              <a:rPr lang="fr-CA" sz="3000" b="1" dirty="0"/>
              <a:t>mobilisation stratégique des innovations</a:t>
            </a:r>
          </a:p>
          <a:p>
            <a:pPr marL="0" indent="0" algn="r">
              <a:spcBef>
                <a:spcPts val="0"/>
              </a:spcBef>
              <a:spcAft>
                <a:spcPts val="3"/>
              </a:spcAft>
              <a:buNone/>
            </a:pPr>
            <a:r>
              <a:rPr lang="fr-CA" sz="3000" dirty="0"/>
              <a:t>pour l’atteint des aspirations bien contextualisées,</a:t>
            </a:r>
          </a:p>
          <a:p>
            <a:pPr marL="0" indent="0" algn="r">
              <a:spcBef>
                <a:spcPts val="0"/>
              </a:spcBef>
              <a:spcAft>
                <a:spcPts val="3"/>
              </a:spcAft>
              <a:buNone/>
            </a:pPr>
            <a:r>
              <a:rPr lang="fr-CA" sz="3000" dirty="0"/>
              <a:t>en combinant l’ancien et le nouveau, </a:t>
            </a:r>
          </a:p>
          <a:p>
            <a:pPr marL="0" indent="0" algn="r">
              <a:spcBef>
                <a:spcPts val="0"/>
              </a:spcBef>
              <a:spcAft>
                <a:spcPts val="3"/>
              </a:spcAft>
              <a:buNone/>
            </a:pPr>
            <a:r>
              <a:rPr lang="fr-CA" sz="3000" dirty="0"/>
              <a:t>souvent en résistance au statu quo</a:t>
            </a:r>
          </a:p>
          <a:p>
            <a:pPr marL="0" indent="0" algn="r">
              <a:spcBef>
                <a:spcPts val="200"/>
              </a:spcBef>
              <a:spcAft>
                <a:spcPts val="3"/>
              </a:spcAft>
              <a:buNone/>
            </a:pPr>
            <a:endParaRPr lang="en-US" sz="2400" dirty="0"/>
          </a:p>
          <a:p>
            <a:pPr marL="0" lvl="0" indent="0">
              <a:spcBef>
                <a:spcPts val="648"/>
              </a:spcBef>
              <a:buNone/>
            </a:pPr>
            <a:r>
              <a:rPr lang="en-US" sz="2200" dirty="0"/>
              <a:t>Bakhtin, 1981; </a:t>
            </a:r>
            <a:r>
              <a:rPr lang="fr-CA" sz="2200" dirty="0"/>
              <a:t>Fonlon, 2010, 2012; Jouët, 2000; Hountondji, 2002; Lund, 2009; Michiels et Crowder, 2001; Nyamnjoh, Durham et Fokwang, 2002</a:t>
            </a:r>
            <a:endParaRPr lang="en-US" sz="2200"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89698" y="275481"/>
            <a:ext cx="2466975" cy="1857375"/>
          </a:xfrm>
          <a:prstGeom prst="rect">
            <a:avLst/>
          </a:prstGeom>
        </p:spPr>
      </p:pic>
    </p:spTree>
    <p:extLst>
      <p:ext uri="{BB962C8B-B14F-4D97-AF65-F5344CB8AC3E}">
        <p14:creationId xmlns:p14="http://schemas.microsoft.com/office/powerpoint/2010/main" val="257157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59150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CA" sz="4600" b="1" dirty="0"/>
              <a:t>Concepts</a:t>
            </a:r>
          </a:p>
        </p:txBody>
      </p:sp>
      <p:sp>
        <p:nvSpPr>
          <p:cNvPr id="4" name="Espace réservé du contenu 2"/>
          <p:cNvSpPr>
            <a:spLocks noGrp="1"/>
          </p:cNvSpPr>
          <p:nvPr>
            <p:ph idx="1"/>
          </p:nvPr>
        </p:nvSpPr>
        <p:spPr>
          <a:xfrm>
            <a:off x="395536" y="1484784"/>
            <a:ext cx="8545387" cy="5256584"/>
          </a:xfrm>
        </p:spPr>
        <p:txBody>
          <a:bodyPr>
            <a:normAutofit/>
          </a:bodyPr>
          <a:lstStyle/>
          <a:p>
            <a:pPr marL="0" lvl="0" indent="0">
              <a:spcBef>
                <a:spcPts val="0"/>
              </a:spcBef>
              <a:buNone/>
            </a:pPr>
            <a:r>
              <a:rPr lang="fr-CA" sz="2400" dirty="0"/>
              <a:t> </a:t>
            </a:r>
          </a:p>
          <a:p>
            <a:pPr marL="0" lvl="0" indent="0">
              <a:spcBef>
                <a:spcPts val="0"/>
              </a:spcBef>
              <a:spcAft>
                <a:spcPts val="1200"/>
              </a:spcAft>
              <a:buNone/>
            </a:pPr>
            <a:r>
              <a:rPr lang="fr-CA" sz="3600" b="1" dirty="0"/>
              <a:t>Le socioconstructivisme</a:t>
            </a:r>
          </a:p>
          <a:p>
            <a:pPr marL="0" indent="0" algn="r">
              <a:spcBef>
                <a:spcPts val="0"/>
              </a:spcBef>
              <a:spcAft>
                <a:spcPts val="3"/>
              </a:spcAft>
              <a:buNone/>
            </a:pPr>
            <a:r>
              <a:rPr lang="fr-CA" sz="3000" dirty="0"/>
              <a:t>L’éducation comme processus culturel, </a:t>
            </a:r>
          </a:p>
          <a:p>
            <a:pPr marL="0" indent="0" algn="r">
              <a:spcBef>
                <a:spcPts val="0"/>
              </a:spcBef>
              <a:spcAft>
                <a:spcPts val="3"/>
              </a:spcAft>
              <a:buNone/>
            </a:pPr>
            <a:r>
              <a:rPr lang="fr-CA" sz="3000" dirty="0"/>
              <a:t>processus de construction, </a:t>
            </a:r>
          </a:p>
          <a:p>
            <a:pPr marL="0" indent="0" algn="r">
              <a:spcBef>
                <a:spcPts val="0"/>
              </a:spcBef>
              <a:spcAft>
                <a:spcPts val="3"/>
              </a:spcAft>
              <a:buNone/>
            </a:pPr>
            <a:r>
              <a:rPr lang="fr-CA" sz="3000" dirty="0"/>
              <a:t>qui doit </a:t>
            </a:r>
            <a:r>
              <a:rPr lang="fr-CA" sz="3000" b="1" dirty="0"/>
              <a:t>aider les jeunes </a:t>
            </a:r>
          </a:p>
          <a:p>
            <a:pPr marL="0" indent="0" algn="r">
              <a:spcBef>
                <a:spcPts val="0"/>
              </a:spcBef>
              <a:spcAft>
                <a:spcPts val="3"/>
              </a:spcAft>
              <a:buNone/>
            </a:pPr>
            <a:r>
              <a:rPr lang="fr-CA" sz="3000" b="1" dirty="0"/>
              <a:t>à découvrir leur potentialités</a:t>
            </a:r>
            <a:r>
              <a:rPr lang="fr-CA" sz="3000" dirty="0"/>
              <a:t>, </a:t>
            </a:r>
          </a:p>
          <a:p>
            <a:pPr marL="0" indent="0" algn="r">
              <a:spcBef>
                <a:spcPts val="0"/>
              </a:spcBef>
              <a:spcAft>
                <a:spcPts val="3"/>
              </a:spcAft>
              <a:buNone/>
            </a:pPr>
            <a:r>
              <a:rPr lang="fr-CA" sz="3000" dirty="0"/>
              <a:t>à apprendre à utiliser l’esprit </a:t>
            </a:r>
          </a:p>
          <a:p>
            <a:pPr marL="0" indent="0" algn="r">
              <a:spcBef>
                <a:spcPts val="0"/>
              </a:spcBef>
              <a:spcAft>
                <a:spcPts val="3"/>
              </a:spcAft>
              <a:buNone/>
            </a:pPr>
            <a:r>
              <a:rPr lang="fr-CA" sz="3000" dirty="0"/>
              <a:t>et les outils des cultures du monde </a:t>
            </a:r>
          </a:p>
          <a:p>
            <a:pPr marL="0" indent="0" algn="r">
              <a:spcBef>
                <a:spcPts val="0"/>
              </a:spcBef>
              <a:spcAft>
                <a:spcPts val="3"/>
              </a:spcAft>
              <a:buNone/>
            </a:pPr>
            <a:r>
              <a:rPr lang="fr-CA" sz="3000" dirty="0"/>
              <a:t>pour </a:t>
            </a:r>
            <a:r>
              <a:rPr lang="fr-CA" sz="3000" b="1" dirty="0"/>
              <a:t>comprendre et façonner la société</a:t>
            </a:r>
          </a:p>
          <a:p>
            <a:pPr marL="0" indent="0" algn="r">
              <a:spcBef>
                <a:spcPts val="200"/>
              </a:spcBef>
              <a:spcAft>
                <a:spcPts val="3"/>
              </a:spcAft>
              <a:buNone/>
            </a:pPr>
            <a:endParaRPr lang="en-US" sz="2400" dirty="0"/>
          </a:p>
          <a:p>
            <a:pPr marL="0" lvl="0" indent="0">
              <a:spcBef>
                <a:spcPts val="648"/>
              </a:spcBef>
              <a:buNone/>
            </a:pPr>
            <a:r>
              <a:rPr lang="en-US" sz="2200" dirty="0"/>
              <a:t>Bruner, 1996; Obanya, 2014; Tchombe, 2011; Vygotsky, 1978</a:t>
            </a:r>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260648"/>
            <a:ext cx="3096344" cy="2064229"/>
          </a:xfrm>
          <a:prstGeom prst="rect">
            <a:avLst/>
          </a:prstGeom>
        </p:spPr>
      </p:pic>
    </p:spTree>
    <p:extLst>
      <p:ext uri="{BB962C8B-B14F-4D97-AF65-F5344CB8AC3E}">
        <p14:creationId xmlns:p14="http://schemas.microsoft.com/office/powerpoint/2010/main" val="8491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mage result for africa in the world">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5796136" y="195094"/>
            <a:ext cx="3213348" cy="2009770"/>
          </a:xfrm>
          <a:prstGeom prst="rect">
            <a:avLst/>
          </a:prstGeom>
          <a:noFill/>
          <a:ln>
            <a:noFill/>
          </a:ln>
          <a:effectLst>
            <a:reflection stA="19000" endPos="65000" dist="50800" dir="5400000" sy="-100000" algn="bl" rotWithShape="0"/>
          </a:effectLst>
        </p:spPr>
      </p:pic>
      <p:sp>
        <p:nvSpPr>
          <p:cNvPr id="2" name="Titre 1"/>
          <p:cNvSpPr>
            <a:spLocks noGrp="1"/>
          </p:cNvSpPr>
          <p:nvPr>
            <p:ph type="title"/>
          </p:nvPr>
        </p:nvSpPr>
        <p:spPr>
          <a:xfrm>
            <a:off x="395536" y="269776"/>
            <a:ext cx="5698976"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CA" sz="4600" b="1" dirty="0"/>
              <a:t>Forces de l’approche conceptuelle</a:t>
            </a:r>
          </a:p>
        </p:txBody>
      </p:sp>
      <p:sp>
        <p:nvSpPr>
          <p:cNvPr id="4" name="Espace réservé du contenu 2"/>
          <p:cNvSpPr>
            <a:spLocks noGrp="1"/>
          </p:cNvSpPr>
          <p:nvPr>
            <p:ph idx="1"/>
          </p:nvPr>
        </p:nvSpPr>
        <p:spPr>
          <a:xfrm>
            <a:off x="395536" y="1628800"/>
            <a:ext cx="7632848" cy="5256584"/>
          </a:xfrm>
        </p:spPr>
        <p:txBody>
          <a:bodyPr>
            <a:normAutofit/>
          </a:bodyPr>
          <a:lstStyle/>
          <a:p>
            <a:pPr lvl="0">
              <a:spcBef>
                <a:spcPts val="0"/>
              </a:spcBef>
            </a:pPr>
            <a:r>
              <a:rPr lang="fr-FR" sz="3600" dirty="0"/>
              <a:t>Prise en compte de du </a:t>
            </a:r>
            <a:r>
              <a:rPr lang="fr-FR" sz="4000" b="1" dirty="0"/>
              <a:t>génie humain</a:t>
            </a:r>
            <a:endParaRPr lang="en-US" sz="4000" dirty="0"/>
          </a:p>
          <a:p>
            <a:r>
              <a:rPr lang="fr-FR" sz="3600" dirty="0"/>
              <a:t>Place pour les </a:t>
            </a:r>
            <a:r>
              <a:rPr lang="fr-FR" sz="4000" b="1" dirty="0"/>
              <a:t>relations de pourvoir</a:t>
            </a:r>
            <a:r>
              <a:rPr lang="fr-FR" sz="4000" dirty="0"/>
              <a:t>, </a:t>
            </a:r>
            <a:r>
              <a:rPr lang="fr-FR" sz="4000" b="1" dirty="0"/>
              <a:t>rencontres culturelles</a:t>
            </a:r>
            <a:r>
              <a:rPr lang="fr-FR" sz="4000" dirty="0"/>
              <a:t>, </a:t>
            </a:r>
            <a:r>
              <a:rPr lang="fr-FR" sz="4000" b="1" dirty="0"/>
              <a:t>héritages coloniaux</a:t>
            </a:r>
            <a:endParaRPr lang="en-US" sz="4000" b="1" dirty="0"/>
          </a:p>
          <a:p>
            <a:r>
              <a:rPr lang="fr-FR" sz="3600" dirty="0"/>
              <a:t>Compréhension du processus de </a:t>
            </a:r>
            <a:r>
              <a:rPr lang="fr-FR" sz="4000" b="1" dirty="0"/>
              <a:t>combiner</a:t>
            </a:r>
            <a:r>
              <a:rPr lang="fr-FR" sz="4000" dirty="0"/>
              <a:t> </a:t>
            </a:r>
            <a:r>
              <a:rPr lang="fr-FR" sz="4000" b="1" dirty="0"/>
              <a:t>passé et présent </a:t>
            </a:r>
            <a:r>
              <a:rPr lang="fr-FR" sz="3600" dirty="0"/>
              <a:t>de façon créative </a:t>
            </a:r>
            <a:endParaRPr lang="en-US" sz="3600" b="1" dirty="0"/>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spTree>
    <p:extLst>
      <p:ext uri="{BB962C8B-B14F-4D97-AF65-F5344CB8AC3E}">
        <p14:creationId xmlns:p14="http://schemas.microsoft.com/office/powerpoint/2010/main" val="1460457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fr-FR" sz="4600" b="1" dirty="0"/>
              <a:t>Méthodologie qualitative</a:t>
            </a:r>
          </a:p>
        </p:txBody>
      </p:sp>
      <p:sp>
        <p:nvSpPr>
          <p:cNvPr id="4" name="Espace réservé du contenu 2"/>
          <p:cNvSpPr>
            <a:spLocks noGrp="1"/>
          </p:cNvSpPr>
          <p:nvPr>
            <p:ph idx="1"/>
          </p:nvPr>
        </p:nvSpPr>
        <p:spPr>
          <a:xfrm>
            <a:off x="467543" y="1412776"/>
            <a:ext cx="8280921" cy="5373216"/>
          </a:xfrm>
        </p:spPr>
        <p:txBody>
          <a:bodyPr>
            <a:normAutofit fontScale="92500" lnSpcReduction="10000"/>
          </a:bodyPr>
          <a:lstStyle/>
          <a:p>
            <a:pPr marL="0" indent="0">
              <a:lnSpc>
                <a:spcPct val="90000"/>
              </a:lnSpc>
              <a:spcBef>
                <a:spcPts val="0"/>
              </a:spcBef>
              <a:spcAft>
                <a:spcPts val="300"/>
              </a:spcAft>
              <a:buNone/>
            </a:pPr>
            <a:r>
              <a:rPr lang="fr-CA" sz="3500" b="1" dirty="0"/>
              <a:t>Participants</a:t>
            </a:r>
          </a:p>
          <a:p>
            <a:pPr marL="400050" lvl="1" indent="0">
              <a:lnSpc>
                <a:spcPct val="90000"/>
              </a:lnSpc>
              <a:spcBef>
                <a:spcPts val="0"/>
              </a:spcBef>
              <a:spcAft>
                <a:spcPts val="300"/>
              </a:spcAft>
              <a:buNone/>
            </a:pPr>
            <a:r>
              <a:rPr lang="fr-CA" sz="2400" b="1" dirty="0"/>
              <a:t>23 enseignants</a:t>
            </a:r>
            <a:r>
              <a:rPr lang="fr-CA" sz="2400" dirty="0"/>
              <a:t> de l’élémentaire au lycée, </a:t>
            </a:r>
          </a:p>
          <a:p>
            <a:pPr marL="400050" lvl="1" indent="0">
              <a:lnSpc>
                <a:spcPct val="90000"/>
              </a:lnSpc>
              <a:spcBef>
                <a:spcPts val="0"/>
              </a:spcBef>
              <a:spcAft>
                <a:spcPts val="300"/>
              </a:spcAft>
              <a:buNone/>
            </a:pPr>
            <a:r>
              <a:rPr lang="fr-CA" sz="2400" dirty="0"/>
              <a:t>à Bamako au Mali, 13% femmes, </a:t>
            </a:r>
          </a:p>
          <a:p>
            <a:pPr marL="400050" lvl="1" indent="0">
              <a:lnSpc>
                <a:spcPct val="90000"/>
              </a:lnSpc>
              <a:spcBef>
                <a:spcPts val="0"/>
              </a:spcBef>
              <a:spcAft>
                <a:spcPts val="300"/>
              </a:spcAft>
              <a:buNone/>
            </a:pPr>
            <a:r>
              <a:rPr lang="fr-FR" sz="2400" dirty="0"/>
              <a:t>tous en train d’utiliser les TIC dans l’éducation</a:t>
            </a:r>
          </a:p>
          <a:p>
            <a:pPr marL="0" indent="0">
              <a:lnSpc>
                <a:spcPct val="90000"/>
              </a:lnSpc>
              <a:spcBef>
                <a:spcPts val="0"/>
              </a:spcBef>
              <a:spcAft>
                <a:spcPts val="300"/>
              </a:spcAft>
              <a:buNone/>
            </a:pPr>
            <a:endParaRPr lang="fr-CA" sz="2200" dirty="0"/>
          </a:p>
          <a:p>
            <a:pPr marL="0" lvl="0" indent="0">
              <a:lnSpc>
                <a:spcPct val="90000"/>
              </a:lnSpc>
              <a:spcBef>
                <a:spcPts val="0"/>
              </a:spcBef>
              <a:spcAft>
                <a:spcPts val="300"/>
              </a:spcAft>
              <a:buNone/>
            </a:pPr>
            <a:r>
              <a:rPr lang="fr-CA" sz="3500" b="1" dirty="0"/>
              <a:t>Collecte de données</a:t>
            </a:r>
          </a:p>
          <a:p>
            <a:pPr marL="400050" lvl="1" indent="0">
              <a:lnSpc>
                <a:spcPct val="90000"/>
              </a:lnSpc>
              <a:spcBef>
                <a:spcPts val="0"/>
              </a:spcBef>
              <a:spcAft>
                <a:spcPts val="300"/>
              </a:spcAft>
              <a:buNone/>
            </a:pPr>
            <a:r>
              <a:rPr lang="fr-CA" sz="2400" b="1" dirty="0"/>
              <a:t>entretiens</a:t>
            </a:r>
            <a:r>
              <a:rPr lang="fr-CA" sz="2400" dirty="0"/>
              <a:t> approfondis,</a:t>
            </a:r>
          </a:p>
          <a:p>
            <a:pPr marL="400050" lvl="1" indent="0">
              <a:lnSpc>
                <a:spcPct val="90000"/>
              </a:lnSpc>
              <a:spcBef>
                <a:spcPts val="0"/>
              </a:spcBef>
              <a:spcAft>
                <a:spcPts val="300"/>
              </a:spcAft>
              <a:buNone/>
            </a:pPr>
            <a:r>
              <a:rPr lang="fr-CA" sz="2400" dirty="0"/>
              <a:t>guide d’entretien</a:t>
            </a:r>
          </a:p>
          <a:p>
            <a:pPr marL="400050" lvl="1" indent="0">
              <a:lnSpc>
                <a:spcPct val="90000"/>
              </a:lnSpc>
              <a:spcBef>
                <a:spcPts val="0"/>
              </a:spcBef>
              <a:spcAft>
                <a:spcPts val="300"/>
              </a:spcAft>
              <a:buNone/>
            </a:pPr>
            <a:r>
              <a:rPr lang="fr-CA" sz="2400" dirty="0"/>
              <a:t>semi-structuré, transcriptions </a:t>
            </a:r>
          </a:p>
          <a:p>
            <a:pPr marL="0" indent="0">
              <a:lnSpc>
                <a:spcPct val="90000"/>
              </a:lnSpc>
              <a:spcBef>
                <a:spcPts val="0"/>
              </a:spcBef>
              <a:spcAft>
                <a:spcPts val="300"/>
              </a:spcAft>
              <a:buNone/>
            </a:pPr>
            <a:endParaRPr lang="fr-CA" sz="2200" dirty="0"/>
          </a:p>
          <a:p>
            <a:pPr marL="0" indent="0">
              <a:lnSpc>
                <a:spcPct val="90000"/>
              </a:lnSpc>
              <a:spcBef>
                <a:spcPts val="0"/>
              </a:spcBef>
              <a:spcAft>
                <a:spcPts val="300"/>
              </a:spcAft>
              <a:buNone/>
            </a:pPr>
            <a:r>
              <a:rPr lang="fr-CA" sz="3500" b="1" dirty="0"/>
              <a:t>Analyse</a:t>
            </a:r>
          </a:p>
          <a:p>
            <a:pPr marL="400050" lvl="1" indent="0">
              <a:lnSpc>
                <a:spcPct val="90000"/>
              </a:lnSpc>
              <a:spcBef>
                <a:spcPts val="0"/>
              </a:spcBef>
              <a:spcAft>
                <a:spcPts val="300"/>
              </a:spcAft>
              <a:buNone/>
            </a:pPr>
            <a:r>
              <a:rPr lang="fr-CA" sz="2400" b="1" dirty="0"/>
              <a:t>interprétation</a:t>
            </a:r>
            <a:r>
              <a:rPr lang="fr-CA" sz="2400" dirty="0"/>
              <a:t>,</a:t>
            </a:r>
          </a:p>
          <a:p>
            <a:pPr marL="400050" lvl="1" indent="0">
              <a:lnSpc>
                <a:spcPct val="90000"/>
              </a:lnSpc>
              <a:spcBef>
                <a:spcPts val="0"/>
              </a:spcBef>
              <a:spcAft>
                <a:spcPts val="300"/>
              </a:spcAft>
              <a:buNone/>
            </a:pPr>
            <a:r>
              <a:rPr lang="fr-CA" sz="2400" dirty="0"/>
              <a:t>« thick description » (Geertz),</a:t>
            </a:r>
          </a:p>
          <a:p>
            <a:pPr marL="400050" lvl="1" indent="0">
              <a:lnSpc>
                <a:spcPct val="90000"/>
              </a:lnSpc>
              <a:spcBef>
                <a:spcPts val="0"/>
              </a:spcBef>
              <a:spcAft>
                <a:spcPts val="300"/>
              </a:spcAft>
              <a:buNone/>
            </a:pPr>
            <a:r>
              <a:rPr lang="fr-CA" sz="2400" dirty="0"/>
              <a:t>retour des participants, </a:t>
            </a:r>
          </a:p>
          <a:p>
            <a:pPr marL="400050" lvl="1" indent="0">
              <a:lnSpc>
                <a:spcPct val="90000"/>
              </a:lnSpc>
              <a:spcBef>
                <a:spcPts val="0"/>
              </a:spcBef>
              <a:spcAft>
                <a:spcPts val="300"/>
              </a:spcAft>
              <a:buNone/>
            </a:pPr>
            <a:r>
              <a:rPr lang="fr-CA" sz="2400" dirty="0"/>
              <a:t>cercles herméneutiques, </a:t>
            </a:r>
          </a:p>
          <a:p>
            <a:pPr marL="400050" lvl="1" indent="0">
              <a:lnSpc>
                <a:spcPct val="90000"/>
              </a:lnSpc>
              <a:spcBef>
                <a:spcPts val="0"/>
              </a:spcBef>
              <a:spcAft>
                <a:spcPts val="300"/>
              </a:spcAft>
              <a:buNone/>
            </a:pPr>
            <a:r>
              <a:rPr lang="fr-CA" sz="2400" dirty="0"/>
              <a:t>QDA miner</a:t>
            </a:r>
          </a:p>
        </p:txBody>
      </p:sp>
      <p:sp>
        <p:nvSpPr>
          <p:cNvPr id="5" name="AutoShape 2" descr="Image result for cheetah"/>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dirty="0"/>
          </a:p>
        </p:txBody>
      </p:sp>
      <p:pic>
        <p:nvPicPr>
          <p:cNvPr id="3" name="Imag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9625" y="3645024"/>
            <a:ext cx="4405215" cy="3228248"/>
          </a:xfrm>
          <a:prstGeom prst="rect">
            <a:avLst/>
          </a:prstGeom>
        </p:spPr>
      </p:pic>
    </p:spTree>
    <p:extLst>
      <p:ext uri="{BB962C8B-B14F-4D97-AF65-F5344CB8AC3E}">
        <p14:creationId xmlns:p14="http://schemas.microsoft.com/office/powerpoint/2010/main" val="16706347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18764</TotalTime>
  <Words>2782</Words>
  <Application>Microsoft Office PowerPoint</Application>
  <PresentationFormat>On-screen Show (4:3)</PresentationFormat>
  <Paragraphs>520</Paragraphs>
  <Slides>22</Slides>
  <Notes>19</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Thème Office</vt:lpstr>
      <vt:lpstr>Forgerons d’internet dans les salles de classe en Afrique</vt:lpstr>
      <vt:lpstr>Rubriques de la présentation</vt:lpstr>
      <vt:lpstr>Contexte</vt:lpstr>
      <vt:lpstr>PowerPoint Presentation</vt:lpstr>
      <vt:lpstr>Concepts</vt:lpstr>
      <vt:lpstr>Concepts</vt:lpstr>
      <vt:lpstr>Concepts</vt:lpstr>
      <vt:lpstr>Forces de l’approche conceptuelle</vt:lpstr>
      <vt:lpstr>Méthodologie qualitative</vt:lpstr>
      <vt:lpstr>Résultats par rapport à comment et pourquoi les enseignants s’approprient les TIC et, selon eux, les changements concomitants</vt:lpstr>
      <vt:lpstr>Les TIC dans la vie quotidienne</vt:lpstr>
      <vt:lpstr>PowerPoint Presentation</vt:lpstr>
      <vt:lpstr>PowerPoint Presentation</vt:lpstr>
      <vt:lpstr>Changements pédagogiques perçus avec l’utilisation des TIC</vt:lpstr>
      <vt:lpstr>Changements dans le  contenu des cours perçus avec l’utilisation des TIC</vt:lpstr>
      <vt:lpstr>Changements perçus dans le développement professionnel des enseignants</vt:lpstr>
      <vt:lpstr>Discussion</vt:lpstr>
      <vt:lpstr>PowerPoint Presentation</vt:lpstr>
      <vt:lpstr>Conclusion</vt:lpstr>
      <vt:lpstr>Quelques limites</vt:lpstr>
      <vt:lpstr>Recommandations</vt:lpstr>
      <vt:lpstr>Acknowledgements / Remerciements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Pedagogical Appropriation of Information and Communication Technologies by West African Educators</dc:title>
  <dc:creator>v</dc:creator>
  <cp:lastModifiedBy>Dramane Darave</cp:lastModifiedBy>
  <cp:revision>571</cp:revision>
  <dcterms:created xsi:type="dcterms:W3CDTF">2015-08-07T16:20:25Z</dcterms:created>
  <dcterms:modified xsi:type="dcterms:W3CDTF">2016-05-08T17:02:21Z</dcterms:modified>
</cp:coreProperties>
</file>