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8" r:id="rId3"/>
    <p:sldId id="265" r:id="rId4"/>
    <p:sldId id="338" r:id="rId5"/>
    <p:sldId id="339" r:id="rId6"/>
    <p:sldId id="290" r:id="rId7"/>
    <p:sldId id="301" r:id="rId8"/>
    <p:sldId id="302" r:id="rId9"/>
    <p:sldId id="344" r:id="rId10"/>
    <p:sldId id="313" r:id="rId11"/>
    <p:sldId id="316" r:id="rId12"/>
    <p:sldId id="317" r:id="rId13"/>
    <p:sldId id="321" r:id="rId14"/>
    <p:sldId id="322" r:id="rId15"/>
    <p:sldId id="325" r:id="rId16"/>
    <p:sldId id="345" r:id="rId17"/>
    <p:sldId id="314" r:id="rId18"/>
    <p:sldId id="328" r:id="rId19"/>
    <p:sldId id="329" r:id="rId20"/>
    <p:sldId id="315" r:id="rId21"/>
    <p:sldId id="327" r:id="rId22"/>
    <p:sldId id="330" r:id="rId23"/>
    <p:sldId id="331" r:id="rId24"/>
    <p:sldId id="332" r:id="rId25"/>
    <p:sldId id="341" r:id="rId26"/>
    <p:sldId id="342" r:id="rId27"/>
    <p:sldId id="312" r:id="rId28"/>
    <p:sldId id="334" r:id="rId29"/>
    <p:sldId id="343" r:id="rId30"/>
    <p:sldId id="308" r:id="rId31"/>
    <p:sldId id="346" r:id="rId32"/>
    <p:sldId id="340" r:id="rId33"/>
    <p:sldId id="305"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72291" autoAdjust="0"/>
  </p:normalViewPr>
  <p:slideViewPr>
    <p:cSldViewPr>
      <p:cViewPr>
        <p:scale>
          <a:sx n="60" d="100"/>
          <a:sy n="60" d="100"/>
        </p:scale>
        <p:origin x="-1740" y="204"/>
      </p:cViewPr>
      <p:guideLst>
        <p:guide orient="horz" pos="2160"/>
        <p:guide pos="2880"/>
      </p:guideLst>
    </p:cSldViewPr>
  </p:slideViewPr>
  <p:outlineViewPr>
    <p:cViewPr>
      <p:scale>
        <a:sx n="33" d="100"/>
        <a:sy n="33" d="100"/>
      </p:scale>
      <p:origin x="0" y="54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53CD6B-E7C2-4587-9F16-81FCF7FB131B}" type="datetimeFigureOut">
              <a:rPr lang="fr-FR" smtClean="0"/>
              <a:t>26/08/2015</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CA2D2-0009-45D8-929A-16F71EFB81DD}" type="slidenum">
              <a:rPr lang="fr-FR" smtClean="0"/>
              <a:t>‹N°›</a:t>
            </a:fld>
            <a:endParaRPr lang="fr-FR" dirty="0"/>
          </a:p>
        </p:txBody>
      </p:sp>
    </p:spTree>
    <p:extLst>
      <p:ext uri="{BB962C8B-B14F-4D97-AF65-F5344CB8AC3E}">
        <p14:creationId xmlns:p14="http://schemas.microsoft.com/office/powerpoint/2010/main" val="27553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aseline="0" dirty="0" smtClean="0"/>
              <a:t>I look forward </a:t>
            </a:r>
            <a:r>
              <a:rPr lang="en-US" baseline="0" dirty="0" smtClean="0"/>
              <a:t>to sharing </a:t>
            </a:r>
            <a:r>
              <a:rPr lang="en-US" baseline="0" dirty="0" smtClean="0"/>
              <a:t>with you </a:t>
            </a:r>
            <a:r>
              <a:rPr lang="en-US" baseline="0" dirty="0" smtClean="0"/>
              <a:t>this morning the </a:t>
            </a:r>
            <a:r>
              <a:rPr lang="en-US" baseline="0" dirty="0" smtClean="0"/>
              <a:t>results of my thesis </a:t>
            </a:r>
            <a:r>
              <a:rPr lang="en-US" baseline="0" dirty="0" smtClean="0"/>
              <a:t>research</a:t>
            </a:r>
            <a:endParaRPr lang="en-US" baseline="0" dirty="0" smtClean="0"/>
          </a:p>
          <a:p>
            <a:r>
              <a:rPr lang="en-US" baseline="0" dirty="0" smtClean="0"/>
              <a:t>on the pedagogical appropriation of information and communication technologies by West African educators.</a:t>
            </a:r>
          </a:p>
          <a:p>
            <a:endParaRPr lang="en-US" baseline="0" dirty="0" smtClean="0"/>
          </a:p>
          <a:p>
            <a:r>
              <a:rPr lang="en-US" baseline="0" dirty="0" smtClean="0"/>
              <a:t>I will be speaking in English, but I look forward to your questions in either French or English.</a:t>
            </a:r>
            <a:endParaRPr lang="fr-CA" baseline="0" noProof="0" dirty="0" smtClean="0"/>
          </a:p>
          <a:p>
            <a:r>
              <a:rPr lang="fr-CA" i="1" baseline="0" noProof="0" dirty="0" smtClean="0"/>
              <a:t>Avec votre permission, je vais présenter en anglais, mais j’attends vos questions en français et an anglais</a:t>
            </a:r>
            <a:r>
              <a:rPr lang="fr-CA" baseline="0" noProof="0" dirty="0" smtClean="0"/>
              <a:t>.</a:t>
            </a:r>
          </a:p>
          <a:p>
            <a:endParaRPr lang="en-US" baseline="0" dirty="0" smtClean="0"/>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1</a:t>
            </a:fld>
            <a:endParaRPr lang="fr-FR" dirty="0"/>
          </a:p>
        </p:txBody>
      </p:sp>
    </p:spTree>
    <p:extLst>
      <p:ext uri="{BB962C8B-B14F-4D97-AF65-F5344CB8AC3E}">
        <p14:creationId xmlns:p14="http://schemas.microsoft.com/office/powerpoint/2010/main" val="251883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kern="1200" dirty="0" smtClean="0">
                <a:solidFill>
                  <a:schemeClr val="tx1"/>
                </a:solidFill>
                <a:effectLst/>
                <a:latin typeface="+mn-lt"/>
                <a:ea typeface="+mn-ea"/>
                <a:cs typeface="+mn-cs"/>
              </a:rPr>
              <a:t>The first</a:t>
            </a:r>
            <a:r>
              <a:rPr lang="en-US" sz="1200" b="0"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specific research </a:t>
            </a:r>
            <a:r>
              <a:rPr lang="en-US" sz="1200" b="1" kern="1200" dirty="0" smtClean="0">
                <a:solidFill>
                  <a:schemeClr val="tx1"/>
                </a:solidFill>
                <a:effectLst/>
                <a:latin typeface="+mn-lt"/>
                <a:ea typeface="+mn-ea"/>
                <a:cs typeface="+mn-cs"/>
              </a:rPr>
              <a:t>Objective</a:t>
            </a:r>
            <a:r>
              <a:rPr lang="en-US" sz="1200" b="0" kern="1200" dirty="0" smtClean="0">
                <a:solidFill>
                  <a:schemeClr val="tx1"/>
                </a:solidFill>
                <a:effectLst/>
                <a:latin typeface="+mn-lt"/>
                <a:ea typeface="+mn-ea"/>
                <a:cs typeface="+mn-cs"/>
              </a:rPr>
              <a:t> was to</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understand how and why primary through high school teachers in Bamako,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Mali </a:t>
            </a:r>
          </a:p>
          <a:p>
            <a:r>
              <a:rPr lang="en-US" sz="1200" kern="1200" dirty="0" smtClean="0">
                <a:solidFill>
                  <a:schemeClr val="tx1"/>
                </a:solidFill>
                <a:effectLst/>
                <a:latin typeface="+mn-lt"/>
                <a:ea typeface="+mn-ea"/>
                <a:cs typeface="+mn-cs"/>
              </a:rPr>
              <a:t>appropriate ICT in teaching and learning, </a:t>
            </a:r>
          </a:p>
          <a:p>
            <a:r>
              <a:rPr lang="en-US" sz="1200" kern="1200" dirty="0" smtClean="0">
                <a:solidFill>
                  <a:schemeClr val="tx1"/>
                </a:solidFill>
                <a:effectLst/>
                <a:latin typeface="+mn-lt"/>
                <a:ea typeface="+mn-ea"/>
                <a:cs typeface="+mn-cs"/>
              </a:rPr>
              <a:t>and, according to them, what changes occur in the process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Familiarization with ICT</a:t>
            </a: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23</a:t>
            </a:r>
            <a:r>
              <a:rPr lang="en-US" sz="1200" kern="1200" dirty="0" smtClean="0">
                <a:solidFill>
                  <a:schemeClr val="tx1"/>
                </a:solidFill>
                <a:effectLst/>
                <a:latin typeface="+mn-lt"/>
                <a:ea typeface="+mn-ea"/>
                <a:cs typeface="+mn-cs"/>
              </a:rPr>
              <a:t> teachers interviewed were first exposed to ICT through </a:t>
            </a:r>
            <a:r>
              <a:rPr lang="en-US" sz="1200" u="sng" kern="1200" dirty="0" smtClean="0">
                <a:solidFill>
                  <a:schemeClr val="tx1"/>
                </a:solidFill>
                <a:effectLst/>
                <a:latin typeface="+mn-lt"/>
                <a:ea typeface="+mn-ea"/>
                <a:cs typeface="+mn-cs"/>
              </a:rPr>
              <a:t>personal or professional contacts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or during formal </a:t>
            </a:r>
            <a:r>
              <a:rPr lang="en-US" sz="1200" u="sng" kern="1200" dirty="0" smtClean="0">
                <a:solidFill>
                  <a:schemeClr val="tx1"/>
                </a:solidFill>
                <a:effectLst/>
                <a:latin typeface="+mn-lt"/>
                <a:ea typeface="+mn-ea"/>
                <a:cs typeface="+mn-cs"/>
              </a:rPr>
              <a:t>training</a:t>
            </a:r>
            <a:r>
              <a:rPr lang="en-US" sz="1200" kern="1200" dirty="0" smtClean="0">
                <a:solidFill>
                  <a:schemeClr val="tx1"/>
                </a:solidFill>
                <a:effectLst/>
                <a:latin typeface="+mn-lt"/>
                <a:ea typeface="+mn-ea"/>
                <a:cs typeface="+mn-cs"/>
              </a:rPr>
              <a:t> at university, workshops, or private courses.</a:t>
            </a:r>
          </a:p>
          <a:p>
            <a:r>
              <a:rPr lang="en-US" sz="1200" kern="1200" dirty="0" smtClean="0">
                <a:solidFill>
                  <a:schemeClr val="tx1"/>
                </a:solidFill>
                <a:effectLst/>
                <a:latin typeface="+mn-lt"/>
                <a:ea typeface="+mn-ea"/>
                <a:cs typeface="+mn-cs"/>
              </a:rPr>
              <a:t>The first encounter with ICT was </a:t>
            </a:r>
            <a:r>
              <a:rPr lang="en-US" sz="1200" u="sng" kern="1200" dirty="0" smtClean="0">
                <a:solidFill>
                  <a:schemeClr val="tx1"/>
                </a:solidFill>
                <a:effectLst/>
                <a:latin typeface="+mn-lt"/>
                <a:ea typeface="+mn-ea"/>
                <a:cs typeface="+mn-cs"/>
              </a:rPr>
              <a:t>self-motivated or encouraged</a:t>
            </a:r>
            <a:r>
              <a:rPr lang="en-US" sz="1200" kern="1200" dirty="0" smtClean="0">
                <a:solidFill>
                  <a:schemeClr val="tx1"/>
                </a:solidFill>
                <a:effectLst/>
                <a:latin typeface="+mn-lt"/>
                <a:ea typeface="+mn-ea"/>
                <a:cs typeface="+mn-cs"/>
              </a:rPr>
              <a:t> by the academic hierarchy.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After</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several months or years</a:t>
            </a:r>
            <a:r>
              <a:rPr lang="en-US" sz="1200" b="0" kern="1200" dirty="0" smtClean="0">
                <a:solidFill>
                  <a:schemeClr val="tx1"/>
                </a:solidFill>
                <a:effectLst/>
                <a:latin typeface="+mn-lt"/>
                <a:ea typeface="+mn-ea"/>
                <a:cs typeface="+mn-cs"/>
              </a:rPr>
              <a:t>, ICT </a:t>
            </a:r>
            <a:r>
              <a:rPr lang="en-US" sz="1200" b="1" u="sng" kern="1200" dirty="0" smtClean="0">
                <a:solidFill>
                  <a:schemeClr val="tx1"/>
                </a:solidFill>
                <a:effectLst/>
                <a:latin typeface="+mn-lt"/>
                <a:ea typeface="+mn-ea"/>
                <a:cs typeface="+mn-cs"/>
              </a:rPr>
              <a:t>became part of their daily lives</a:t>
            </a:r>
            <a:r>
              <a:rPr lang="en-US" sz="1200" b="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Use in teaching and learning</a:t>
            </a:r>
          </a:p>
          <a:p>
            <a:r>
              <a:rPr lang="en-US" sz="1200" kern="1200" dirty="0" smtClean="0">
                <a:solidFill>
                  <a:schemeClr val="tx1"/>
                </a:solidFill>
                <a:effectLst/>
                <a:latin typeface="+mn-lt"/>
                <a:ea typeface="+mn-ea"/>
                <a:cs typeface="+mn-cs"/>
              </a:rPr>
              <a:t>In using ICT in teaching</a:t>
            </a:r>
            <a:r>
              <a:rPr lang="en-US" sz="1200" kern="1200" baseline="0" dirty="0" smtClean="0">
                <a:solidFill>
                  <a:schemeClr val="tx1"/>
                </a:solidFill>
                <a:effectLst/>
                <a:latin typeface="+mn-lt"/>
                <a:ea typeface="+mn-ea"/>
                <a:cs typeface="+mn-cs"/>
              </a:rPr>
              <a:t> and learning, teachers were </a:t>
            </a:r>
            <a:r>
              <a:rPr lang="en-US" sz="1200" kern="1200" baseline="0" dirty="0" smtClean="0">
                <a:solidFill>
                  <a:schemeClr val="tx1"/>
                </a:solidFill>
                <a:effectLst/>
                <a:latin typeface="+mn-lt"/>
                <a:ea typeface="+mn-ea"/>
                <a:cs typeface="+mn-cs"/>
              </a:rPr>
              <a:t>guided </a:t>
            </a:r>
            <a:r>
              <a:rPr lang="en-US" sz="1200" kern="1200" baseline="0" dirty="0" smtClean="0">
                <a:solidFill>
                  <a:schemeClr val="tx1"/>
                </a:solidFill>
                <a:effectLst/>
                <a:latin typeface="+mn-lt"/>
                <a:ea typeface="+mn-ea"/>
                <a:cs typeface="+mn-cs"/>
              </a:rPr>
              <a:t>by their </a:t>
            </a:r>
            <a:r>
              <a:rPr lang="en-US" sz="1200" kern="1200" dirty="0" smtClean="0">
                <a:solidFill>
                  <a:schemeClr val="tx1"/>
                </a:solidFill>
                <a:effectLst/>
                <a:latin typeface="+mn-lt"/>
                <a:ea typeface="+mn-ea"/>
                <a:cs typeface="+mn-cs"/>
              </a:rPr>
              <a:t>pedagogical goals and objectives</a:t>
            </a:r>
            <a:r>
              <a:rPr lang="en-US"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They designed various learning activities using ICT, in relation to those goals and objectives.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Goals</a:t>
            </a:r>
            <a:r>
              <a:rPr lang="en-US" sz="1200" kern="1200" baseline="0" dirty="0" smtClean="0">
                <a:solidFill>
                  <a:schemeClr val="tx1"/>
                </a:solidFill>
                <a:effectLst/>
                <a:latin typeface="+mn-lt"/>
                <a:ea typeface="+mn-ea"/>
                <a:cs typeface="+mn-cs"/>
              </a:rPr>
              <a:t> included:</a:t>
            </a:r>
          </a:p>
          <a:p>
            <a:pPr marL="171450" indent="-171450">
              <a:buFontTx/>
              <a:buChar char="-"/>
            </a:pPr>
            <a:r>
              <a:rPr lang="en-US" sz="1200" kern="1200" dirty="0" smtClean="0">
                <a:solidFill>
                  <a:schemeClr val="tx1"/>
                </a:solidFill>
                <a:effectLst/>
                <a:latin typeface="+mn-lt"/>
                <a:ea typeface="+mn-ea"/>
                <a:cs typeface="+mn-cs"/>
              </a:rPr>
              <a:t>share a love for learning, help students discover their hidden talents, inspire responsible leadership in students.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Learning activities using ICT included: </a:t>
            </a:r>
          </a:p>
          <a:p>
            <a:pPr marL="171450" indent="-171450">
              <a:buFontTx/>
              <a:buChar char="-"/>
            </a:pPr>
            <a:r>
              <a:rPr lang="en-US" sz="1200" kern="1200" dirty="0" smtClean="0">
                <a:solidFill>
                  <a:schemeClr val="tx1"/>
                </a:solidFill>
                <a:effectLst/>
                <a:latin typeface="+mn-lt"/>
                <a:ea typeface="+mn-ea"/>
                <a:cs typeface="+mn-cs"/>
              </a:rPr>
              <a:t>students going to cybercafés to conduct thematic research in groups and reporting on it in class</a:t>
            </a:r>
          </a:p>
          <a:p>
            <a:pPr marL="171450" indent="-171450">
              <a:buFontTx/>
              <a:buChar char="-"/>
            </a:pPr>
            <a:r>
              <a:rPr lang="en-US" sz="1200" kern="1200" dirty="0" smtClean="0">
                <a:solidFill>
                  <a:schemeClr val="tx1"/>
                </a:solidFill>
                <a:effectLst/>
                <a:latin typeface="+mn-lt"/>
                <a:ea typeface="+mn-ea"/>
                <a:cs typeface="+mn-cs"/>
              </a:rPr>
              <a:t>producing and sharing PowerPoint presentations or videos with schoolchildren in other countries</a:t>
            </a:r>
            <a:r>
              <a:rPr lang="en-US" sz="1200" kern="1200" baseline="0" dirty="0" smtClean="0">
                <a:solidFill>
                  <a:schemeClr val="tx1"/>
                </a:solidFill>
                <a:effectLst/>
                <a:latin typeface="+mn-lt"/>
                <a:ea typeface="+mn-ea"/>
                <a:cs typeface="+mn-cs"/>
              </a:rPr>
              <a:t> </a:t>
            </a:r>
          </a:p>
          <a:p>
            <a:pPr marL="171450" indent="-171450">
              <a:buFontTx/>
              <a:buChar char="-"/>
            </a:pPr>
            <a:r>
              <a:rPr lang="en-US" sz="1200" kern="1200" dirty="0" smtClean="0">
                <a:solidFill>
                  <a:schemeClr val="tx1"/>
                </a:solidFill>
                <a:effectLst/>
                <a:latin typeface="+mn-lt"/>
                <a:ea typeface="+mn-ea"/>
                <a:cs typeface="+mn-cs"/>
              </a:rPr>
              <a:t>recording elders sharing about local geography and typing up a synthesis of interviews.</a:t>
            </a:r>
          </a:p>
          <a:p>
            <a:pPr marL="0" indent="0">
              <a:buFontTx/>
              <a:buNone/>
            </a:pPr>
            <a:r>
              <a:rPr lang="en-US" sz="1200" i="1" kern="1200" dirty="0" smtClean="0">
                <a:solidFill>
                  <a:schemeClr val="tx1"/>
                </a:solidFill>
                <a:effectLst/>
                <a:latin typeface="+mn-lt"/>
                <a:ea typeface="+mn-ea"/>
                <a:cs typeface="+mn-cs"/>
              </a:rPr>
              <a:t>Click to examples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Teachers’ perceived </a:t>
            </a:r>
            <a:r>
              <a:rPr lang="en-US" sz="1200" b="1" kern="1200" dirty="0" smtClean="0">
                <a:solidFill>
                  <a:schemeClr val="tx1"/>
                </a:solidFill>
                <a:effectLst/>
                <a:latin typeface="+mn-lt"/>
                <a:ea typeface="+mn-ea"/>
                <a:cs typeface="+mn-cs"/>
              </a:rPr>
              <a:t>changes with the use of ICT</a:t>
            </a:r>
            <a:r>
              <a:rPr lang="en-US" sz="1200" b="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pPr marL="0" indent="0" algn="l">
              <a:spcBef>
                <a:spcPts val="0"/>
              </a:spcBef>
              <a:buNone/>
            </a:pPr>
            <a:r>
              <a:rPr lang="en-US" sz="1200" dirty="0" smtClean="0"/>
              <a:t>changes among students and teachers, in course content, </a:t>
            </a:r>
          </a:p>
          <a:p>
            <a:pPr marL="0" indent="0" algn="l">
              <a:spcBef>
                <a:spcPts val="0"/>
              </a:spcBef>
              <a:buNone/>
            </a:pPr>
            <a:r>
              <a:rPr lang="en-US" sz="1200" dirty="0" smtClean="0"/>
              <a:t>in classrooms and schools, and in teachers’ professional development</a:t>
            </a:r>
          </a:p>
          <a:p>
            <a:r>
              <a:rPr lang="en-US" sz="1200" b="0" i="1" kern="1200" dirty="0" smtClean="0">
                <a:solidFill>
                  <a:schemeClr val="tx1"/>
                </a:solidFill>
                <a:effectLst/>
                <a:latin typeface="+mn-lt"/>
                <a:ea typeface="+mn-ea"/>
                <a:cs typeface="+mn-cs"/>
              </a:rPr>
              <a:t>Click to examples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10</a:t>
            </a:fld>
            <a:endParaRPr lang="fr-FR" dirty="0"/>
          </a:p>
        </p:txBody>
      </p:sp>
    </p:spTree>
    <p:extLst>
      <p:ext uri="{BB962C8B-B14F-4D97-AF65-F5344CB8AC3E}">
        <p14:creationId xmlns:p14="http://schemas.microsoft.com/office/powerpoint/2010/main" val="3220386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11</a:t>
            </a:fld>
            <a:endParaRPr lang="fr-FR" dirty="0"/>
          </a:p>
        </p:txBody>
      </p:sp>
    </p:spTree>
    <p:extLst>
      <p:ext uri="{BB962C8B-B14F-4D97-AF65-F5344CB8AC3E}">
        <p14:creationId xmlns:p14="http://schemas.microsoft.com/office/powerpoint/2010/main" val="3676687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12</a:t>
            </a:fld>
            <a:endParaRPr lang="fr-FR" dirty="0"/>
          </a:p>
        </p:txBody>
      </p:sp>
    </p:spTree>
    <p:extLst>
      <p:ext uri="{BB962C8B-B14F-4D97-AF65-F5344CB8AC3E}">
        <p14:creationId xmlns:p14="http://schemas.microsoft.com/office/powerpoint/2010/main" val="2367435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15</a:t>
            </a:fld>
            <a:endParaRPr lang="fr-FR" dirty="0"/>
          </a:p>
        </p:txBody>
      </p:sp>
    </p:spTree>
    <p:extLst>
      <p:ext uri="{BB962C8B-B14F-4D97-AF65-F5344CB8AC3E}">
        <p14:creationId xmlns:p14="http://schemas.microsoft.com/office/powerpoint/2010/main" val="300321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Discussion</a:t>
            </a:r>
            <a:r>
              <a:rPr lang="en-US" sz="1200" b="1" i="0" kern="1200" baseline="0" dirty="0" smtClean="0">
                <a:solidFill>
                  <a:schemeClr val="tx1"/>
                </a:solidFill>
                <a:effectLst/>
                <a:latin typeface="+mn-lt"/>
                <a:ea typeface="+mn-ea"/>
                <a:cs typeface="+mn-cs"/>
              </a:rPr>
              <a:t> and c</a:t>
            </a:r>
            <a:r>
              <a:rPr lang="en-US" sz="1200" b="1" i="0" kern="1200" dirty="0" smtClean="0">
                <a:solidFill>
                  <a:schemeClr val="tx1"/>
                </a:solidFill>
                <a:effectLst/>
                <a:latin typeface="+mn-lt"/>
                <a:ea typeface="+mn-ea"/>
                <a:cs typeface="+mn-cs"/>
              </a:rPr>
              <a:t>onclusion</a:t>
            </a:r>
          </a:p>
          <a:p>
            <a:r>
              <a:rPr lang="en-US" sz="1200" kern="1200" dirty="0" smtClean="0">
                <a:solidFill>
                  <a:schemeClr val="tx1"/>
                </a:solidFill>
                <a:effectLst/>
                <a:latin typeface="+mn-lt"/>
                <a:ea typeface="+mn-ea"/>
                <a:cs typeface="+mn-cs"/>
              </a:rPr>
              <a:t>The appropriation process,</a:t>
            </a:r>
            <a:r>
              <a:rPr lang="en-US" sz="1200" kern="1200" baseline="0" dirty="0" smtClean="0">
                <a:solidFill>
                  <a:schemeClr val="tx1"/>
                </a:solidFill>
                <a:effectLst/>
                <a:latin typeface="+mn-lt"/>
                <a:ea typeface="+mn-ea"/>
                <a:cs typeface="+mn-cs"/>
              </a:rPr>
              <a:t> as described by the 23 teachers in Bamako, Mali, </a:t>
            </a:r>
          </a:p>
          <a:p>
            <a:r>
              <a:rPr lang="en-US" sz="1200" kern="1200" dirty="0" smtClean="0">
                <a:solidFill>
                  <a:schemeClr val="tx1"/>
                </a:solidFill>
                <a:effectLst/>
                <a:latin typeface="+mn-lt"/>
                <a:ea typeface="+mn-ea"/>
                <a:cs typeface="+mn-cs"/>
              </a:rPr>
              <a:t>seemed to some extent to be </a:t>
            </a:r>
          </a:p>
          <a:p>
            <a:r>
              <a:rPr lang="en-US" sz="1200" kern="1200" dirty="0" smtClean="0">
                <a:solidFill>
                  <a:schemeClr val="tx1"/>
                </a:solidFill>
                <a:effectLst/>
                <a:latin typeface="+mn-lt"/>
                <a:ea typeface="+mn-ea"/>
                <a:cs typeface="+mn-cs"/>
              </a:rPr>
              <a:t>a catalyst for active and socio-constructive education and learning (Bruner,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1996;</a:t>
            </a:r>
            <a:r>
              <a:rPr lang="en-US" sz="1200" kern="1200" baseline="0" dirty="0" smtClean="0">
                <a:solidFill>
                  <a:schemeClr val="tx1"/>
                </a:solidFill>
                <a:effectLst/>
                <a:latin typeface="+mn-lt"/>
                <a:ea typeface="+mn-ea"/>
                <a:cs typeface="+mn-cs"/>
              </a:rPr>
              <a:t> O</a:t>
            </a:r>
            <a:r>
              <a:rPr lang="en-US" sz="1200" kern="1200" dirty="0" smtClean="0">
                <a:solidFill>
                  <a:schemeClr val="tx1"/>
                </a:solidFill>
                <a:effectLst/>
                <a:latin typeface="+mn-lt"/>
                <a:ea typeface="+mn-ea"/>
                <a:cs typeface="+mn-cs"/>
              </a:rPr>
              <a:t>banya,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2012a, 2014).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teachers took risks, challenged the status quo, </a:t>
            </a:r>
          </a:p>
          <a:p>
            <a:r>
              <a:rPr lang="en-US" sz="1200" kern="1200" dirty="0" smtClean="0">
                <a:solidFill>
                  <a:schemeClr val="tx1"/>
                </a:solidFill>
                <a:effectLst/>
                <a:latin typeface="+mn-lt"/>
                <a:ea typeface="+mn-ea"/>
                <a:cs typeface="+mn-cs"/>
              </a:rPr>
              <a:t>crossed borders, and worked with students and others </a:t>
            </a:r>
          </a:p>
          <a:p>
            <a:r>
              <a:rPr lang="en-US" sz="1200" kern="1200" dirty="0" smtClean="0">
                <a:solidFill>
                  <a:schemeClr val="tx1"/>
                </a:solidFill>
                <a:effectLst/>
                <a:latin typeface="+mn-lt"/>
                <a:ea typeface="+mn-ea"/>
                <a:cs typeface="+mn-cs"/>
              </a:rPr>
              <a:t>to engage in new encounters and to synthesize information in new ways.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appropriation process was complex and ambiguous: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tensions arose in the face of something new and unknown, </a:t>
            </a:r>
          </a:p>
          <a:p>
            <a:r>
              <a:rPr lang="en-US" sz="1200" kern="1200" dirty="0" smtClean="0">
                <a:solidFill>
                  <a:schemeClr val="tx1"/>
                </a:solidFill>
                <a:effectLst/>
                <a:latin typeface="+mn-lt"/>
                <a:ea typeface="+mn-ea"/>
                <a:cs typeface="+mn-cs"/>
              </a:rPr>
              <a:t>between the comfort of familiarity and the uneasiness of novelty, </a:t>
            </a:r>
          </a:p>
          <a:p>
            <a:r>
              <a:rPr lang="en-US" sz="1200" kern="1200" dirty="0" smtClean="0">
                <a:solidFill>
                  <a:schemeClr val="tx1"/>
                </a:solidFill>
                <a:effectLst/>
                <a:latin typeface="+mn-lt"/>
                <a:ea typeface="+mn-ea"/>
                <a:cs typeface="+mn-cs"/>
              </a:rPr>
              <a:t>between preservation and transformation of traditional practices, </a:t>
            </a:r>
          </a:p>
          <a:p>
            <a:r>
              <a:rPr lang="en-US" sz="1200" kern="1200" dirty="0" smtClean="0">
                <a:solidFill>
                  <a:schemeClr val="tx1"/>
                </a:solidFill>
                <a:effectLst/>
                <a:latin typeface="+mn-lt"/>
                <a:ea typeface="+mn-ea"/>
                <a:cs typeface="+mn-cs"/>
              </a:rPr>
              <a:t>between the linearity of classical teaching and the fluidity of more dialogical learning.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teachers were actively </a:t>
            </a:r>
            <a:r>
              <a:rPr lang="en-US" sz="1200" kern="1200" dirty="0" smtClean="0">
                <a:solidFill>
                  <a:schemeClr val="tx1"/>
                </a:solidFill>
                <a:effectLst/>
                <a:latin typeface="+mn-lt"/>
                <a:ea typeface="+mn-ea"/>
                <a:cs typeface="+mn-cs"/>
              </a:rPr>
              <a:t>envisioning the future </a:t>
            </a:r>
          </a:p>
          <a:p>
            <a:r>
              <a:rPr lang="en-US" sz="1200" kern="1200" dirty="0" smtClean="0">
                <a:solidFill>
                  <a:schemeClr val="tx1"/>
                </a:solidFill>
                <a:effectLst/>
                <a:latin typeface="+mn-lt"/>
                <a:ea typeface="+mn-ea"/>
                <a:cs typeface="+mn-cs"/>
              </a:rPr>
              <a:t>and tentatively shaping the way technology is integrated into learning </a:t>
            </a:r>
          </a:p>
          <a:p>
            <a:r>
              <a:rPr lang="en-US" sz="1200" kern="1200" dirty="0" smtClean="0">
                <a:solidFill>
                  <a:schemeClr val="tx1"/>
                </a:solidFill>
                <a:effectLst/>
                <a:latin typeface="+mn-lt"/>
                <a:ea typeface="+mn-ea"/>
                <a:cs typeface="+mn-cs"/>
              </a:rPr>
              <a:t>in some classrooms and schools in Bamako. </a:t>
            </a:r>
            <a:endParaRPr lang="fr-FR"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16</a:t>
            </a:fld>
            <a:endParaRPr lang="fr-FR" dirty="0"/>
          </a:p>
        </p:txBody>
      </p:sp>
    </p:spTree>
    <p:extLst>
      <p:ext uri="{BB962C8B-B14F-4D97-AF65-F5344CB8AC3E}">
        <p14:creationId xmlns:p14="http://schemas.microsoft.com/office/powerpoint/2010/main" val="3220386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kern="1200" dirty="0" smtClean="0">
                <a:solidFill>
                  <a:schemeClr val="tx1"/>
                </a:solidFill>
                <a:effectLst/>
                <a:latin typeface="+mn-lt"/>
                <a:ea typeface="+mn-ea"/>
                <a:cs typeface="+mn-cs"/>
              </a:rPr>
              <a:t>The second </a:t>
            </a:r>
            <a:r>
              <a:rPr lang="en-US" sz="1200" b="0" kern="1200" dirty="0" smtClean="0">
                <a:solidFill>
                  <a:schemeClr val="tx1"/>
                </a:solidFill>
                <a:effectLst/>
                <a:latin typeface="+mn-lt"/>
                <a:ea typeface="+mn-ea"/>
                <a:cs typeface="+mn-cs"/>
              </a:rPr>
              <a:t>specific research </a:t>
            </a:r>
            <a:r>
              <a:rPr lang="en-US" sz="1200" b="0" kern="1200" dirty="0" smtClean="0">
                <a:solidFill>
                  <a:schemeClr val="tx1"/>
                </a:solidFill>
                <a:effectLst/>
                <a:latin typeface="+mn-lt"/>
                <a:ea typeface="+mn-ea"/>
                <a:cs typeface="+mn-cs"/>
              </a:rPr>
              <a:t>objective</a:t>
            </a:r>
            <a:r>
              <a:rPr lang="en-US" sz="1200" b="0" kern="1200" baseline="0" dirty="0" smtClean="0">
                <a:solidFill>
                  <a:schemeClr val="tx1"/>
                </a:solidFill>
                <a:effectLst/>
                <a:latin typeface="+mn-lt"/>
                <a:ea typeface="+mn-ea"/>
                <a:cs typeface="+mn-cs"/>
              </a:rPr>
              <a:t> was to understand the role of teachers’ conversations with others, </a:t>
            </a:r>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about </a:t>
            </a:r>
            <a:r>
              <a:rPr lang="en-US" sz="1200" b="0" kern="1200" baseline="0" dirty="0" smtClean="0">
                <a:solidFill>
                  <a:schemeClr val="tx1"/>
                </a:solidFill>
                <a:effectLst/>
                <a:latin typeface="+mn-lt"/>
                <a:ea typeface="+mn-ea"/>
                <a:cs typeface="+mn-cs"/>
              </a:rPr>
              <a:t>the use of ICT in teaching and learning, in the pedagogical appropriation of ICT.</a:t>
            </a:r>
          </a:p>
          <a:p>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Complimentary concepts</a:t>
            </a:r>
          </a:p>
          <a:p>
            <a:r>
              <a:rPr lang="en-US" sz="1200" b="0" kern="1200" dirty="0" smtClean="0">
                <a:solidFill>
                  <a:schemeClr val="tx1"/>
                </a:solidFill>
                <a:effectLst/>
                <a:latin typeface="+mn-lt"/>
                <a:ea typeface="+mn-ea"/>
                <a:cs typeface="+mn-cs"/>
              </a:rPr>
              <a:t>We</a:t>
            </a:r>
            <a:r>
              <a:rPr lang="en-US" sz="1200" b="0" kern="1200" baseline="0" dirty="0" smtClean="0">
                <a:solidFill>
                  <a:schemeClr val="tx1"/>
                </a:solidFill>
                <a:effectLst/>
                <a:latin typeface="+mn-lt"/>
                <a:ea typeface="+mn-ea"/>
                <a:cs typeface="+mn-cs"/>
              </a:rPr>
              <a:t> brought in complimentary concepts to help us in our understanding, that of “culture as conversation” and of “continuous conversations at borders as contributing to cultural transformation. </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Philosophers Hassoun and Wong (2012) view culture as a “living, changing thing” (p. 86) and conceive of </a:t>
            </a:r>
          </a:p>
          <a:p>
            <a:r>
              <a:rPr lang="en-US" sz="1200" b="1" kern="1200" dirty="0" smtClean="0">
                <a:solidFill>
                  <a:schemeClr val="tx1"/>
                </a:solidFill>
                <a:effectLst/>
                <a:latin typeface="+mn-lt"/>
                <a:ea typeface="+mn-ea"/>
                <a:cs typeface="+mn-cs"/>
              </a:rPr>
              <a:t>culture as conversation</a:t>
            </a:r>
            <a:r>
              <a:rPr lang="en-US" sz="1200" kern="1200" dirty="0" smtClean="0">
                <a:solidFill>
                  <a:schemeClr val="tx1"/>
                </a:solidFill>
                <a:effectLst/>
                <a:latin typeface="+mn-lt"/>
                <a:ea typeface="+mn-ea"/>
                <a:cs typeface="+mn-cs"/>
              </a:rPr>
              <a:t> and as sustained through conversations. This conception acknowledges the internal contestation, diversity and fluidity of culture, as well as the agency and participation of a culture’s members in transmitting, interpreting and revising their culture.</a:t>
            </a:r>
          </a:p>
          <a:p>
            <a:r>
              <a:rPr lang="en-US" sz="1200" kern="1200" dirty="0" smtClean="0">
                <a:solidFill>
                  <a:schemeClr val="tx1"/>
                </a:solidFill>
                <a:effectLst/>
                <a:latin typeface="+mn-lt"/>
                <a:ea typeface="+mn-ea"/>
                <a:cs typeface="+mn-cs"/>
              </a:rPr>
              <a:t>“The plural voices in a conversation bring […] the possibility of change, especially when the voices are disagreeing” and challenging each other (p. 77). - - </a:t>
            </a:r>
            <a:r>
              <a:rPr lang="en-US" sz="1200" b="1" kern="1200" dirty="0" smtClean="0">
                <a:solidFill>
                  <a:schemeClr val="tx1"/>
                </a:solidFill>
                <a:effectLst/>
                <a:latin typeface="+mn-lt"/>
                <a:ea typeface="+mn-ea"/>
                <a:cs typeface="+mn-cs"/>
              </a:rPr>
              <a:t>Continuous conversations at borders</a:t>
            </a:r>
            <a:r>
              <a:rPr lang="en-US" sz="1200" kern="1200" dirty="0" smtClean="0">
                <a:solidFill>
                  <a:schemeClr val="tx1"/>
                </a:solidFill>
                <a:effectLst/>
                <a:latin typeface="+mn-lt"/>
                <a:ea typeface="+mn-ea"/>
                <a:cs typeface="+mn-cs"/>
              </a:rPr>
              <a:t> are particularly likely to contribute to </a:t>
            </a:r>
            <a:r>
              <a:rPr lang="en-US" sz="1200" u="sng" kern="1200" dirty="0" smtClean="0">
                <a:solidFill>
                  <a:schemeClr val="tx1"/>
                </a:solidFill>
                <a:effectLst/>
                <a:latin typeface="+mn-lt"/>
                <a:ea typeface="+mn-ea"/>
                <a:cs typeface="+mn-cs"/>
              </a:rPr>
              <a:t>cultural transformation</a:t>
            </a:r>
            <a:r>
              <a:rPr lang="en-US" sz="1200" kern="1200" dirty="0" smtClean="0">
                <a:solidFill>
                  <a:schemeClr val="tx1"/>
                </a:solidFill>
                <a:effectLst/>
                <a:latin typeface="+mn-lt"/>
                <a:ea typeface="+mn-ea"/>
                <a:cs typeface="+mn-cs"/>
              </a:rPr>
              <a:t>; by borders we mean places where different social worlds intersect (Akkerman &amp; Bakker, 2011). Such boundaries as conceptualized in educational theory are considered as a challenge and as a resource for learning and developing new understanding and practices (Akkerman &amp; Bakker, 2011). </a:t>
            </a:r>
          </a:p>
          <a:p>
            <a:r>
              <a:rPr lang="en-US" sz="1200" kern="1200" dirty="0" smtClean="0">
                <a:solidFill>
                  <a:schemeClr val="tx1"/>
                </a:solidFill>
                <a:effectLst/>
                <a:latin typeface="+mn-lt"/>
                <a:ea typeface="+mn-ea"/>
                <a:cs typeface="+mn-cs"/>
              </a:rPr>
              <a:t>Transformation begins with confrontation that disrupts “the current flow of work” (p. 147). </a:t>
            </a:r>
          </a:p>
          <a:p>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nsufficient continuous “work at the boundary could explain the lack of […] lasting transformations” (Akkerman &amp; Bakker, 2011, p. 149).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Ela (2006</a:t>
            </a:r>
            <a:r>
              <a:rPr lang="en-US" sz="1200" i="0" kern="1200" dirty="0" smtClean="0">
                <a:solidFill>
                  <a:schemeClr val="tx1"/>
                </a:solidFill>
                <a:effectLst/>
                <a:latin typeface="+mn-lt"/>
                <a:ea typeface="+mn-ea"/>
                <a:cs typeface="+mn-cs"/>
              </a:rPr>
              <a:t>): Just as those that possess indigenous knowledge need to learn about other knowledge and about new tools for forging into the prevailing world of science and technology, the young need to return to old people and their wisdom to reconnect with their scientific memory. (p. 400, our translation)]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Results</a:t>
            </a:r>
            <a:r>
              <a:rPr lang="en-US"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US" sz="1200" dirty="0" smtClean="0"/>
              <a:t>Teachers </a:t>
            </a:r>
            <a:r>
              <a:rPr lang="en-US" sz="1200" dirty="0" smtClean="0"/>
              <a:t>engaged in </a:t>
            </a:r>
            <a:r>
              <a:rPr lang="en-US" sz="1200" dirty="0" smtClean="0">
                <a:hlinkClick r:id="rId3" action="ppaction://hlinksldjump"/>
              </a:rPr>
              <a:t>conversations</a:t>
            </a:r>
            <a:r>
              <a:rPr lang="en-US" sz="1200" dirty="0" smtClean="0"/>
              <a:t> with various social actors: </a:t>
            </a:r>
          </a:p>
          <a:p>
            <a:pPr marL="0" lvl="0" indent="0" algn="l">
              <a:spcBef>
                <a:spcPts val="300"/>
              </a:spcBef>
              <a:buNone/>
            </a:pPr>
            <a:r>
              <a:rPr lang="en-US" sz="1200" dirty="0" smtClean="0"/>
              <a:t>namely peers, school and district directors, pedagogical advisors, </a:t>
            </a:r>
          </a:p>
          <a:p>
            <a:pPr marL="0" lvl="0" indent="0" algn="l">
              <a:spcBef>
                <a:spcPts val="300"/>
              </a:spcBef>
              <a:buNone/>
            </a:pPr>
            <a:r>
              <a:rPr lang="en-US" sz="1200" dirty="0" smtClean="0"/>
              <a:t>parents, other community members</a:t>
            </a:r>
          </a:p>
          <a:p>
            <a:r>
              <a:rPr lang="en-US" sz="1200" b="0" kern="1200" dirty="0" smtClean="0">
                <a:solidFill>
                  <a:schemeClr val="tx1"/>
                </a:solidFill>
                <a:effectLst/>
                <a:latin typeface="+mn-lt"/>
                <a:ea typeface="+mn-ea"/>
                <a:cs typeface="+mn-cs"/>
              </a:rPr>
              <a:t>Let’s take</a:t>
            </a:r>
            <a:r>
              <a:rPr lang="en-US" sz="1200" b="0" kern="1200" baseline="0" dirty="0" smtClean="0">
                <a:solidFill>
                  <a:schemeClr val="tx1"/>
                </a:solidFill>
                <a:effectLst/>
                <a:latin typeface="+mn-lt"/>
                <a:ea typeface="+mn-ea"/>
                <a:cs typeface="+mn-cs"/>
              </a:rPr>
              <a:t> a look at the nature of those conversations.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smtClean="0">
                <a:solidFill>
                  <a:schemeClr val="tx1"/>
                </a:solidFill>
                <a:effectLst/>
                <a:latin typeface="+mn-lt"/>
                <a:ea typeface="+mn-ea"/>
                <a:cs typeface="+mn-cs"/>
              </a:rPr>
              <a:t>Click to table</a:t>
            </a:r>
            <a:r>
              <a:rPr lang="en-US" sz="1200" b="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Click to next table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Discussion</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what we heard from </a:t>
            </a:r>
            <a:r>
              <a:rPr lang="en-US" sz="1200" u="sng" kern="1200" dirty="0" smtClean="0">
                <a:solidFill>
                  <a:schemeClr val="tx1"/>
                </a:solidFill>
                <a:effectLst/>
                <a:latin typeface="+mn-lt"/>
                <a:ea typeface="+mn-ea"/>
                <a:cs typeface="+mn-cs"/>
              </a:rPr>
              <a:t>teachers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do not appropriate ICT in the classroom independently of others’ views and perspectives; </a:t>
            </a:r>
          </a:p>
          <a:p>
            <a:r>
              <a:rPr lang="en-US" sz="1200" kern="1200" dirty="0" smtClean="0">
                <a:solidFill>
                  <a:schemeClr val="tx1"/>
                </a:solidFill>
                <a:effectLst/>
                <a:latin typeface="+mn-lt"/>
                <a:ea typeface="+mn-ea"/>
                <a:cs typeface="+mn-cs"/>
              </a:rPr>
              <a:t>they </a:t>
            </a:r>
            <a:r>
              <a:rPr lang="en-US" sz="1200" u="sng" kern="1200" dirty="0" smtClean="0">
                <a:solidFill>
                  <a:schemeClr val="tx1"/>
                </a:solidFill>
                <a:effectLst/>
                <a:latin typeface="+mn-lt"/>
                <a:ea typeface="+mn-ea"/>
                <a:cs typeface="+mn-cs"/>
              </a:rPr>
              <a:t>engage others</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they shape how ICT is used at school, </a:t>
            </a:r>
          </a:p>
          <a:p>
            <a:r>
              <a:rPr lang="en-US" sz="1200" kern="1200" dirty="0" smtClean="0">
                <a:solidFill>
                  <a:schemeClr val="tx1"/>
                </a:solidFill>
                <a:effectLst/>
                <a:latin typeface="+mn-lt"/>
                <a:ea typeface="+mn-ea"/>
                <a:cs typeface="+mn-cs"/>
              </a:rPr>
              <a:t>because they live and work in an environment </a:t>
            </a:r>
          </a:p>
          <a:p>
            <a:r>
              <a:rPr lang="en-US" sz="1200" kern="1200" dirty="0" smtClean="0">
                <a:solidFill>
                  <a:schemeClr val="tx1"/>
                </a:solidFill>
                <a:effectLst/>
                <a:latin typeface="+mn-lt"/>
                <a:ea typeface="+mn-ea"/>
                <a:cs typeface="+mn-cs"/>
              </a:rPr>
              <a:t>where children belong to the community and their education is of concern to all. </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ICT</a:t>
            </a:r>
            <a:r>
              <a:rPr lang="en-US" sz="1200" kern="1200" dirty="0" smtClean="0">
                <a:solidFill>
                  <a:schemeClr val="tx1"/>
                </a:solidFill>
                <a:effectLst/>
                <a:latin typeface="+mn-lt"/>
                <a:ea typeface="+mn-ea"/>
                <a:cs typeface="+mn-cs"/>
              </a:rPr>
              <a:t> use provides an </a:t>
            </a:r>
            <a:r>
              <a:rPr lang="en-US" sz="1200" u="sng" kern="1200" dirty="0" smtClean="0">
                <a:solidFill>
                  <a:schemeClr val="tx1"/>
                </a:solidFill>
                <a:effectLst/>
                <a:latin typeface="+mn-lt"/>
                <a:ea typeface="+mn-ea"/>
                <a:cs typeface="+mn-cs"/>
              </a:rPr>
              <a:t>opening</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disrupts the flow of routines (Akkerman &amp; Bakker, 2011) and introduces new information and concepts. </a:t>
            </a:r>
          </a:p>
          <a:p>
            <a:r>
              <a:rPr lang="en-US" sz="1200" kern="1200" dirty="0" smtClean="0">
                <a:solidFill>
                  <a:schemeClr val="tx1"/>
                </a:solidFill>
                <a:effectLst/>
                <a:latin typeface="+mn-lt"/>
                <a:ea typeface="+mn-ea"/>
                <a:cs typeface="+mn-cs"/>
              </a:rPr>
              <a:t>In engaging with it and conversing about it, teachers and others</a:t>
            </a:r>
          </a:p>
          <a:p>
            <a:r>
              <a:rPr lang="en-US" sz="1200" kern="1200" dirty="0" smtClean="0">
                <a:solidFill>
                  <a:schemeClr val="tx1"/>
                </a:solidFill>
                <a:effectLst/>
                <a:latin typeface="+mn-lt"/>
                <a:ea typeface="+mn-ea"/>
                <a:cs typeface="+mn-cs"/>
              </a:rPr>
              <a:t>look anew at learning and relations with knowledge and culture,</a:t>
            </a:r>
          </a:p>
          <a:p>
            <a:r>
              <a:rPr lang="en-US" sz="1200" kern="1200" dirty="0" smtClean="0">
                <a:solidFill>
                  <a:schemeClr val="tx1"/>
                </a:solidFill>
                <a:effectLst/>
                <a:latin typeface="+mn-lt"/>
                <a:ea typeface="+mn-ea"/>
                <a:cs typeface="+mn-cs"/>
              </a:rPr>
              <a:t>and relations of power – in the classroom and beyond. </a:t>
            </a:r>
          </a:p>
          <a:p>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ICT brings multiple social worlds into more intimate contact with each other, </a:t>
            </a:r>
          </a:p>
          <a:p>
            <a:r>
              <a:rPr lang="en-US" sz="1200" kern="1200" dirty="0" smtClean="0">
                <a:solidFill>
                  <a:schemeClr val="tx1"/>
                </a:solidFill>
                <a:effectLst/>
                <a:latin typeface="+mn-lt"/>
                <a:ea typeface="+mn-ea"/>
                <a:cs typeface="+mn-cs"/>
              </a:rPr>
              <a:t>which becomes an occasion for rethinking sources of knowledge and ways of knowing.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Teachers are not using ICT to flee their cultures </a:t>
            </a:r>
          </a:p>
          <a:p>
            <a:r>
              <a:rPr lang="en-US" sz="1200" kern="1200" dirty="0" smtClean="0">
                <a:solidFill>
                  <a:schemeClr val="tx1"/>
                </a:solidFill>
                <a:effectLst/>
                <a:latin typeface="+mn-lt"/>
                <a:ea typeface="+mn-ea"/>
                <a:cs typeface="+mn-cs"/>
              </a:rPr>
              <a:t>but to enter into them in creative and challenging ways </a:t>
            </a:r>
          </a:p>
          <a:p>
            <a:r>
              <a:rPr lang="en-US" sz="1200" kern="1200" dirty="0" smtClean="0">
                <a:solidFill>
                  <a:schemeClr val="tx1"/>
                </a:solidFill>
                <a:effectLst/>
                <a:latin typeface="+mn-lt"/>
                <a:ea typeface="+mn-ea"/>
                <a:cs typeface="+mn-cs"/>
              </a:rPr>
              <a:t>and free up the curriculum to grow more relevant for their students and communities.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Teachers engaging in conversations</a:t>
            </a:r>
            <a:r>
              <a:rPr lang="en-US" sz="1200" kern="1200" baseline="0" dirty="0" smtClean="0">
                <a:solidFill>
                  <a:schemeClr val="tx1"/>
                </a:solidFill>
                <a:effectLst/>
                <a:latin typeface="+mn-lt"/>
                <a:ea typeface="+mn-ea"/>
                <a:cs typeface="+mn-cs"/>
              </a:rPr>
              <a:t> with others about the use of ICT in education were </a:t>
            </a:r>
            <a:r>
              <a:rPr lang="en-US" sz="1200" kern="1200" dirty="0" smtClean="0">
                <a:solidFill>
                  <a:schemeClr val="tx1"/>
                </a:solidFill>
                <a:effectLst/>
                <a:latin typeface="+mn-lt"/>
                <a:ea typeface="+mn-ea"/>
                <a:cs typeface="+mn-cs"/>
              </a:rPr>
              <a:t>border pedagogues and cultural workers.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Conclusion</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Teachers’ conversations in Bamako </a:t>
            </a:r>
          </a:p>
          <a:p>
            <a:r>
              <a:rPr lang="en-US" sz="1200" kern="1200" dirty="0" smtClean="0">
                <a:solidFill>
                  <a:schemeClr val="tx1"/>
                </a:solidFill>
                <a:effectLst/>
                <a:latin typeface="+mn-lt"/>
                <a:ea typeface="+mn-ea"/>
                <a:cs typeface="+mn-cs"/>
              </a:rPr>
              <a:t>about the use of ICT in education </a:t>
            </a:r>
          </a:p>
          <a:p>
            <a:r>
              <a:rPr lang="en-US" sz="1200" kern="1200" dirty="0" smtClean="0">
                <a:solidFill>
                  <a:schemeClr val="tx1"/>
                </a:solidFill>
                <a:effectLst/>
                <a:latin typeface="+mn-lt"/>
                <a:ea typeface="+mn-ea"/>
                <a:cs typeface="+mn-cs"/>
              </a:rPr>
              <a:t>are </a:t>
            </a:r>
            <a:r>
              <a:rPr lang="en-US" sz="1200" b="1" kern="1200" dirty="0" smtClean="0">
                <a:solidFill>
                  <a:schemeClr val="tx1"/>
                </a:solidFill>
                <a:effectLst/>
                <a:latin typeface="+mn-lt"/>
                <a:ea typeface="+mn-ea"/>
                <a:cs typeface="+mn-cs"/>
              </a:rPr>
              <a:t>part of the process of involving various social actors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deciding how ICT will be used </a:t>
            </a:r>
          </a:p>
          <a:p>
            <a:r>
              <a:rPr lang="en-US" sz="1200" kern="1200" dirty="0" smtClean="0">
                <a:solidFill>
                  <a:schemeClr val="tx1"/>
                </a:solidFill>
                <a:effectLst/>
                <a:latin typeface="+mn-lt"/>
                <a:ea typeface="+mn-ea"/>
                <a:cs typeface="+mn-cs"/>
              </a:rPr>
              <a:t>and how school culture might be renewed. </a:t>
            </a:r>
          </a:p>
          <a:p>
            <a:endParaRPr lang="en-US" sz="1200" b="1" kern="1200" dirty="0" smtClean="0">
              <a:solidFill>
                <a:schemeClr val="tx1"/>
              </a:solidFill>
              <a:effectLst/>
              <a:latin typeface="+mn-lt"/>
              <a:ea typeface="+mn-ea"/>
              <a:cs typeface="+mn-cs"/>
            </a:endParaRPr>
          </a:p>
          <a:p>
            <a:pPr marL="171450" indent="-171450">
              <a:buFontTx/>
              <a:buChar char="-"/>
            </a:pPr>
            <a:r>
              <a:rPr lang="en-US" sz="1200" u="sng" kern="1200" dirty="0" smtClean="0">
                <a:solidFill>
                  <a:schemeClr val="tx1"/>
                </a:solidFill>
                <a:effectLst/>
                <a:latin typeface="+mn-lt"/>
                <a:ea typeface="+mn-ea"/>
                <a:cs typeface="+mn-cs"/>
              </a:rPr>
              <a:t>ICT can be a catalys</a:t>
            </a:r>
            <a:r>
              <a:rPr lang="en-US" sz="1200" kern="1200" dirty="0" smtClean="0">
                <a:solidFill>
                  <a:schemeClr val="tx1"/>
                </a:solidFill>
                <a:effectLst/>
                <a:latin typeface="+mn-lt"/>
                <a:ea typeface="+mn-ea"/>
                <a:cs typeface="+mn-cs"/>
              </a:rPr>
              <a:t>t for the </a:t>
            </a:r>
            <a:r>
              <a:rPr lang="en-US" sz="1200" u="sng" kern="1200" dirty="0" smtClean="0">
                <a:solidFill>
                  <a:schemeClr val="tx1"/>
                </a:solidFill>
                <a:effectLst/>
                <a:latin typeface="+mn-lt"/>
                <a:ea typeface="+mn-ea"/>
                <a:cs typeface="+mn-cs"/>
              </a:rPr>
              <a:t>renewal of school culture</a:t>
            </a:r>
            <a:r>
              <a:rPr lang="en-US" sz="1200" kern="1200" dirty="0" smtClean="0">
                <a:solidFill>
                  <a:schemeClr val="tx1"/>
                </a:solidFill>
                <a:effectLst/>
                <a:latin typeface="+mn-lt"/>
                <a:ea typeface="+mn-ea"/>
                <a:cs typeface="+mn-cs"/>
              </a:rPr>
              <a:t>, </a:t>
            </a:r>
          </a:p>
          <a:p>
            <a:pPr marL="0" indent="0">
              <a:buFontTx/>
              <a:buNone/>
            </a:pPr>
            <a:r>
              <a:rPr lang="en-US" sz="1200" kern="1200" dirty="0" smtClean="0">
                <a:solidFill>
                  <a:schemeClr val="tx1"/>
                </a:solidFill>
                <a:effectLst/>
                <a:latin typeface="+mn-lt"/>
                <a:ea typeface="+mn-ea"/>
                <a:cs typeface="+mn-cs"/>
              </a:rPr>
              <a:t>to the degree that these new tools, and the changes they bring,</a:t>
            </a:r>
          </a:p>
          <a:p>
            <a:pPr marL="0" indent="0">
              <a:buFontTx/>
              <a:buNone/>
            </a:pPr>
            <a:r>
              <a:rPr lang="en-US" sz="1200" kern="1200" dirty="0" smtClean="0">
                <a:solidFill>
                  <a:schemeClr val="tx1"/>
                </a:solidFill>
                <a:effectLst/>
                <a:latin typeface="+mn-lt"/>
                <a:ea typeface="+mn-ea"/>
                <a:cs typeface="+mn-cs"/>
              </a:rPr>
              <a:t>become the object of public curiosity and contestation.</a:t>
            </a:r>
          </a:p>
          <a:p>
            <a:pPr marL="171450" indent="-171450">
              <a:buFontTx/>
              <a:buChar char="-"/>
            </a:pPr>
            <a:r>
              <a:rPr lang="en-US" sz="1200" kern="1200" dirty="0" smtClean="0">
                <a:solidFill>
                  <a:schemeClr val="tx1"/>
                </a:solidFill>
                <a:effectLst/>
                <a:latin typeface="+mn-lt"/>
                <a:ea typeface="+mn-ea"/>
                <a:cs typeface="+mn-cs"/>
              </a:rPr>
              <a:t>Many of the teachers we interviewed are </a:t>
            </a:r>
          </a:p>
          <a:p>
            <a:pPr marL="0" indent="0">
              <a:buFontTx/>
              <a:buNone/>
            </a:pPr>
            <a:r>
              <a:rPr lang="en-US" sz="1200" u="sng" kern="1200" dirty="0" smtClean="0">
                <a:solidFill>
                  <a:schemeClr val="tx1"/>
                </a:solidFill>
                <a:effectLst/>
                <a:latin typeface="+mn-lt"/>
                <a:ea typeface="+mn-ea"/>
                <a:cs typeface="+mn-cs"/>
              </a:rPr>
              <a:t>actively facilitating social dialogue</a:t>
            </a:r>
            <a:r>
              <a:rPr lang="en-US" sz="1200" kern="1200" dirty="0" smtClean="0">
                <a:solidFill>
                  <a:schemeClr val="tx1"/>
                </a:solidFill>
                <a:effectLst/>
                <a:latin typeface="+mn-lt"/>
                <a:ea typeface="+mn-ea"/>
                <a:cs typeface="+mn-cs"/>
              </a:rPr>
              <a:t> </a:t>
            </a:r>
          </a:p>
          <a:p>
            <a:pPr marL="0" indent="0">
              <a:buFontTx/>
              <a:buNone/>
            </a:pPr>
            <a:r>
              <a:rPr lang="en-US" sz="1200" kern="1200" dirty="0" smtClean="0">
                <a:solidFill>
                  <a:schemeClr val="tx1"/>
                </a:solidFill>
                <a:effectLst/>
                <a:latin typeface="+mn-lt"/>
                <a:ea typeface="+mn-ea"/>
                <a:cs typeface="+mn-cs"/>
              </a:rPr>
              <a:t>about ICT and its place in education. </a:t>
            </a:r>
          </a:p>
          <a:p>
            <a:pPr marL="0" indent="0">
              <a:buFontTx/>
              <a:buNone/>
            </a:pPr>
            <a:r>
              <a:rPr lang="en-US" sz="1200" kern="1200" dirty="0" smtClean="0">
                <a:solidFill>
                  <a:schemeClr val="tx1"/>
                </a:solidFill>
                <a:effectLst/>
                <a:latin typeface="+mn-lt"/>
                <a:ea typeface="+mn-ea"/>
                <a:cs typeface="+mn-cs"/>
              </a:rPr>
              <a:t>In so doing they are involved in </a:t>
            </a:r>
          </a:p>
          <a:p>
            <a:pPr marL="0" indent="0">
              <a:buFontTx/>
              <a:buNone/>
            </a:pPr>
            <a:r>
              <a:rPr lang="en-US" sz="1200" u="sng" kern="1200" dirty="0" smtClean="0">
                <a:solidFill>
                  <a:schemeClr val="tx1"/>
                </a:solidFill>
                <a:effectLst/>
                <a:latin typeface="+mn-lt"/>
                <a:ea typeface="+mn-ea"/>
                <a:cs typeface="+mn-cs"/>
              </a:rPr>
              <a:t>challenging</a:t>
            </a:r>
            <a:r>
              <a:rPr lang="en-US" sz="1200" kern="1200" dirty="0" smtClean="0">
                <a:solidFill>
                  <a:schemeClr val="tx1"/>
                </a:solidFill>
                <a:effectLst/>
                <a:latin typeface="+mn-lt"/>
                <a:ea typeface="+mn-ea"/>
                <a:cs typeface="+mn-cs"/>
              </a:rPr>
              <a:t> established hierarchies, </a:t>
            </a:r>
            <a:r>
              <a:rPr lang="en-US" sz="1200" u="sng" kern="1200" dirty="0" smtClean="0">
                <a:solidFill>
                  <a:schemeClr val="tx1"/>
                </a:solidFill>
                <a:effectLst/>
                <a:latin typeface="+mn-lt"/>
                <a:ea typeface="+mn-ea"/>
                <a:cs typeface="+mn-cs"/>
              </a:rPr>
              <a:t>rethinking</a:t>
            </a:r>
            <a:r>
              <a:rPr lang="en-US" sz="1200" kern="1200" dirty="0" smtClean="0">
                <a:solidFill>
                  <a:schemeClr val="tx1"/>
                </a:solidFill>
                <a:effectLst/>
                <a:latin typeface="+mn-lt"/>
                <a:ea typeface="+mn-ea"/>
                <a:cs typeface="+mn-cs"/>
              </a:rPr>
              <a:t> knowledge and school, and </a:t>
            </a:r>
            <a:r>
              <a:rPr lang="en-US" sz="1200" u="sng" kern="1200" dirty="0" smtClean="0">
                <a:solidFill>
                  <a:schemeClr val="tx1"/>
                </a:solidFill>
                <a:effectLst/>
                <a:latin typeface="+mn-lt"/>
                <a:ea typeface="+mn-ea"/>
                <a:cs typeface="+mn-cs"/>
              </a:rPr>
              <a:t>proposing</a:t>
            </a:r>
            <a:r>
              <a:rPr lang="en-US" sz="1200" kern="1200" dirty="0" smtClean="0">
                <a:solidFill>
                  <a:schemeClr val="tx1"/>
                </a:solidFill>
                <a:effectLst/>
                <a:latin typeface="+mn-lt"/>
                <a:ea typeface="+mn-ea"/>
                <a:cs typeface="+mn-cs"/>
              </a:rPr>
              <a:t> new options.</a:t>
            </a:r>
          </a:p>
          <a:p>
            <a:pPr marL="171450" indent="-171450">
              <a:buFontTx/>
              <a:buChar char="-"/>
            </a:pPr>
            <a:r>
              <a:rPr lang="en-US" sz="1200" kern="1200" dirty="0" smtClean="0">
                <a:solidFill>
                  <a:schemeClr val="tx1"/>
                </a:solidFill>
                <a:effectLst/>
                <a:latin typeface="+mn-lt"/>
                <a:ea typeface="+mn-ea"/>
                <a:cs typeface="+mn-cs"/>
              </a:rPr>
              <a:t>ICT is an opportunity, in the Malian school context, </a:t>
            </a:r>
          </a:p>
          <a:p>
            <a:pPr marL="0" indent="0">
              <a:buFontTx/>
              <a:buNone/>
            </a:pPr>
            <a:r>
              <a:rPr lang="en-US" sz="1200" kern="1200" dirty="0" smtClean="0">
                <a:solidFill>
                  <a:schemeClr val="tx1"/>
                </a:solidFill>
                <a:effectLst/>
                <a:latin typeface="+mn-lt"/>
                <a:ea typeface="+mn-ea"/>
                <a:cs typeface="+mn-cs"/>
              </a:rPr>
              <a:t>to dialogue fruitfully across boundaries </a:t>
            </a:r>
          </a:p>
          <a:p>
            <a:pPr marL="0" indent="0">
              <a:buFontTx/>
              <a:buNone/>
            </a:pPr>
            <a:r>
              <a:rPr lang="en-US" sz="1200" kern="1200" dirty="0" smtClean="0">
                <a:solidFill>
                  <a:schemeClr val="tx1"/>
                </a:solidFill>
                <a:effectLst/>
                <a:latin typeface="+mn-lt"/>
                <a:ea typeface="+mn-ea"/>
                <a:cs typeface="+mn-cs"/>
              </a:rPr>
              <a:t>in the interest of collective rethinking and reworking of school culture.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 their use of ICT, teachers bring the world to Mali and Malian culture to bear on its appropriation.</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17</a:t>
            </a:fld>
            <a:endParaRPr lang="fr-FR" dirty="0"/>
          </a:p>
        </p:txBody>
      </p:sp>
    </p:spTree>
    <p:extLst>
      <p:ext uri="{BB962C8B-B14F-4D97-AF65-F5344CB8AC3E}">
        <p14:creationId xmlns:p14="http://schemas.microsoft.com/office/powerpoint/2010/main" val="3220386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With peers:</a:t>
            </a:r>
          </a:p>
          <a:p>
            <a:r>
              <a:rPr lang="en-US" sz="1200" kern="1200" dirty="0" smtClean="0">
                <a:solidFill>
                  <a:schemeClr val="tx1"/>
                </a:solidFill>
                <a:effectLst/>
                <a:latin typeface="+mn-lt"/>
                <a:ea typeface="+mn-ea"/>
                <a:cs typeface="+mn-cs"/>
              </a:rPr>
              <a:t>feel their reluctance to embrace ICT hinders the teaching corps and its capacity to shape the education system</a:t>
            </a:r>
            <a:endParaRPr lang="fr-FR" dirty="0"/>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18</a:t>
            </a:fld>
            <a:endParaRPr lang="fr-FR" dirty="0"/>
          </a:p>
        </p:txBody>
      </p:sp>
    </p:spTree>
    <p:extLst>
      <p:ext uri="{BB962C8B-B14F-4D97-AF65-F5344CB8AC3E}">
        <p14:creationId xmlns:p14="http://schemas.microsoft.com/office/powerpoint/2010/main" val="2367435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With parents:</a:t>
            </a:r>
          </a:p>
          <a:p>
            <a:r>
              <a:rPr lang="en-US" sz="1200" kern="1200" dirty="0" smtClean="0">
                <a:solidFill>
                  <a:schemeClr val="tx1"/>
                </a:solidFill>
                <a:effectLst/>
                <a:latin typeface="+mn-lt"/>
                <a:ea typeface="+mn-ea"/>
                <a:cs typeface="+mn-cs"/>
              </a:rPr>
              <a:t>dialoguing with </a:t>
            </a:r>
            <a:r>
              <a:rPr lang="en-US" sz="1200" kern="1200" dirty="0" smtClean="0">
                <a:solidFill>
                  <a:schemeClr val="tx1"/>
                </a:solidFill>
                <a:effectLst/>
                <a:latin typeface="+mn-lt"/>
                <a:ea typeface="+mn-ea"/>
                <a:cs typeface="+mn-cs"/>
              </a:rPr>
              <a:t>inquisitive parents </a:t>
            </a:r>
            <a:r>
              <a:rPr lang="en-US" sz="1200" kern="1200" dirty="0" smtClean="0">
                <a:solidFill>
                  <a:schemeClr val="tx1"/>
                </a:solidFill>
                <a:effectLst/>
                <a:latin typeface="+mn-lt"/>
                <a:ea typeface="+mn-ea"/>
                <a:cs typeface="+mn-cs"/>
              </a:rPr>
              <a:t>about more active pedagogies</a:t>
            </a:r>
            <a:endParaRPr lang="fr-FR" dirty="0"/>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19</a:t>
            </a:fld>
            <a:endParaRPr lang="fr-FR" dirty="0"/>
          </a:p>
        </p:txBody>
      </p:sp>
    </p:spTree>
    <p:extLst>
      <p:ext uri="{BB962C8B-B14F-4D97-AF65-F5344CB8AC3E}">
        <p14:creationId xmlns:p14="http://schemas.microsoft.com/office/powerpoint/2010/main" val="2367435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CA" b="1" i="0" dirty="0" smtClean="0"/>
              <a:t>Introduction</a:t>
            </a:r>
          </a:p>
          <a:p>
            <a:pPr marL="0" indent="0">
              <a:buNone/>
            </a:pPr>
            <a:r>
              <a:rPr lang="fr-CA" sz="1200" i="0" kern="1200" baseline="0" dirty="0" smtClean="0">
                <a:solidFill>
                  <a:schemeClr val="tx1"/>
                </a:solidFill>
                <a:effectLst/>
                <a:latin typeface="Arial"/>
                <a:ea typeface="+mn-ea"/>
                <a:cs typeface="Arial"/>
              </a:rPr>
              <a:t>La recherche montre </a:t>
            </a:r>
            <a:r>
              <a:rPr lang="fr-CA" sz="1200" i="0" kern="1200" dirty="0" smtClean="0">
                <a:solidFill>
                  <a:schemeClr val="tx1"/>
                </a:solidFill>
                <a:effectLst/>
                <a:latin typeface="+mn-lt"/>
                <a:ea typeface="+mn-ea"/>
                <a:cs typeface="+mn-cs"/>
              </a:rPr>
              <a:t>la nécessité de l’</a:t>
            </a:r>
            <a:r>
              <a:rPr lang="fr-CA" sz="1200" i="0" u="sng" kern="1200" dirty="0" smtClean="0">
                <a:solidFill>
                  <a:schemeClr val="tx1"/>
                </a:solidFill>
                <a:effectLst/>
                <a:latin typeface="+mn-lt"/>
                <a:ea typeface="+mn-ea"/>
                <a:cs typeface="+mn-cs"/>
              </a:rPr>
              <a:t>éducation</a:t>
            </a:r>
            <a:r>
              <a:rPr lang="fr-CA" sz="1200" i="0" kern="1200" dirty="0" smtClean="0">
                <a:solidFill>
                  <a:schemeClr val="tx1"/>
                </a:solidFill>
                <a:effectLst/>
                <a:latin typeface="+mn-lt"/>
                <a:ea typeface="+mn-ea"/>
                <a:cs typeface="+mn-cs"/>
              </a:rPr>
              <a:t> d’être </a:t>
            </a:r>
            <a:r>
              <a:rPr lang="fr-CA" sz="1200" i="0" u="sng" kern="1200" dirty="0" smtClean="0">
                <a:solidFill>
                  <a:schemeClr val="tx1"/>
                </a:solidFill>
                <a:effectLst/>
                <a:latin typeface="+mn-lt"/>
                <a:ea typeface="+mn-ea"/>
                <a:cs typeface="+mn-cs"/>
              </a:rPr>
              <a:t>façonné</a:t>
            </a:r>
            <a:r>
              <a:rPr lang="fr-CA" sz="1200" i="0" u="sng" kern="1200" baseline="0" dirty="0" smtClean="0">
                <a:solidFill>
                  <a:schemeClr val="tx1"/>
                </a:solidFill>
                <a:effectLst/>
                <a:latin typeface="+mn-lt"/>
                <a:ea typeface="+mn-ea"/>
                <a:cs typeface="+mn-cs"/>
              </a:rPr>
              <a:t> par les africains</a:t>
            </a:r>
            <a:r>
              <a:rPr lang="fr-CA" sz="1200" i="0" kern="1200" baseline="0" dirty="0" smtClean="0">
                <a:solidFill>
                  <a:schemeClr val="tx1"/>
                </a:solidFill>
                <a:effectLst/>
                <a:latin typeface="+mn-lt"/>
                <a:ea typeface="+mn-ea"/>
                <a:cs typeface="+mn-cs"/>
              </a:rPr>
              <a:t> (SAC, 1965) </a:t>
            </a:r>
            <a:endParaRPr lang="fr-CA" sz="1200" i="0" kern="1200" dirty="0" smtClean="0">
              <a:solidFill>
                <a:schemeClr val="tx1"/>
              </a:solidFill>
              <a:effectLst/>
              <a:latin typeface="+mn-lt"/>
              <a:ea typeface="+mn-ea"/>
              <a:cs typeface="+mn-cs"/>
            </a:endParaRPr>
          </a:p>
          <a:p>
            <a:pPr marL="0" indent="0">
              <a:buNone/>
            </a:pPr>
            <a:r>
              <a:rPr lang="fr-CA" sz="1200" i="0" kern="1200" dirty="0" smtClean="0">
                <a:solidFill>
                  <a:schemeClr val="tx1"/>
                </a:solidFill>
                <a:effectLst/>
                <a:latin typeface="+mn-lt"/>
                <a:ea typeface="+mn-ea"/>
                <a:cs typeface="+mn-cs"/>
              </a:rPr>
              <a:t>et des initiatives </a:t>
            </a:r>
            <a:r>
              <a:rPr lang="fr-CA" sz="1200" i="0" u="sng" kern="1200" dirty="0" smtClean="0">
                <a:solidFill>
                  <a:schemeClr val="tx1"/>
                </a:solidFill>
                <a:effectLst/>
                <a:latin typeface="+mn-lt"/>
                <a:ea typeface="+mn-ea"/>
                <a:cs typeface="+mn-cs"/>
              </a:rPr>
              <a:t>TIC</a:t>
            </a:r>
            <a:r>
              <a:rPr lang="fr-CA" sz="1200" i="0" kern="1200" dirty="0" smtClean="0">
                <a:solidFill>
                  <a:schemeClr val="tx1"/>
                </a:solidFill>
                <a:effectLst/>
                <a:latin typeface="+mn-lt"/>
                <a:ea typeface="+mn-ea"/>
                <a:cs typeface="+mn-cs"/>
              </a:rPr>
              <a:t> d’être </a:t>
            </a:r>
            <a:r>
              <a:rPr lang="fr-CA" sz="1200" i="0" u="sng" kern="1200" dirty="0" smtClean="0">
                <a:solidFill>
                  <a:schemeClr val="tx1"/>
                </a:solidFill>
                <a:effectLst/>
                <a:latin typeface="+mn-lt"/>
                <a:ea typeface="+mn-ea"/>
                <a:cs typeface="+mn-cs"/>
              </a:rPr>
              <a:t>imprégnées des aspirations</a:t>
            </a:r>
            <a:r>
              <a:rPr lang="fr-CA" sz="1200" i="0" kern="1200" dirty="0" smtClean="0">
                <a:solidFill>
                  <a:schemeClr val="tx1"/>
                </a:solidFill>
                <a:effectLst/>
                <a:latin typeface="+mn-lt"/>
                <a:ea typeface="+mn-ea"/>
                <a:cs typeface="+mn-cs"/>
              </a:rPr>
              <a:t> des utilisateurs de ces innovations (</a:t>
            </a:r>
            <a:r>
              <a:rPr lang="fr-CA" sz="1200" kern="1200" dirty="0" smtClean="0">
                <a:solidFill>
                  <a:schemeClr val="tx1"/>
                </a:solidFill>
                <a:effectLst/>
                <a:latin typeface="+mn-lt"/>
                <a:ea typeface="+mn-ea"/>
                <a:cs typeface="+mn-cs"/>
              </a:rPr>
              <a:t>Anthony et Muliaro, 2008).</a:t>
            </a:r>
          </a:p>
          <a:p>
            <a:pPr marL="0" indent="0">
              <a:buNone/>
            </a:pPr>
            <a:endParaRPr lang="fr-CA" sz="1200" i="0" kern="1200" dirty="0" smtClean="0">
              <a:solidFill>
                <a:schemeClr val="tx1"/>
              </a:solidFill>
              <a:effectLst/>
              <a:latin typeface="+mn-lt"/>
              <a:ea typeface="+mn-ea"/>
              <a:cs typeface="+mn-cs"/>
            </a:endParaRPr>
          </a:p>
          <a:p>
            <a:pPr marL="0" indent="0">
              <a:buNone/>
            </a:pPr>
            <a:r>
              <a:rPr lang="fr-CA" sz="1200" kern="1200" dirty="0" smtClean="0">
                <a:solidFill>
                  <a:schemeClr val="tx1"/>
                </a:solidFill>
                <a:effectLst/>
                <a:latin typeface="+mn-lt"/>
                <a:ea typeface="+mn-ea"/>
                <a:cs typeface="+mn-cs"/>
              </a:rPr>
              <a:t>Karsenti et Larose (2011, p. 11) s’étale </a:t>
            </a:r>
          </a:p>
          <a:p>
            <a:pPr marL="0" indent="0">
              <a:buNone/>
            </a:pPr>
            <a:r>
              <a:rPr lang="fr-CA" sz="1200" kern="1200" dirty="0" smtClean="0">
                <a:solidFill>
                  <a:schemeClr val="tx1"/>
                </a:solidFill>
                <a:effectLst/>
                <a:latin typeface="+mn-lt"/>
                <a:ea typeface="+mn-ea"/>
                <a:cs typeface="+mn-cs"/>
              </a:rPr>
              <a:t>sur l’importance, dans les pédagogies universitaires, des « postures épistémologiques » </a:t>
            </a:r>
          </a:p>
          <a:p>
            <a:pPr marL="0" indent="0">
              <a:buNone/>
            </a:pPr>
            <a:r>
              <a:rPr lang="fr-CA" sz="1200" kern="1200" dirty="0" smtClean="0">
                <a:solidFill>
                  <a:schemeClr val="tx1"/>
                </a:solidFill>
                <a:effectLst/>
                <a:latin typeface="+mn-lt"/>
                <a:ea typeface="+mn-ea"/>
                <a:cs typeface="+mn-cs"/>
              </a:rPr>
              <a:t>qui servent de contexte à l’intégration des technologies. </a:t>
            </a:r>
            <a:endParaRPr lang="fr-CA" sz="1200" i="0" kern="1200" dirty="0" smtClean="0">
              <a:solidFill>
                <a:schemeClr val="tx1"/>
              </a:solidFill>
              <a:effectLst/>
              <a:latin typeface="+mn-lt"/>
              <a:ea typeface="+mn-ea"/>
              <a:cs typeface="+mn-cs"/>
            </a:endParaRPr>
          </a:p>
          <a:p>
            <a:pPr marL="0" indent="0">
              <a:buNone/>
            </a:pPr>
            <a:endParaRPr lang="fr-CA" sz="1200" kern="1200" dirty="0" smtClean="0">
              <a:solidFill>
                <a:schemeClr val="tx1"/>
              </a:solidFill>
              <a:effectLst/>
              <a:latin typeface="+mn-lt"/>
              <a:ea typeface="+mn-ea"/>
              <a:cs typeface="+mn-cs"/>
            </a:endParaRPr>
          </a:p>
          <a:p>
            <a:pPr marL="0" indent="0">
              <a:buNone/>
            </a:pPr>
            <a:r>
              <a:rPr lang="fr-CA" sz="1200" kern="1200" dirty="0" smtClean="0">
                <a:solidFill>
                  <a:schemeClr val="tx1"/>
                </a:solidFill>
                <a:effectLst/>
                <a:latin typeface="+mn-lt"/>
                <a:ea typeface="+mn-ea"/>
                <a:cs typeface="+mn-cs"/>
              </a:rPr>
              <a:t>Selon Tchombe (2011), </a:t>
            </a:r>
          </a:p>
          <a:p>
            <a:pPr marL="0" indent="0">
              <a:buNone/>
            </a:pPr>
            <a:r>
              <a:rPr lang="fr-CA" sz="1200" kern="1200" dirty="0" smtClean="0">
                <a:solidFill>
                  <a:schemeClr val="tx1"/>
                </a:solidFill>
                <a:effectLst/>
                <a:latin typeface="+mn-lt"/>
                <a:ea typeface="+mn-ea"/>
                <a:cs typeface="+mn-cs"/>
              </a:rPr>
              <a:t>les </a:t>
            </a:r>
            <a:r>
              <a:rPr lang="fr-CA" sz="1200" u="sng" kern="1200" dirty="0" smtClean="0">
                <a:solidFill>
                  <a:schemeClr val="tx1"/>
                </a:solidFill>
                <a:effectLst/>
                <a:latin typeface="+mn-lt"/>
                <a:ea typeface="+mn-ea"/>
                <a:cs typeface="+mn-cs"/>
              </a:rPr>
              <a:t>intellectuels africains</a:t>
            </a:r>
            <a:r>
              <a:rPr lang="fr-CA" sz="1200" kern="1200" dirty="0" smtClean="0">
                <a:solidFill>
                  <a:schemeClr val="tx1"/>
                </a:solidFill>
                <a:effectLst/>
                <a:latin typeface="+mn-lt"/>
                <a:ea typeface="+mn-ea"/>
                <a:cs typeface="+mn-cs"/>
              </a:rPr>
              <a:t> doivent </a:t>
            </a:r>
            <a:r>
              <a:rPr lang="fr-CA" sz="1200" u="sng" kern="1200" dirty="0" smtClean="0">
                <a:solidFill>
                  <a:schemeClr val="tx1"/>
                </a:solidFill>
                <a:effectLst/>
                <a:latin typeface="+mn-lt"/>
                <a:ea typeface="+mn-ea"/>
                <a:cs typeface="+mn-cs"/>
              </a:rPr>
              <a:t>assumer un rôle de leadership</a:t>
            </a:r>
            <a:r>
              <a:rPr lang="fr-CA" sz="1200" kern="1200" dirty="0" smtClean="0">
                <a:solidFill>
                  <a:schemeClr val="tx1"/>
                </a:solidFill>
                <a:effectLst/>
                <a:latin typeface="+mn-lt"/>
                <a:ea typeface="+mn-ea"/>
                <a:cs typeface="+mn-cs"/>
              </a:rPr>
              <a:t> dans l’éducation, la recherche et </a:t>
            </a:r>
          </a:p>
          <a:p>
            <a:pPr marL="0" indent="0">
              <a:buNone/>
            </a:pPr>
            <a:r>
              <a:rPr lang="fr-CA" sz="1200" kern="1200" dirty="0" smtClean="0">
                <a:solidFill>
                  <a:schemeClr val="tx1"/>
                </a:solidFill>
                <a:effectLst/>
                <a:latin typeface="+mn-lt"/>
                <a:ea typeface="+mn-ea"/>
                <a:cs typeface="+mn-cs"/>
              </a:rPr>
              <a:t>l’utilisation des TIC </a:t>
            </a:r>
          </a:p>
          <a:p>
            <a:pPr marL="0" indent="0">
              <a:buNone/>
            </a:pPr>
            <a:r>
              <a:rPr lang="fr-CA" sz="1200" kern="1200" dirty="0" smtClean="0">
                <a:solidFill>
                  <a:schemeClr val="tx1"/>
                </a:solidFill>
                <a:effectLst/>
                <a:latin typeface="+mn-lt"/>
                <a:ea typeface="+mn-ea"/>
                <a:cs typeface="+mn-cs"/>
              </a:rPr>
              <a:t>et les </a:t>
            </a:r>
            <a:r>
              <a:rPr lang="fr-CA" sz="1200" u="sng" kern="1200" dirty="0" smtClean="0">
                <a:solidFill>
                  <a:schemeClr val="tx1"/>
                </a:solidFill>
                <a:effectLst/>
                <a:latin typeface="+mn-lt"/>
                <a:ea typeface="+mn-ea"/>
                <a:cs typeface="+mn-cs"/>
              </a:rPr>
              <a:t>forger</a:t>
            </a:r>
            <a:r>
              <a:rPr lang="fr-CA" sz="1200" kern="1200" dirty="0" smtClean="0">
                <a:solidFill>
                  <a:schemeClr val="tx1"/>
                </a:solidFill>
                <a:effectLst/>
                <a:latin typeface="+mn-lt"/>
                <a:ea typeface="+mn-ea"/>
                <a:cs typeface="+mn-cs"/>
              </a:rPr>
              <a:t> selon une épistémologie africaine. </a:t>
            </a:r>
            <a:endParaRPr lang="fr-CA" sz="1200" i="0" kern="1200" baseline="0" dirty="0" smtClean="0">
              <a:solidFill>
                <a:schemeClr val="tx1"/>
              </a:solidFill>
              <a:effectLst/>
              <a:latin typeface="+mn-lt"/>
              <a:ea typeface="+mn-ea"/>
              <a:cs typeface="+mn-cs"/>
            </a:endParaRPr>
          </a:p>
          <a:p>
            <a:pPr marL="0" indent="0">
              <a:buNone/>
            </a:pPr>
            <a:endParaRPr lang="fr-CA" sz="1200" i="0" kern="1200" baseline="0" dirty="0" smtClean="0">
              <a:solidFill>
                <a:schemeClr val="tx1"/>
              </a:solidFill>
              <a:effectLst/>
              <a:latin typeface="+mn-lt"/>
              <a:ea typeface="+mn-ea"/>
              <a:cs typeface="+mn-cs"/>
            </a:endParaRPr>
          </a:p>
          <a:p>
            <a:r>
              <a:rPr lang="fr-CA" sz="1200" b="1" i="0" kern="1200" dirty="0" smtClean="0">
                <a:solidFill>
                  <a:schemeClr val="tx1"/>
                </a:solidFill>
                <a:effectLst/>
                <a:latin typeface="+mn-lt"/>
                <a:ea typeface="+mn-ea"/>
                <a:cs typeface="+mn-cs"/>
              </a:rPr>
              <a:t>Objectif</a:t>
            </a:r>
          </a:p>
          <a:p>
            <a:r>
              <a:rPr lang="fr-CA" sz="1200" b="0" i="0" u="none" kern="1200" dirty="0" smtClean="0">
                <a:solidFill>
                  <a:schemeClr val="tx1"/>
                </a:solidFill>
                <a:effectLst/>
                <a:latin typeface="+mn-lt"/>
                <a:ea typeface="+mn-ea"/>
                <a:cs typeface="+mn-cs"/>
              </a:rPr>
              <a:t>Motiv</a:t>
            </a:r>
            <a:r>
              <a:rPr lang="fr-CA" sz="1200" kern="1200" dirty="0" smtClean="0">
                <a:solidFill>
                  <a:schemeClr val="tx1"/>
                </a:solidFill>
                <a:effectLst/>
                <a:latin typeface="+mn-lt"/>
                <a:ea typeface="+mn-ea"/>
                <a:cs typeface="+mn-cs"/>
              </a:rPr>
              <a:t>é</a:t>
            </a:r>
            <a:r>
              <a:rPr lang="fr-CA" sz="1200" b="0" i="0" u="none" kern="1200" dirty="0" smtClean="0">
                <a:solidFill>
                  <a:schemeClr val="tx1"/>
                </a:solidFill>
                <a:effectLst/>
                <a:latin typeface="+mn-lt"/>
                <a:ea typeface="+mn-ea"/>
                <a:cs typeface="+mn-cs"/>
              </a:rPr>
              <a:t>s par ces chercheurs,</a:t>
            </a:r>
            <a:r>
              <a:rPr lang="fr-CA" sz="1200" b="0" i="0" u="none" kern="1200" baseline="0" dirty="0" smtClean="0">
                <a:solidFill>
                  <a:schemeClr val="tx1"/>
                </a:solidFill>
                <a:effectLst/>
                <a:latin typeface="+mn-lt"/>
                <a:ea typeface="+mn-ea"/>
                <a:cs typeface="+mn-cs"/>
              </a:rPr>
              <a:t> nous avons essay</a:t>
            </a:r>
            <a:r>
              <a:rPr lang="fr-CA" sz="1200" b="0" i="0" u="none" kern="1200" baseline="0" dirty="0" smtClean="0">
                <a:solidFill>
                  <a:schemeClr val="tx1"/>
                </a:solidFill>
                <a:effectLst/>
                <a:latin typeface="Arial"/>
                <a:ea typeface="+mn-ea"/>
                <a:cs typeface="Arial"/>
              </a:rPr>
              <a:t>é</a:t>
            </a:r>
            <a:r>
              <a:rPr lang="fr-CA" sz="1200" b="0" i="0" u="none" kern="1200" baseline="0" dirty="0" smtClean="0">
                <a:solidFill>
                  <a:schemeClr val="tx1"/>
                </a:solidFill>
                <a:effectLst/>
                <a:latin typeface="+mn-lt"/>
                <a:ea typeface="+mn-ea"/>
                <a:cs typeface="+mn-cs"/>
              </a:rPr>
              <a:t> de c</a:t>
            </a:r>
            <a:r>
              <a:rPr lang="fr-CA" sz="1200" b="0" i="0" u="none" kern="1200" dirty="0" smtClean="0">
                <a:solidFill>
                  <a:schemeClr val="tx1"/>
                </a:solidFill>
                <a:effectLst/>
                <a:latin typeface="+mn-lt"/>
                <a:ea typeface="+mn-ea"/>
                <a:cs typeface="+mn-cs"/>
              </a:rPr>
              <a:t>omprendre les raisons pour lesquelles </a:t>
            </a:r>
            <a:r>
              <a:rPr lang="fr-CA" sz="1200" i="0" kern="1200" dirty="0" smtClean="0">
                <a:solidFill>
                  <a:schemeClr val="tx1"/>
                </a:solidFill>
                <a:effectLst/>
                <a:latin typeface="+mn-lt"/>
                <a:ea typeface="+mn-ea"/>
                <a:cs typeface="+mn-cs"/>
              </a:rPr>
              <a:t>des professeurs de l’enseignement supérieur en Afrique de l’Ouest s’approprient les technologies de l’information et de la communication (TIC</a:t>
            </a:r>
            <a:r>
              <a:rPr lang="fr-CA" sz="1200" i="0" kern="1200" dirty="0" smtClean="0">
                <a:solidFill>
                  <a:schemeClr val="tx1"/>
                </a:solidFill>
                <a:effectLst/>
                <a:latin typeface="+mn-lt"/>
                <a:ea typeface="+mn-ea"/>
                <a:cs typeface="+mn-cs"/>
              </a:rPr>
              <a:t>).</a:t>
            </a:r>
            <a:endParaRPr lang="fr-CA" sz="1200" i="0" kern="1200" dirty="0" smtClean="0">
              <a:solidFill>
                <a:schemeClr val="tx1"/>
              </a:solidFill>
              <a:effectLst/>
              <a:latin typeface="+mn-lt"/>
              <a:ea typeface="+mn-ea"/>
              <a:cs typeface="+mn-cs"/>
            </a:endParaRPr>
          </a:p>
          <a:p>
            <a:endParaRPr lang="fr-CA" sz="1200" i="0" kern="1200" dirty="0" smtClean="0">
              <a:solidFill>
                <a:schemeClr val="tx1"/>
              </a:solidFill>
              <a:effectLst/>
              <a:latin typeface="+mn-lt"/>
              <a:ea typeface="+mn-ea"/>
              <a:cs typeface="+mn-cs"/>
            </a:endParaRPr>
          </a:p>
          <a:p>
            <a:r>
              <a:rPr lang="fr-CA" sz="1200" b="1" i="0" kern="1200" dirty="0" smtClean="0">
                <a:solidFill>
                  <a:schemeClr val="tx1"/>
                </a:solidFill>
                <a:effectLst/>
                <a:latin typeface="+mn-lt"/>
                <a:ea typeface="+mn-ea"/>
                <a:cs typeface="+mn-cs"/>
              </a:rPr>
              <a:t>Méthodologie</a:t>
            </a:r>
          </a:p>
          <a:p>
            <a:r>
              <a:rPr lang="fr-CA" sz="1200" i="0" kern="1200" dirty="0" smtClean="0">
                <a:solidFill>
                  <a:schemeClr val="tx1"/>
                </a:solidFill>
                <a:effectLst/>
                <a:latin typeface="+mn-lt"/>
                <a:ea typeface="+mn-ea"/>
                <a:cs typeface="+mn-cs"/>
              </a:rPr>
              <a:t>Les motivation des professeurs sont abordées à travers une </a:t>
            </a:r>
          </a:p>
          <a:p>
            <a:r>
              <a:rPr lang="fr-CA" sz="1200" b="0" i="0" u="sng" kern="1200" dirty="0" smtClean="0">
                <a:solidFill>
                  <a:schemeClr val="tx1"/>
                </a:solidFill>
                <a:effectLst/>
                <a:latin typeface="+mn-lt"/>
                <a:ea typeface="+mn-ea"/>
                <a:cs typeface="+mn-cs"/>
              </a:rPr>
              <a:t>interprétation socioculturelle</a:t>
            </a:r>
            <a:r>
              <a:rPr lang="fr-CA" sz="1200" b="0" i="0" kern="1200" dirty="0" smtClean="0">
                <a:solidFill>
                  <a:schemeClr val="tx1"/>
                </a:solidFill>
                <a:effectLst/>
                <a:latin typeface="+mn-lt"/>
                <a:ea typeface="+mn-ea"/>
                <a:cs typeface="+mn-cs"/>
              </a:rPr>
              <a:t> </a:t>
            </a:r>
            <a:r>
              <a:rPr lang="fr-CA" sz="1200" i="0" kern="1200" dirty="0" smtClean="0">
                <a:solidFill>
                  <a:schemeClr val="tx1"/>
                </a:solidFill>
                <a:effectLst/>
                <a:latin typeface="+mn-lt"/>
                <a:ea typeface="+mn-ea"/>
                <a:cs typeface="+mn-cs"/>
              </a:rPr>
              <a:t>d’itinéraires </a:t>
            </a:r>
            <a:r>
              <a:rPr lang="fr-CA" sz="1200" i="0" kern="1200" dirty="0" smtClean="0">
                <a:solidFill>
                  <a:schemeClr val="tx1"/>
                </a:solidFill>
                <a:effectLst/>
                <a:latin typeface="+mn-lt"/>
                <a:ea typeface="+mn-ea"/>
                <a:cs typeface="+mn-cs"/>
              </a:rPr>
              <a:t>de </a:t>
            </a:r>
            <a:r>
              <a:rPr lang="fr-CA" sz="1200" i="0" kern="1200" dirty="0" smtClean="0">
                <a:solidFill>
                  <a:schemeClr val="tx1"/>
                </a:solidFill>
                <a:effectLst/>
                <a:latin typeface="+mn-lt"/>
                <a:ea typeface="+mn-ea"/>
                <a:cs typeface="+mn-cs"/>
              </a:rPr>
              <a:t>six professeurs.</a:t>
            </a: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Il s’agit de femmes et d’hommes, </a:t>
            </a:r>
          </a:p>
          <a:p>
            <a:r>
              <a:rPr lang="fr-CA" sz="1200" kern="1200" dirty="0" smtClean="0">
                <a:solidFill>
                  <a:schemeClr val="tx1"/>
                </a:solidFill>
                <a:effectLst/>
                <a:latin typeface="+mn-lt"/>
                <a:ea typeface="+mn-ea"/>
                <a:cs typeface="+mn-cs"/>
              </a:rPr>
              <a:t>de francophones et d’anglophones, </a:t>
            </a:r>
          </a:p>
          <a:p>
            <a:r>
              <a:rPr lang="fr-CA" sz="1200" kern="1200" dirty="0" smtClean="0">
                <a:solidFill>
                  <a:schemeClr val="tx1"/>
                </a:solidFill>
                <a:effectLst/>
                <a:latin typeface="+mn-lt"/>
                <a:ea typeface="+mn-ea"/>
                <a:cs typeface="+mn-cs"/>
              </a:rPr>
              <a:t>de musulmans et de chrétiens </a:t>
            </a:r>
          </a:p>
          <a:p>
            <a:r>
              <a:rPr lang="fr-CA" sz="1200" kern="1200" dirty="0" smtClean="0">
                <a:solidFill>
                  <a:schemeClr val="tx1"/>
                </a:solidFill>
                <a:effectLst/>
                <a:latin typeface="+mn-lt"/>
                <a:ea typeface="+mn-ea"/>
                <a:cs typeface="+mn-cs"/>
              </a:rPr>
              <a:t>qui enseignaient les humanités, les sciences humaines, ou les sciences naturelles </a:t>
            </a:r>
          </a:p>
          <a:p>
            <a:r>
              <a:rPr lang="fr-CA" sz="1200" kern="1200" dirty="0" smtClean="0">
                <a:solidFill>
                  <a:schemeClr val="tx1"/>
                </a:solidFill>
                <a:effectLst/>
                <a:latin typeface="+mn-lt"/>
                <a:ea typeface="+mn-ea"/>
                <a:cs typeface="+mn-cs"/>
              </a:rPr>
              <a:t>dans quatre différents pays ouest-africains. </a:t>
            </a:r>
          </a:p>
          <a:p>
            <a:r>
              <a:rPr lang="fr-CA" sz="1200" kern="1200" dirty="0" smtClean="0">
                <a:solidFill>
                  <a:schemeClr val="tx1"/>
                </a:solidFill>
                <a:effectLst/>
                <a:latin typeface="+mn-lt"/>
                <a:ea typeface="+mn-ea"/>
                <a:cs typeface="+mn-cs"/>
              </a:rPr>
              <a:t>Ils avaient entre 40 et 55 ans. </a:t>
            </a:r>
          </a:p>
          <a:p>
            <a:r>
              <a:rPr lang="fr-CA" sz="1200" kern="1200" dirty="0" smtClean="0">
                <a:solidFill>
                  <a:schemeClr val="tx1"/>
                </a:solidFill>
                <a:effectLst/>
                <a:latin typeface="+mn-lt"/>
                <a:ea typeface="+mn-ea"/>
                <a:cs typeface="+mn-cs"/>
              </a:rPr>
              <a:t>Ils ont découvert l’ordinateur, de façon générale, au milieu des années 1980 </a:t>
            </a:r>
          </a:p>
          <a:p>
            <a:r>
              <a:rPr lang="fr-CA" sz="1200" kern="1200" dirty="0" smtClean="0">
                <a:solidFill>
                  <a:schemeClr val="tx1"/>
                </a:solidFill>
                <a:effectLst/>
                <a:latin typeface="+mn-lt"/>
                <a:ea typeface="+mn-ea"/>
                <a:cs typeface="+mn-cs"/>
              </a:rPr>
              <a:t>et l’internet à partir de l’an 2000.</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Nous</a:t>
            </a:r>
            <a:r>
              <a:rPr lang="fr-FR" sz="1200" kern="1200" dirty="0" smtClean="0">
                <a:solidFill>
                  <a:schemeClr val="tx1"/>
                </a:solidFill>
                <a:effectLst/>
                <a:latin typeface="+mn-lt"/>
                <a:ea typeface="+mn-ea"/>
                <a:cs typeface="+mn-cs"/>
              </a:rPr>
              <a:t> avons développé pour chaque professeur un « itinéraire TIC » </a:t>
            </a:r>
          </a:p>
          <a:p>
            <a:r>
              <a:rPr lang="fr-FR" sz="1200" kern="1200" dirty="0" smtClean="0">
                <a:solidFill>
                  <a:schemeClr val="tx1"/>
                </a:solidFill>
                <a:effectLst/>
                <a:latin typeface="+mn-lt"/>
                <a:ea typeface="+mn-ea"/>
                <a:cs typeface="+mn-cs"/>
              </a:rPr>
              <a:t>qui relate sa rencontre et son interaction avec les TIC. </a:t>
            </a:r>
          </a:p>
          <a:p>
            <a:r>
              <a:rPr lang="fr-CA" sz="1200" kern="1200" dirty="0" smtClean="0">
                <a:solidFill>
                  <a:schemeClr val="tx1"/>
                </a:solidFill>
                <a:effectLst/>
                <a:latin typeface="+mn-lt"/>
                <a:ea typeface="+mn-ea"/>
                <a:cs typeface="+mn-cs"/>
              </a:rPr>
              <a:t>Les résultats de recherche sont présentés </a:t>
            </a:r>
          </a:p>
          <a:p>
            <a:r>
              <a:rPr lang="fr-CA" sz="1200" kern="1200" dirty="0" smtClean="0">
                <a:solidFill>
                  <a:schemeClr val="tx1"/>
                </a:solidFill>
                <a:effectLst/>
                <a:latin typeface="+mn-lt"/>
                <a:ea typeface="+mn-ea"/>
                <a:cs typeface="+mn-cs"/>
              </a:rPr>
              <a:t>sous forme de six itinéraires TIC dans lesquels la </a:t>
            </a:r>
            <a:r>
              <a:rPr lang="fr-CA" sz="1200" u="sng" kern="1200" dirty="0" smtClean="0">
                <a:solidFill>
                  <a:schemeClr val="tx1"/>
                </a:solidFill>
                <a:effectLst/>
                <a:latin typeface="+mn-lt"/>
                <a:ea typeface="+mn-ea"/>
                <a:cs typeface="+mn-cs"/>
              </a:rPr>
              <a:t>personnalité professionnelle</a:t>
            </a:r>
            <a:r>
              <a:rPr lang="fr-CA" sz="1200" kern="1200" dirty="0" smtClean="0">
                <a:solidFill>
                  <a:schemeClr val="tx1"/>
                </a:solidFill>
                <a:effectLst/>
                <a:latin typeface="+mn-lt"/>
                <a:ea typeface="+mn-ea"/>
                <a:cs typeface="+mn-cs"/>
              </a:rPr>
              <a:t> de chaque professeur transparaît. </a:t>
            </a:r>
          </a:p>
          <a:p>
            <a:r>
              <a:rPr lang="fr-CA" sz="1200" kern="1200" dirty="0" smtClean="0">
                <a:solidFill>
                  <a:schemeClr val="tx1"/>
                </a:solidFill>
                <a:effectLst/>
                <a:latin typeface="+mn-lt"/>
                <a:ea typeface="+mn-ea"/>
                <a:cs typeface="+mn-cs"/>
              </a:rPr>
              <a:t>L’approche vise à permettre au lecteur d’</a:t>
            </a:r>
            <a:r>
              <a:rPr lang="fr-CA" sz="1200" b="1" u="sng" kern="1200" dirty="0" smtClean="0">
                <a:solidFill>
                  <a:schemeClr val="tx1"/>
                </a:solidFill>
                <a:effectLst/>
                <a:latin typeface="+mn-lt"/>
                <a:ea typeface="+mn-ea"/>
                <a:cs typeface="+mn-cs"/>
              </a:rPr>
              <a:t>entrer dans le vécu des professeurs</a:t>
            </a:r>
            <a:r>
              <a:rPr lang="fr-CA" sz="1200" b="0" u="none"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et de </a:t>
            </a:r>
          </a:p>
          <a:p>
            <a:r>
              <a:rPr lang="fr-CA" sz="1200" u="sng" kern="1200" dirty="0" smtClean="0">
                <a:solidFill>
                  <a:schemeClr val="tx1"/>
                </a:solidFill>
                <a:effectLst/>
                <a:latin typeface="+mn-lt"/>
                <a:ea typeface="+mn-ea"/>
                <a:cs typeface="+mn-cs"/>
              </a:rPr>
              <a:t>mieux comprendre</a:t>
            </a:r>
            <a:r>
              <a:rPr lang="fr-CA" sz="1200" kern="1200" dirty="0" smtClean="0">
                <a:solidFill>
                  <a:schemeClr val="tx1"/>
                </a:solidFill>
                <a:effectLst/>
                <a:latin typeface="+mn-lt"/>
                <a:ea typeface="+mn-ea"/>
                <a:cs typeface="+mn-cs"/>
              </a:rPr>
              <a:t> leur utilisation des TIC </a:t>
            </a:r>
            <a:r>
              <a:rPr lang="fr-CA" sz="1200" u="dbl" kern="1200" baseline="0" dirty="0" smtClean="0">
                <a:solidFill>
                  <a:schemeClr val="tx1"/>
                </a:solidFill>
                <a:effectLst/>
                <a:latin typeface="+mn-lt"/>
                <a:ea typeface="+mn-ea"/>
                <a:cs typeface="+mn-cs"/>
              </a:rPr>
              <a:t>de leur point de vue</a:t>
            </a:r>
            <a:r>
              <a:rPr lang="fr-CA"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endParaRPr lang="fr-CA" sz="1200" i="0" kern="1200" dirty="0" smtClean="0">
              <a:solidFill>
                <a:schemeClr val="tx1"/>
              </a:solidFill>
              <a:effectLst/>
              <a:latin typeface="+mn-lt"/>
              <a:ea typeface="+mn-ea"/>
              <a:cs typeface="+mn-cs"/>
            </a:endParaRPr>
          </a:p>
          <a:p>
            <a:r>
              <a:rPr lang="fr-CA" sz="1200" i="0" kern="1200" dirty="0" smtClean="0">
                <a:solidFill>
                  <a:schemeClr val="tx1"/>
                </a:solidFill>
                <a:effectLst/>
                <a:latin typeface="+mn-lt"/>
                <a:ea typeface="+mn-ea"/>
                <a:cs typeface="+mn-cs"/>
              </a:rPr>
              <a:t>Regardons</a:t>
            </a:r>
            <a:r>
              <a:rPr lang="fr-CA" sz="1200" i="0" kern="1200" baseline="0" dirty="0" smtClean="0">
                <a:solidFill>
                  <a:schemeClr val="tx1"/>
                </a:solidFill>
                <a:effectLst/>
                <a:latin typeface="+mn-lt"/>
                <a:ea typeface="+mn-ea"/>
                <a:cs typeface="+mn-cs"/>
              </a:rPr>
              <a:t> des extraits de la synthèse, de la conception des TIC, de deux de ces professeurs (Kadijatou et Sidi).</a:t>
            </a:r>
          </a:p>
          <a:p>
            <a:r>
              <a:rPr lang="fr-CA" sz="1200" i="0" kern="1200" baseline="0" dirty="0" smtClean="0">
                <a:solidFill>
                  <a:schemeClr val="tx1"/>
                </a:solidFill>
                <a:effectLst/>
                <a:latin typeface="+mn-lt"/>
                <a:ea typeface="+mn-ea"/>
                <a:cs typeface="+mn-cs"/>
              </a:rPr>
              <a:t>(</a:t>
            </a:r>
            <a:r>
              <a:rPr lang="fr-CA" sz="1200" i="1" kern="1200" baseline="0" dirty="0" smtClean="0">
                <a:solidFill>
                  <a:schemeClr val="tx1"/>
                </a:solidFill>
                <a:effectLst/>
                <a:latin typeface="+mn-lt"/>
                <a:ea typeface="+mn-ea"/>
                <a:cs typeface="+mn-cs"/>
              </a:rPr>
              <a:t>cliquer</a:t>
            </a:r>
            <a:r>
              <a:rPr lang="fr-CA" sz="1200" i="0" kern="1200" baseline="0" dirty="0" smtClean="0">
                <a:solidFill>
                  <a:schemeClr val="tx1"/>
                </a:solidFill>
                <a:effectLst/>
                <a:latin typeface="+mn-lt"/>
                <a:ea typeface="+mn-ea"/>
                <a:cs typeface="+mn-cs"/>
              </a:rPr>
              <a:t>)</a:t>
            </a:r>
            <a:endParaRPr lang="fr-CA" sz="1200" i="0" kern="1200" dirty="0" smtClean="0">
              <a:solidFill>
                <a:schemeClr val="tx1"/>
              </a:solidFill>
              <a:effectLst/>
              <a:latin typeface="+mn-lt"/>
              <a:ea typeface="+mn-ea"/>
              <a:cs typeface="+mn-cs"/>
            </a:endParaRPr>
          </a:p>
          <a:p>
            <a:endParaRPr lang="fr-CA"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Résultats</a:t>
            </a:r>
            <a:endParaRPr lang="fr-CA" sz="900" i="1" dirty="0" smtClean="0"/>
          </a:p>
          <a:p>
            <a:r>
              <a:rPr lang="fr-CA" sz="1200" kern="1200" dirty="0" smtClean="0">
                <a:solidFill>
                  <a:schemeClr val="tx1"/>
                </a:solidFill>
                <a:effectLst/>
                <a:latin typeface="+mn-lt"/>
                <a:ea typeface="+mn-ea"/>
                <a:cs typeface="+mn-cs"/>
              </a:rPr>
              <a:t>Après la découverte des possibilités pédagogiques des TIC, </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six </a:t>
            </a:r>
            <a:r>
              <a:rPr lang="fr-CA" sz="1200" u="sng" kern="1200" dirty="0" smtClean="0">
                <a:solidFill>
                  <a:schemeClr val="tx1"/>
                </a:solidFill>
                <a:effectLst/>
                <a:latin typeface="+mn-lt"/>
                <a:ea typeface="+mn-ea"/>
                <a:cs typeface="+mn-cs"/>
              </a:rPr>
              <a:t>professeurs interviewés</a:t>
            </a:r>
            <a:r>
              <a:rPr lang="fr-CA" sz="1200" kern="1200" dirty="0" smtClean="0">
                <a:solidFill>
                  <a:schemeClr val="tx1"/>
                </a:solidFill>
                <a:effectLst/>
                <a:latin typeface="+mn-lt"/>
                <a:ea typeface="+mn-ea"/>
                <a:cs typeface="+mn-cs"/>
              </a:rPr>
              <a:t> ont </a:t>
            </a:r>
            <a:r>
              <a:rPr lang="fr-CA" sz="1200" u="sng" kern="1200" dirty="0" smtClean="0">
                <a:solidFill>
                  <a:schemeClr val="tx1"/>
                </a:solidFill>
                <a:effectLst/>
                <a:latin typeface="+mn-lt"/>
                <a:ea typeface="+mn-ea"/>
                <a:cs typeface="+mn-cs"/>
              </a:rPr>
              <a:t>persisté</a:t>
            </a:r>
            <a:r>
              <a:rPr lang="fr-CA" sz="1200" kern="1200" dirty="0" smtClean="0">
                <a:solidFill>
                  <a:schemeClr val="tx1"/>
                </a:solidFill>
                <a:effectLst/>
                <a:latin typeface="+mn-lt"/>
                <a:ea typeface="+mn-ea"/>
                <a:cs typeface="+mn-cs"/>
              </a:rPr>
              <a:t> dans l’intégration des TIC dans leur enseignement </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dans </a:t>
            </a:r>
            <a:r>
              <a:rPr lang="fr-CA" sz="1200" kern="1200" dirty="0" smtClean="0">
                <a:solidFill>
                  <a:schemeClr val="tx1"/>
                </a:solidFill>
                <a:effectLst/>
                <a:latin typeface="+mn-lt"/>
                <a:ea typeface="+mn-ea"/>
                <a:cs typeface="+mn-cs"/>
              </a:rPr>
              <a:t>un </a:t>
            </a:r>
            <a:r>
              <a:rPr lang="fr-CA" sz="1200" u="sng" kern="1200" dirty="0" smtClean="0">
                <a:solidFill>
                  <a:schemeClr val="tx1"/>
                </a:solidFill>
                <a:effectLst/>
                <a:latin typeface="+mn-lt"/>
                <a:ea typeface="+mn-ea"/>
                <a:cs typeface="+mn-cs"/>
              </a:rPr>
              <a:t>va-et-vient</a:t>
            </a:r>
            <a:r>
              <a:rPr lang="fr-CA" sz="1200" kern="1200" dirty="0" smtClean="0">
                <a:solidFill>
                  <a:schemeClr val="tx1"/>
                </a:solidFill>
                <a:effectLst/>
                <a:latin typeface="+mn-lt"/>
                <a:ea typeface="+mn-ea"/>
                <a:cs typeface="+mn-cs"/>
              </a:rPr>
              <a:t> entre </a:t>
            </a:r>
            <a:r>
              <a:rPr lang="fr-CA" sz="1200" u="dbl" kern="1200" dirty="0" smtClean="0">
                <a:solidFill>
                  <a:schemeClr val="tx1"/>
                </a:solidFill>
                <a:effectLst/>
                <a:latin typeface="+mn-lt"/>
                <a:ea typeface="+mn-ea"/>
                <a:cs typeface="+mn-cs"/>
              </a:rPr>
              <a:t>restauration</a:t>
            </a:r>
            <a:r>
              <a:rPr lang="fr-CA" sz="1200" kern="1200" dirty="0" smtClean="0">
                <a:solidFill>
                  <a:schemeClr val="tx1"/>
                </a:solidFill>
                <a:effectLst/>
                <a:latin typeface="+mn-lt"/>
                <a:ea typeface="+mn-ea"/>
                <a:cs typeface="+mn-cs"/>
              </a:rPr>
              <a:t> et </a:t>
            </a:r>
            <a:r>
              <a:rPr lang="fr-CA" sz="1200" u="dbl" kern="1200" dirty="0" smtClean="0">
                <a:solidFill>
                  <a:schemeClr val="tx1"/>
                </a:solidFill>
                <a:effectLst/>
                <a:latin typeface="+mn-lt"/>
                <a:ea typeface="+mn-ea"/>
                <a:cs typeface="+mn-cs"/>
              </a:rPr>
              <a:t>intégration</a:t>
            </a:r>
            <a:r>
              <a:rPr lang="fr-CA" sz="1200" kern="1200" dirty="0" smtClean="0">
                <a:solidFill>
                  <a:schemeClr val="tx1"/>
                </a:solidFill>
                <a:effectLst/>
                <a:latin typeface="+mn-lt"/>
                <a:ea typeface="+mn-ea"/>
                <a:cs typeface="+mn-cs"/>
              </a:rPr>
              <a:t> (Fonlon, 2010), </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entre </a:t>
            </a:r>
            <a:r>
              <a:rPr lang="fr-CA" sz="1200" u="dbl" kern="1200" dirty="0" smtClean="0">
                <a:solidFill>
                  <a:schemeClr val="tx1"/>
                </a:solidFill>
                <a:effectLst/>
                <a:latin typeface="+mn-lt"/>
                <a:ea typeface="+mn-ea"/>
                <a:cs typeface="+mn-cs"/>
              </a:rPr>
              <a:t>nouveau</a:t>
            </a:r>
            <a:r>
              <a:rPr lang="fr-CA" sz="1200" kern="1200" dirty="0" smtClean="0">
                <a:solidFill>
                  <a:schemeClr val="tx1"/>
                </a:solidFill>
                <a:effectLst/>
                <a:latin typeface="+mn-lt"/>
                <a:ea typeface="+mn-ea"/>
                <a:cs typeface="+mn-cs"/>
              </a:rPr>
              <a:t> et </a:t>
            </a:r>
            <a:r>
              <a:rPr lang="fr-CA" sz="1200" u="dbl" kern="1200" dirty="0" smtClean="0">
                <a:solidFill>
                  <a:schemeClr val="tx1"/>
                </a:solidFill>
                <a:effectLst/>
                <a:latin typeface="+mn-lt"/>
                <a:ea typeface="+mn-ea"/>
                <a:cs typeface="+mn-cs"/>
              </a:rPr>
              <a:t>ancien</a:t>
            </a:r>
            <a:r>
              <a:rPr lang="fr-CA"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CA" sz="1200" i="0" u="none" kern="1200" dirty="0" smtClean="0">
                <a:solidFill>
                  <a:schemeClr val="tx1"/>
                </a:solidFill>
                <a:effectLst/>
                <a:latin typeface="+mn-lt"/>
                <a:ea typeface="+mn-ea"/>
                <a:cs typeface="+mn-cs"/>
              </a:rPr>
              <a:t>Nous avons trouv</a:t>
            </a:r>
            <a:r>
              <a:rPr lang="fr-CA" sz="1200" i="0" u="none" kern="1200" baseline="0" dirty="0" smtClean="0">
                <a:solidFill>
                  <a:schemeClr val="tx1"/>
                </a:solidFill>
                <a:effectLst/>
                <a:latin typeface="Arial"/>
                <a:ea typeface="+mn-ea"/>
                <a:cs typeface="Arial"/>
              </a:rPr>
              <a:t>é, à</a:t>
            </a:r>
            <a:r>
              <a:rPr lang="fr-CA" sz="1200" i="0" u="none" kern="1200" baseline="0" dirty="0" smtClean="0">
                <a:solidFill>
                  <a:schemeClr val="tx1"/>
                </a:solidFill>
                <a:effectLst/>
                <a:latin typeface="+mn-lt"/>
                <a:ea typeface="+mn-ea"/>
                <a:cs typeface="+mn-cs"/>
              </a:rPr>
              <a:t> travers les itinéraires TIC des 6 professeurs, </a:t>
            </a:r>
          </a:p>
          <a:p>
            <a:r>
              <a:rPr lang="fr-CA" sz="1200" i="0" u="sng" kern="1200" baseline="0" dirty="0" smtClean="0">
                <a:solidFill>
                  <a:schemeClr val="tx1"/>
                </a:solidFill>
                <a:effectLst/>
                <a:latin typeface="+mn-lt"/>
                <a:ea typeface="+mn-ea"/>
                <a:cs typeface="+mn-cs"/>
              </a:rPr>
              <a:t>3</a:t>
            </a:r>
            <a:r>
              <a:rPr lang="fr-CA" sz="1200" i="0" u="sng" kern="1200" dirty="0" smtClean="0">
                <a:solidFill>
                  <a:schemeClr val="tx1"/>
                </a:solidFill>
                <a:effectLst/>
                <a:latin typeface="+mn-lt"/>
                <a:ea typeface="+mn-ea"/>
                <a:cs typeface="+mn-cs"/>
              </a:rPr>
              <a:t> motivations</a:t>
            </a:r>
            <a:r>
              <a:rPr lang="fr-CA" sz="1200" i="0" kern="1200" dirty="0" smtClean="0">
                <a:solidFill>
                  <a:schemeClr val="tx1"/>
                </a:solidFill>
                <a:effectLst/>
                <a:latin typeface="+mn-lt"/>
                <a:ea typeface="+mn-ea"/>
                <a:cs typeface="+mn-cs"/>
              </a:rPr>
              <a:t> pour l’appropriation pédagogique des TIC,</a:t>
            </a:r>
          </a:p>
          <a:p>
            <a:r>
              <a:rPr lang="fr-CA" sz="1200" i="0" dirty="0" smtClean="0"/>
              <a:t>liées respectivement au passé, présent et future.</a:t>
            </a:r>
            <a:endParaRPr lang="fr-CA" sz="1200" i="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t>
            </a:r>
            <a:r>
              <a:rPr lang="fr-CA" sz="1200" i="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a:t>
            </a:r>
            <a:r>
              <a:rPr lang="fr-CA" sz="1200" kern="1200" baseline="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Discussion et conclusion</a:t>
            </a:r>
          </a:p>
          <a:p>
            <a:r>
              <a:rPr lang="fr-CA" sz="1200" kern="1200" dirty="0" smtClean="0">
                <a:solidFill>
                  <a:schemeClr val="tx1"/>
                </a:solidFill>
                <a:effectLst/>
                <a:latin typeface="+mn-lt"/>
                <a:ea typeface="+mn-ea"/>
                <a:cs typeface="+mn-cs"/>
              </a:rPr>
              <a:t>Les parcours des six enseignants ouest-africains du supérieur</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montrent que les professeurs investissent,</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dans l’appropriation des </a:t>
            </a:r>
            <a:r>
              <a:rPr lang="fr-CA" sz="1200" kern="1200" dirty="0" smtClean="0">
                <a:solidFill>
                  <a:schemeClr val="tx1"/>
                </a:solidFill>
                <a:effectLst/>
                <a:latin typeface="+mn-lt"/>
                <a:ea typeface="+mn-ea"/>
                <a:cs typeface="+mn-cs"/>
              </a:rPr>
              <a:t>TIC,</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leur expérience, leur personnalité, et leur culture </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pour domestiquer les TIC </a:t>
            </a:r>
            <a:r>
              <a:rPr lang="fr-CA" sz="1200" u="sng" kern="1200" dirty="0" smtClean="0">
                <a:solidFill>
                  <a:schemeClr val="tx1"/>
                </a:solidFill>
                <a:effectLst/>
                <a:latin typeface="+mn-lt"/>
                <a:ea typeface="+mn-ea"/>
                <a:cs typeface="+mn-cs"/>
              </a:rPr>
              <a:t>et</a:t>
            </a:r>
            <a:r>
              <a:rPr lang="fr-CA" sz="1200" kern="1200" dirty="0" smtClean="0">
                <a:solidFill>
                  <a:schemeClr val="tx1"/>
                </a:solidFill>
                <a:effectLst/>
                <a:latin typeface="+mn-lt"/>
                <a:ea typeface="+mn-ea"/>
                <a:cs typeface="+mn-cs"/>
              </a:rPr>
              <a:t> réaliser leurs aspirations.</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C’est ainsi que les TIC </a:t>
            </a:r>
            <a:r>
              <a:rPr lang="fr-CA" sz="1200" u="sng" kern="1200" dirty="0" smtClean="0">
                <a:solidFill>
                  <a:schemeClr val="tx1"/>
                </a:solidFill>
                <a:effectLst/>
                <a:latin typeface="+mn-lt"/>
                <a:ea typeface="+mn-ea"/>
                <a:cs typeface="+mn-cs"/>
              </a:rPr>
              <a:t>trouveront une place utile</a:t>
            </a:r>
            <a:r>
              <a:rPr lang="fr-CA" sz="1200" kern="1200" dirty="0" smtClean="0">
                <a:solidFill>
                  <a:schemeClr val="tx1"/>
                </a:solidFill>
                <a:effectLst/>
                <a:latin typeface="+mn-lt"/>
                <a:ea typeface="+mn-ea"/>
                <a:cs typeface="+mn-cs"/>
              </a:rPr>
              <a:t> dans le processus éducatif.</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Selon la </a:t>
            </a:r>
            <a:r>
              <a:rPr lang="fr-FR" sz="1200" i="1" kern="1200" dirty="0" smtClean="0">
                <a:solidFill>
                  <a:schemeClr val="tx1"/>
                </a:solidFill>
                <a:effectLst/>
                <a:latin typeface="+mn-lt"/>
                <a:ea typeface="+mn-ea"/>
                <a:cs typeface="+mn-cs"/>
              </a:rPr>
              <a:t>Société africaine de culture</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u</a:t>
            </a:r>
            <a:r>
              <a:rPr lang="fr-CA" sz="1200" kern="1200" dirty="0" smtClean="0">
                <a:solidFill>
                  <a:schemeClr val="tx1"/>
                </a:solidFill>
                <a:effectLst/>
                <a:latin typeface="+mn-lt"/>
                <a:ea typeface="+mn-ea"/>
                <a:cs typeface="+mn-cs"/>
              </a:rPr>
              <a:t>ne </a:t>
            </a:r>
            <a:r>
              <a:rPr lang="fr-CA" sz="1200" u="sng" kern="1200" dirty="0" smtClean="0">
                <a:solidFill>
                  <a:schemeClr val="tx1"/>
                </a:solidFill>
                <a:effectLst/>
                <a:latin typeface="+mn-lt"/>
                <a:ea typeface="+mn-ea"/>
                <a:cs typeface="+mn-cs"/>
              </a:rPr>
              <a:t>pédagogie africaine</a:t>
            </a:r>
            <a:r>
              <a:rPr lang="fr-CA" sz="1200" kern="1200" dirty="0" smtClean="0">
                <a:solidFill>
                  <a:schemeClr val="tx1"/>
                </a:solidFill>
                <a:effectLst/>
                <a:latin typeface="+mn-lt"/>
                <a:ea typeface="+mn-ea"/>
                <a:cs typeface="+mn-cs"/>
              </a:rPr>
              <a:t> se crée</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seulement en repensant les innovations</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dans le contexte des possibilités et des exigences locales » (SAC, 1965, p. 8).</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Les motivations </a:t>
            </a:r>
            <a:r>
              <a:rPr lang="fr-CA" sz="1200" kern="1200" dirty="0" smtClean="0">
                <a:solidFill>
                  <a:schemeClr val="tx1"/>
                </a:solidFill>
                <a:effectLst/>
                <a:latin typeface="+mn-lt"/>
                <a:ea typeface="+mn-ea"/>
                <a:cs typeface="+mn-cs"/>
              </a:rPr>
              <a:t>des </a:t>
            </a:r>
            <a:r>
              <a:rPr lang="fr-CA" sz="1200" kern="1200" dirty="0" smtClean="0">
                <a:solidFill>
                  <a:schemeClr val="tx1"/>
                </a:solidFill>
                <a:effectLst/>
                <a:latin typeface="+mn-lt"/>
                <a:ea typeface="+mn-ea"/>
                <a:cs typeface="+mn-cs"/>
              </a:rPr>
              <a:t>six professeurs rencontrés aujourd’hui </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peuvent </a:t>
            </a:r>
            <a:r>
              <a:rPr lang="fr-CA" sz="1200" u="sng" kern="1200" dirty="0" smtClean="0">
                <a:solidFill>
                  <a:schemeClr val="tx1"/>
                </a:solidFill>
                <a:effectLst/>
                <a:latin typeface="+mn-lt"/>
                <a:ea typeface="+mn-ea"/>
                <a:cs typeface="+mn-cs"/>
              </a:rPr>
              <a:t>informer les raisons épistémologiques</a:t>
            </a:r>
            <a:r>
              <a:rPr lang="fr-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pour l’intégration des TIC dans l’éducation en Afrique. </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Pour ainsi réaliser la vision de Fonlon (2010) qui écrit [lire du livre] </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qu’il faut </a:t>
            </a:r>
            <a:r>
              <a:rPr lang="fr-CA" sz="1200" u="sng" kern="1200" dirty="0" smtClean="0">
                <a:solidFill>
                  <a:schemeClr val="tx1"/>
                </a:solidFill>
                <a:effectLst/>
                <a:latin typeface="+mn-lt"/>
                <a:ea typeface="+mn-ea"/>
                <a:cs typeface="+mn-cs"/>
              </a:rPr>
              <a:t>restaurer</a:t>
            </a:r>
            <a:r>
              <a:rPr lang="fr-CA" sz="1200" kern="1200" dirty="0" smtClean="0">
                <a:solidFill>
                  <a:schemeClr val="tx1"/>
                </a:solidFill>
                <a:effectLst/>
                <a:latin typeface="+mn-lt"/>
                <a:ea typeface="+mn-ea"/>
                <a:cs typeface="+mn-cs"/>
              </a:rPr>
              <a:t> la </a:t>
            </a:r>
            <a:r>
              <a:rPr lang="fr-CA" sz="1200" u="sng" kern="1200" dirty="0" smtClean="0">
                <a:solidFill>
                  <a:schemeClr val="tx1"/>
                </a:solidFill>
                <a:effectLst/>
                <a:latin typeface="+mn-lt"/>
                <a:ea typeface="+mn-ea"/>
                <a:cs typeface="+mn-cs"/>
              </a:rPr>
              <a:t>culture</a:t>
            </a:r>
            <a:r>
              <a:rPr lang="fr-CA" sz="1200" kern="1200" dirty="0" smtClean="0">
                <a:solidFill>
                  <a:schemeClr val="tx1"/>
                </a:solidFill>
                <a:effectLst/>
                <a:latin typeface="+mn-lt"/>
                <a:ea typeface="+mn-ea"/>
                <a:cs typeface="+mn-cs"/>
              </a:rPr>
              <a:t> et les </a:t>
            </a:r>
            <a:r>
              <a:rPr lang="fr-CA" sz="1200" u="sng" kern="1200" dirty="0" smtClean="0">
                <a:solidFill>
                  <a:schemeClr val="tx1"/>
                </a:solidFill>
                <a:effectLst/>
                <a:latin typeface="+mn-lt"/>
                <a:ea typeface="+mn-ea"/>
                <a:cs typeface="+mn-cs"/>
              </a:rPr>
              <a:t>valeurs africaines</a:t>
            </a:r>
            <a:r>
              <a:rPr lang="fr-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pour une meilleure </a:t>
            </a:r>
            <a:r>
              <a:rPr lang="fr-CA" sz="1200" u="sng" kern="1200" dirty="0" smtClean="0">
                <a:solidFill>
                  <a:schemeClr val="tx1"/>
                </a:solidFill>
                <a:effectLst/>
                <a:latin typeface="+mn-lt"/>
                <a:ea typeface="+mn-ea"/>
                <a:cs typeface="+mn-cs"/>
              </a:rPr>
              <a:t>intégration</a:t>
            </a:r>
            <a:r>
              <a:rPr lang="fr-CA" sz="1200" kern="1200" dirty="0" smtClean="0">
                <a:solidFill>
                  <a:schemeClr val="tx1"/>
                </a:solidFill>
                <a:effectLst/>
                <a:latin typeface="+mn-lt"/>
                <a:ea typeface="+mn-ea"/>
                <a:cs typeface="+mn-cs"/>
              </a:rPr>
              <a:t> de </a:t>
            </a:r>
            <a:r>
              <a:rPr lang="fr-CA" sz="1200" u="dbl" kern="1200" baseline="0" dirty="0" smtClean="0">
                <a:solidFill>
                  <a:schemeClr val="tx1"/>
                </a:solidFill>
                <a:effectLst/>
                <a:latin typeface="+mn-lt"/>
                <a:ea typeface="+mn-ea"/>
                <a:cs typeface="+mn-cs"/>
              </a:rPr>
              <a:t>l’homme et de la femme</a:t>
            </a:r>
            <a:r>
              <a:rPr lang="fr-CA" sz="1200" kern="1200" dirty="0" smtClean="0">
                <a:solidFill>
                  <a:schemeClr val="tx1"/>
                </a:solidFill>
                <a:effectLst/>
                <a:latin typeface="+mn-lt"/>
                <a:ea typeface="+mn-ea"/>
                <a:cs typeface="+mn-cs"/>
              </a:rPr>
              <a:t> dans son environnement,</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de </a:t>
            </a:r>
            <a:r>
              <a:rPr lang="fr-CA" sz="1200" u="dbl" kern="1200" baseline="0" dirty="0" smtClean="0">
                <a:solidFill>
                  <a:schemeClr val="tx1"/>
                </a:solidFill>
                <a:effectLst/>
                <a:latin typeface="+mn-lt"/>
                <a:ea typeface="+mn-ea"/>
                <a:cs typeface="+mn-cs"/>
              </a:rPr>
              <a:t>l’Africain</a:t>
            </a:r>
            <a:r>
              <a:rPr lang="fr-CA" sz="1200" kern="1200" dirty="0" smtClean="0">
                <a:solidFill>
                  <a:schemeClr val="tx1"/>
                </a:solidFill>
                <a:effectLst/>
                <a:latin typeface="+mn-lt"/>
                <a:ea typeface="+mn-ea"/>
                <a:cs typeface="+mn-cs"/>
              </a:rPr>
              <a:t> dans la société et dans le monde.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Cependant, </a:t>
            </a:r>
          </a:p>
          <a:p>
            <a:r>
              <a:rPr lang="fr-FR" sz="1200" kern="1200" dirty="0" smtClean="0">
                <a:solidFill>
                  <a:schemeClr val="tx1"/>
                </a:solidFill>
                <a:effectLst/>
                <a:latin typeface="+mn-lt"/>
                <a:ea typeface="+mn-ea"/>
                <a:cs typeface="+mn-cs"/>
              </a:rPr>
              <a:t>l</a:t>
            </a:r>
            <a:r>
              <a:rPr lang="fr-CA" sz="1200" kern="1200" dirty="0" smtClean="0">
                <a:solidFill>
                  <a:schemeClr val="tx1"/>
                </a:solidFill>
                <a:effectLst/>
                <a:latin typeface="+mn-lt"/>
                <a:ea typeface="+mn-ea"/>
                <a:cs typeface="+mn-cs"/>
              </a:rPr>
              <a:t>a </a:t>
            </a:r>
            <a:r>
              <a:rPr lang="fr-CA" sz="1200" u="sng" kern="1200" dirty="0" smtClean="0">
                <a:solidFill>
                  <a:schemeClr val="tx1"/>
                </a:solidFill>
                <a:effectLst/>
                <a:latin typeface="+mn-lt"/>
                <a:ea typeface="+mn-ea"/>
                <a:cs typeface="+mn-cs"/>
              </a:rPr>
              <a:t>convivialité</a:t>
            </a:r>
            <a:r>
              <a:rPr lang="fr-CA" sz="1200" kern="1200" dirty="0" smtClean="0">
                <a:solidFill>
                  <a:schemeClr val="tx1"/>
                </a:solidFill>
                <a:effectLst/>
                <a:latin typeface="+mn-lt"/>
                <a:ea typeface="+mn-ea"/>
                <a:cs typeface="+mn-cs"/>
              </a:rPr>
              <a:t> et la </a:t>
            </a:r>
            <a:r>
              <a:rPr lang="fr-CA" sz="1200" u="sng" kern="1200" dirty="0" smtClean="0">
                <a:solidFill>
                  <a:schemeClr val="tx1"/>
                </a:solidFill>
                <a:effectLst/>
                <a:latin typeface="+mn-lt"/>
                <a:ea typeface="+mn-ea"/>
                <a:cs typeface="+mn-cs"/>
              </a:rPr>
              <a:t>socialité</a:t>
            </a:r>
            <a:r>
              <a:rPr lang="fr-CA" sz="1200" kern="1200" dirty="0" smtClean="0">
                <a:solidFill>
                  <a:schemeClr val="tx1"/>
                </a:solidFill>
                <a:effectLst/>
                <a:latin typeface="+mn-lt"/>
                <a:ea typeface="+mn-ea"/>
                <a:cs typeface="+mn-cs"/>
              </a:rPr>
              <a:t> des Africains (Nyamnjoh, 2015; Piot, 1999), </a:t>
            </a:r>
          </a:p>
          <a:p>
            <a:r>
              <a:rPr lang="fr-CA" sz="1200" kern="1200" dirty="0" smtClean="0">
                <a:solidFill>
                  <a:schemeClr val="tx1"/>
                </a:solidFill>
                <a:effectLst/>
                <a:latin typeface="+mn-lt"/>
                <a:ea typeface="+mn-ea"/>
                <a:cs typeface="+mn-cs"/>
              </a:rPr>
              <a:t>qui </a:t>
            </a:r>
            <a:r>
              <a:rPr lang="fr-CA" sz="1200" u="sng" kern="1200" dirty="0" smtClean="0">
                <a:solidFill>
                  <a:schemeClr val="tx1"/>
                </a:solidFill>
                <a:effectLst/>
                <a:latin typeface="+mn-lt"/>
                <a:ea typeface="+mn-ea"/>
                <a:cs typeface="+mn-cs"/>
              </a:rPr>
              <a:t>trouvent leur expression</a:t>
            </a:r>
            <a:r>
              <a:rPr lang="fr-CA" sz="1200" kern="1200" dirty="0" smtClean="0">
                <a:solidFill>
                  <a:schemeClr val="tx1"/>
                </a:solidFill>
                <a:effectLst/>
                <a:latin typeface="+mn-lt"/>
                <a:ea typeface="+mn-ea"/>
                <a:cs typeface="+mn-cs"/>
              </a:rPr>
              <a:t> dans </a:t>
            </a:r>
            <a:r>
              <a:rPr lang="fr-CA" sz="1200" u="none" kern="1200" dirty="0" smtClean="0">
                <a:solidFill>
                  <a:schemeClr val="tx1"/>
                </a:solidFill>
                <a:effectLst/>
                <a:latin typeface="+mn-lt"/>
                <a:ea typeface="+mn-ea"/>
                <a:cs typeface="+mn-cs"/>
              </a:rPr>
              <a:t>l’</a:t>
            </a:r>
            <a:r>
              <a:rPr lang="fr-CA" sz="1200" u="sng" kern="1200" dirty="0" smtClean="0">
                <a:solidFill>
                  <a:schemeClr val="tx1"/>
                </a:solidFill>
                <a:effectLst/>
                <a:latin typeface="+mn-lt"/>
                <a:ea typeface="+mn-ea"/>
                <a:cs typeface="+mn-cs"/>
              </a:rPr>
              <a:t>utilisation créative</a:t>
            </a:r>
            <a:r>
              <a:rPr lang="fr-CA" sz="1200" u="none"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des TIC, </a:t>
            </a:r>
          </a:p>
          <a:p>
            <a:r>
              <a:rPr lang="fr-CA" sz="1200" kern="1200" dirty="0" smtClean="0">
                <a:solidFill>
                  <a:schemeClr val="tx1"/>
                </a:solidFill>
                <a:effectLst/>
                <a:latin typeface="+mn-lt"/>
                <a:ea typeface="+mn-ea"/>
                <a:cs typeface="+mn-cs"/>
              </a:rPr>
              <a:t>peuvent aussi être </a:t>
            </a:r>
            <a:r>
              <a:rPr lang="fr-CA" sz="1200" u="sng" kern="1200" dirty="0" smtClean="0">
                <a:solidFill>
                  <a:schemeClr val="tx1"/>
                </a:solidFill>
                <a:effectLst/>
                <a:latin typeface="+mn-lt"/>
                <a:ea typeface="+mn-ea"/>
                <a:cs typeface="+mn-cs"/>
              </a:rPr>
              <a:t>annihilées</a:t>
            </a:r>
            <a:r>
              <a:rPr lang="fr-CA" sz="1200" kern="1200" dirty="0" smtClean="0">
                <a:solidFill>
                  <a:schemeClr val="tx1"/>
                </a:solidFill>
                <a:effectLst/>
                <a:latin typeface="+mn-lt"/>
                <a:ea typeface="+mn-ea"/>
                <a:cs typeface="+mn-cs"/>
              </a:rPr>
              <a:t> ou tout au moins </a:t>
            </a:r>
            <a:r>
              <a:rPr lang="fr-CA" sz="1200" u="sng" kern="1200" dirty="0" smtClean="0">
                <a:solidFill>
                  <a:schemeClr val="tx1"/>
                </a:solidFill>
                <a:effectLst/>
                <a:latin typeface="+mn-lt"/>
                <a:ea typeface="+mn-ea"/>
                <a:cs typeface="+mn-cs"/>
              </a:rPr>
              <a:t>étouffées</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par des systèmes universitaires </a:t>
            </a:r>
            <a:r>
              <a:rPr lang="fr-CA" sz="1200" u="sng" kern="1200" dirty="0" smtClean="0">
                <a:solidFill>
                  <a:schemeClr val="tx1"/>
                </a:solidFill>
                <a:effectLst/>
                <a:latin typeface="+mn-lt"/>
                <a:ea typeface="+mn-ea"/>
                <a:cs typeface="+mn-cs"/>
              </a:rPr>
              <a:t>hautement hiérarchisés</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qui privilégient le </a:t>
            </a:r>
            <a:r>
              <a:rPr lang="fr-CA" sz="1200" u="sng" kern="1200" dirty="0" smtClean="0">
                <a:solidFill>
                  <a:schemeClr val="tx1"/>
                </a:solidFill>
                <a:effectLst/>
                <a:latin typeface="+mn-lt"/>
                <a:ea typeface="+mn-ea"/>
                <a:cs typeface="+mn-cs"/>
              </a:rPr>
              <a:t>travail disciplinaire </a:t>
            </a:r>
            <a:r>
              <a:rPr lang="fr-CA" sz="1200" kern="1200" dirty="0" smtClean="0">
                <a:solidFill>
                  <a:schemeClr val="tx1"/>
                </a:solidFill>
                <a:effectLst/>
                <a:latin typeface="+mn-lt"/>
                <a:ea typeface="+mn-ea"/>
                <a:cs typeface="+mn-cs"/>
              </a:rPr>
              <a:t>et l’</a:t>
            </a:r>
            <a:r>
              <a:rPr lang="fr-CA" sz="1200" u="sng" kern="1200" dirty="0" smtClean="0">
                <a:solidFill>
                  <a:schemeClr val="tx1"/>
                </a:solidFill>
                <a:effectLst/>
                <a:latin typeface="+mn-lt"/>
                <a:ea typeface="+mn-ea"/>
                <a:cs typeface="+mn-cs"/>
              </a:rPr>
              <a:t>avancement individuel</a:t>
            </a:r>
          </a:p>
          <a:p>
            <a:r>
              <a:rPr lang="fr-CA" sz="1200" kern="1200" dirty="0" smtClean="0">
                <a:solidFill>
                  <a:schemeClr val="tx1"/>
                </a:solidFill>
                <a:effectLst/>
                <a:latin typeface="+mn-lt"/>
                <a:ea typeface="+mn-ea"/>
                <a:cs typeface="+mn-cs"/>
              </a:rPr>
              <a:t>au détriment du </a:t>
            </a:r>
            <a:r>
              <a:rPr lang="fr-CA" sz="1200" u="sng" kern="1200" dirty="0" smtClean="0">
                <a:solidFill>
                  <a:schemeClr val="tx1"/>
                </a:solidFill>
                <a:effectLst/>
                <a:latin typeface="+mn-lt"/>
                <a:ea typeface="+mn-ea"/>
                <a:cs typeface="+mn-cs"/>
              </a:rPr>
              <a:t>travail transdisciplinaire et collaboratif</a:t>
            </a:r>
            <a:r>
              <a:rPr lang="fr-CA"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20</a:t>
            </a:fld>
            <a:endParaRPr lang="fr-FR" dirty="0"/>
          </a:p>
        </p:txBody>
      </p:sp>
    </p:spTree>
    <p:extLst>
      <p:ext uri="{BB962C8B-B14F-4D97-AF65-F5344CB8AC3E}">
        <p14:creationId xmlns:p14="http://schemas.microsoft.com/office/powerpoint/2010/main" val="3220386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noProof="0" dirty="0" smtClean="0"/>
              <a:t>1.</a:t>
            </a:r>
          </a:p>
          <a:p>
            <a:r>
              <a:rPr lang="fr-CA" noProof="0" dirty="0" smtClean="0"/>
              <a:t>Trois professeurs souhaitaient utiliser les TIC pour partager avec leurs </a:t>
            </a:r>
            <a:r>
              <a:rPr lang="fr-CA" b="0" noProof="0" dirty="0" smtClean="0"/>
              <a:t>étudiants des expériences pédagogies positives.</a:t>
            </a:r>
            <a:endParaRPr lang="fr-CA" sz="1200" b="0" kern="1200" noProof="0" dirty="0" smtClean="0">
              <a:solidFill>
                <a:schemeClr val="tx1"/>
              </a:solidFill>
              <a:effectLst/>
              <a:latin typeface="+mn-lt"/>
              <a:ea typeface="+mn-ea"/>
              <a:cs typeface="+mn-cs"/>
            </a:endParaRPr>
          </a:p>
          <a:p>
            <a:pPr marL="0" indent="0">
              <a:buFontTx/>
              <a:buNone/>
            </a:pPr>
            <a:endParaRPr lang="en-US" sz="1200" kern="1200" dirty="0" smtClean="0">
              <a:solidFill>
                <a:schemeClr val="tx1"/>
              </a:solidFill>
              <a:effectLst/>
              <a:latin typeface="+mn-lt"/>
              <a:ea typeface="+mn-ea"/>
              <a:cs typeface="+mn-cs"/>
            </a:endParaRPr>
          </a:p>
          <a:p>
            <a:pPr marL="0" indent="0">
              <a:buFontTx/>
              <a:buNone/>
            </a:pPr>
            <a:r>
              <a:rPr lang="fr-CA" sz="1200" kern="1200" dirty="0" smtClean="0">
                <a:solidFill>
                  <a:schemeClr val="tx1"/>
                </a:solidFill>
                <a:effectLst/>
                <a:latin typeface="+mn-lt"/>
                <a:ea typeface="+mn-ea"/>
                <a:cs typeface="+mn-cs"/>
              </a:rPr>
              <a:t>Sidi et Bakri ont bénéficié de séjours de découverte et d’apprentissage à l’étranger, et ils essaient de recréer l’esprit et la richesse de ces rencontres pour leurs étudiants dans l’utilisation d’internet. Kannou voudrait que ses étudiants expérimentent la même autonomie qui a caractérisé ses apprentissages, et il insiste ainsi pour que chaque étudiant obtienne un ordinateur. </a:t>
            </a:r>
            <a:endParaRPr lang="fr-FR" sz="1200" kern="1200" dirty="0" smtClean="0">
              <a:solidFill>
                <a:schemeClr val="tx1"/>
              </a:solidFill>
              <a:effectLst/>
              <a:latin typeface="+mn-lt"/>
              <a:ea typeface="+mn-ea"/>
              <a:cs typeface="+mn-cs"/>
            </a:endParaRPr>
          </a:p>
          <a:p>
            <a:pPr marL="0" indent="0">
              <a:buFontTx/>
              <a:buNone/>
            </a:pPr>
            <a:endParaRPr lang="en-US" sz="1200" kern="1200" dirty="0" smtClean="0">
              <a:solidFill>
                <a:schemeClr val="tx1"/>
              </a:solidFill>
              <a:effectLst/>
              <a:latin typeface="+mn-lt"/>
              <a:ea typeface="+mn-ea"/>
              <a:cs typeface="+mn-cs"/>
            </a:endParaRPr>
          </a:p>
          <a:p>
            <a:pPr marL="0" indent="0">
              <a:buFontTx/>
              <a:buNone/>
            </a:pPr>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p>
          <a:p>
            <a:pPr marL="0" indent="0">
              <a:buFontTx/>
              <a:buNone/>
            </a:pPr>
            <a:r>
              <a:rPr lang="fr-CA" sz="1200" kern="1200" dirty="0" smtClean="0">
                <a:solidFill>
                  <a:schemeClr val="tx1"/>
                </a:solidFill>
                <a:effectLst/>
                <a:latin typeface="+mn-lt"/>
                <a:ea typeface="+mn-ea"/>
                <a:cs typeface="+mn-cs"/>
              </a:rPr>
              <a:t>Cinq professeurs </a:t>
            </a:r>
            <a:r>
              <a:rPr lang="fr-CA" noProof="0" dirty="0" smtClean="0"/>
              <a:t>souh</a:t>
            </a:r>
            <a:r>
              <a:rPr lang="fr-CA" b="0" noProof="0" dirty="0" smtClean="0"/>
              <a:t>aitaient</a:t>
            </a:r>
            <a:r>
              <a:rPr lang="fr-CA" b="0" baseline="0" noProof="0" dirty="0" smtClean="0"/>
              <a:t> faciliter</a:t>
            </a:r>
            <a:r>
              <a:rPr lang="fr-CA" b="0" dirty="0" smtClean="0"/>
              <a:t> la participation africaine dans le monde.</a:t>
            </a:r>
            <a:endParaRPr lang="fr-CA" sz="1200" b="0" kern="1200" dirty="0" smtClean="0">
              <a:solidFill>
                <a:schemeClr val="tx1"/>
              </a:solidFill>
              <a:effectLst/>
              <a:latin typeface="+mn-lt"/>
              <a:ea typeface="+mn-ea"/>
              <a:cs typeface="+mn-cs"/>
            </a:endParaRPr>
          </a:p>
          <a:p>
            <a:pPr marL="0" indent="0">
              <a:buFontTx/>
              <a:buNone/>
            </a:pPr>
            <a:r>
              <a:rPr lang="fr-CA" sz="1200" kern="1200" dirty="0" smtClean="0">
                <a:solidFill>
                  <a:schemeClr val="tx1"/>
                </a:solidFill>
                <a:effectLst/>
                <a:latin typeface="+mn-lt"/>
                <a:ea typeface="+mn-ea"/>
                <a:cs typeface="+mn-cs"/>
              </a:rPr>
              <a:t>Ils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réfléchissent à comment les Africains peuvent </a:t>
            </a:r>
            <a:r>
              <a:rPr lang="fr-CA" sz="1200" u="sng" kern="1200" dirty="0" smtClean="0">
                <a:solidFill>
                  <a:schemeClr val="tx1"/>
                </a:solidFill>
                <a:effectLst/>
                <a:latin typeface="+mn-lt"/>
                <a:ea typeface="+mn-ea"/>
                <a:cs typeface="+mn-cs"/>
              </a:rPr>
              <a:t>laisser leur marque</a:t>
            </a:r>
            <a:r>
              <a:rPr lang="fr-CA" sz="1200" kern="1200" dirty="0" smtClean="0">
                <a:solidFill>
                  <a:schemeClr val="tx1"/>
                </a:solidFill>
                <a:effectLst/>
                <a:latin typeface="+mn-lt"/>
                <a:ea typeface="+mn-ea"/>
                <a:cs typeface="+mn-cs"/>
              </a:rPr>
              <a:t> dans la recherche prédominée par la pensée occidentale, et comment les TIC peuvent faciliter plusieurs niveaux de présence et de participation aux débats de société et à la production scientifique. Ils investissent dans leur appropriation pédagogique des TIC leur désir de renforcer les voix africaines dans les échanges locaux et mondiaux, de rendre les Africains, leurs pensées, leurs vision disponibles au monde.</a:t>
            </a:r>
          </a:p>
          <a:p>
            <a:pPr marL="0" indent="0">
              <a:buFontTx/>
              <a:buNone/>
            </a:pPr>
            <a:endParaRPr lang="fr-CA" sz="1200" kern="1200" dirty="0" smtClean="0">
              <a:solidFill>
                <a:schemeClr val="tx1"/>
              </a:solidFill>
              <a:effectLst/>
              <a:latin typeface="+mn-lt"/>
              <a:ea typeface="+mn-ea"/>
              <a:cs typeface="+mn-cs"/>
            </a:endParaRPr>
          </a:p>
          <a:p>
            <a:pPr marL="0" indent="0">
              <a:buFontTx/>
              <a:buNone/>
            </a:pPr>
            <a:r>
              <a:rPr lang="fr-CA" sz="1200" kern="1200" dirty="0" smtClean="0">
                <a:solidFill>
                  <a:schemeClr val="tx1"/>
                </a:solidFill>
                <a:effectLst/>
                <a:latin typeface="+mn-lt"/>
                <a:ea typeface="+mn-ea"/>
                <a:cs typeface="+mn-cs"/>
              </a:rPr>
              <a:t>Au lieu de consommer simplement les TIC et être « culturellement pauvres », </a:t>
            </a:r>
            <a:r>
              <a:rPr lang="fr-CA" sz="1200" kern="1200" dirty="0" smtClean="0">
                <a:solidFill>
                  <a:schemeClr val="tx1"/>
                </a:solidFill>
                <a:effectLst/>
                <a:latin typeface="+mn-lt"/>
                <a:ea typeface="+mn-ea"/>
                <a:cs typeface="+mn-cs"/>
              </a:rPr>
              <a:t>ils voudraient, </a:t>
            </a:r>
            <a:r>
              <a:rPr lang="fr-CA" sz="1200" kern="1200" dirty="0" smtClean="0">
                <a:solidFill>
                  <a:schemeClr val="tx1"/>
                </a:solidFill>
                <a:effectLst/>
                <a:latin typeface="+mn-lt"/>
                <a:ea typeface="+mn-ea"/>
                <a:cs typeface="+mn-cs"/>
              </a:rPr>
              <a:t>avec </a:t>
            </a:r>
            <a:r>
              <a:rPr lang="fr-CA" sz="1200" kern="1200" dirty="0" smtClean="0">
                <a:solidFill>
                  <a:schemeClr val="tx1"/>
                </a:solidFill>
                <a:effectLst/>
                <a:latin typeface="+mn-lt"/>
                <a:ea typeface="+mn-ea"/>
                <a:cs typeface="+mn-cs"/>
              </a:rPr>
              <a:t>leurs </a:t>
            </a:r>
            <a:r>
              <a:rPr lang="fr-CA" sz="1200" kern="1200" dirty="0" smtClean="0">
                <a:solidFill>
                  <a:schemeClr val="tx1"/>
                </a:solidFill>
                <a:effectLst/>
                <a:latin typeface="+mn-lt"/>
                <a:ea typeface="+mn-ea"/>
                <a:cs typeface="+mn-cs"/>
              </a:rPr>
              <a:t>étudiants, les repenser et les adapter aux besoins du milieu et ainsi enrichir l’enseignement et la culture. </a:t>
            </a:r>
          </a:p>
          <a:p>
            <a:pPr marL="0" indent="0">
              <a:buFontTx/>
              <a:buNone/>
            </a:pPr>
            <a:endParaRPr lang="fr-CA" sz="1200" kern="1200" dirty="0" smtClean="0">
              <a:solidFill>
                <a:schemeClr val="tx1"/>
              </a:solidFill>
              <a:effectLst/>
              <a:latin typeface="+mn-lt"/>
              <a:ea typeface="+mn-ea"/>
              <a:cs typeface="+mn-cs"/>
            </a:endParaRPr>
          </a:p>
          <a:p>
            <a:pPr marL="0" indent="0">
              <a:buFontTx/>
              <a:buNone/>
            </a:pPr>
            <a:r>
              <a:rPr lang="fr-CA" sz="1200" kern="1200" dirty="0" smtClean="0">
                <a:solidFill>
                  <a:schemeClr val="tx1"/>
                </a:solidFill>
                <a:effectLst/>
                <a:latin typeface="+mn-lt"/>
                <a:ea typeface="+mn-ea"/>
                <a:cs typeface="+mn-cs"/>
              </a:rPr>
              <a:t>3. </a:t>
            </a:r>
          </a:p>
          <a:p>
            <a:r>
              <a:rPr lang="fr-CA" sz="1200" kern="1200" dirty="0" smtClean="0">
                <a:solidFill>
                  <a:schemeClr val="tx1"/>
                </a:solidFill>
                <a:effectLst/>
                <a:latin typeface="+mn-lt"/>
                <a:ea typeface="+mn-ea"/>
                <a:cs typeface="+mn-cs"/>
              </a:rPr>
              <a:t>Trois professeurs exprimaient</a:t>
            </a:r>
            <a:r>
              <a:rPr lang="fr-CA" sz="1200" kern="1200" baseline="0" dirty="0" smtClean="0">
                <a:solidFill>
                  <a:schemeClr val="tx1"/>
                </a:solidFill>
                <a:effectLst/>
                <a:latin typeface="+mn-lt"/>
                <a:ea typeface="+mn-ea"/>
                <a:cs typeface="+mn-cs"/>
              </a:rPr>
              <a:t> des désires plutôt liées a l’avenir: ils </a:t>
            </a:r>
            <a:r>
              <a:rPr lang="fr-CA" noProof="0" dirty="0" smtClean="0"/>
              <a:t>souh</a:t>
            </a:r>
            <a:r>
              <a:rPr lang="fr-CA" b="0" noProof="0" dirty="0" smtClean="0"/>
              <a:t>aitaient</a:t>
            </a:r>
            <a:r>
              <a:rPr lang="fr-CA" b="0" baseline="0" noProof="0" dirty="0" smtClean="0"/>
              <a:t> transformer les relations et la culture, avec les TIC.</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Selon </a:t>
            </a:r>
            <a:r>
              <a:rPr lang="fr-CA" sz="1200" u="sng" kern="1200" dirty="0" smtClean="0">
                <a:solidFill>
                  <a:schemeClr val="tx1"/>
                </a:solidFill>
                <a:effectLst/>
                <a:latin typeface="+mn-lt"/>
                <a:ea typeface="+mn-ea"/>
                <a:cs typeface="+mn-cs"/>
              </a:rPr>
              <a:t>Bakri</a:t>
            </a:r>
            <a:r>
              <a:rPr lang="fr-CA" sz="1200" kern="1200" dirty="0" smtClean="0">
                <a:solidFill>
                  <a:schemeClr val="tx1"/>
                </a:solidFill>
                <a:effectLst/>
                <a:latin typeface="+mn-lt"/>
                <a:ea typeface="+mn-ea"/>
                <a:cs typeface="+mn-cs"/>
              </a:rPr>
              <a:t>, les TIC peuvent aider à faire de la place, dans l’enseignement et l’apprentissage, pour ce qui était connu mais oublié. Les TIC ouvrent la connaissance et la culture à l’inspection et à l’interrogation, et à une renégociation de ce qui doit y être inclus et comment. </a:t>
            </a:r>
            <a:endParaRPr lang="fr-FR"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r>
              <a:rPr lang="fr-CA" sz="1200" u="sng" kern="1200" dirty="0" smtClean="0">
                <a:solidFill>
                  <a:schemeClr val="tx1"/>
                </a:solidFill>
                <a:effectLst/>
                <a:latin typeface="+mn-lt"/>
                <a:ea typeface="+mn-ea"/>
                <a:cs typeface="+mn-cs"/>
              </a:rPr>
              <a:t>Sidi</a:t>
            </a:r>
            <a:r>
              <a:rPr lang="fr-CA" sz="1200" kern="1200" dirty="0" smtClean="0">
                <a:solidFill>
                  <a:schemeClr val="tx1"/>
                </a:solidFill>
                <a:effectLst/>
                <a:latin typeface="+mn-lt"/>
                <a:ea typeface="+mn-ea"/>
                <a:cs typeface="+mn-cs"/>
              </a:rPr>
              <a:t> recherche, à travers les TIC, la transformation de soi et de l’enseignement, ainsi que la culture.</a:t>
            </a:r>
            <a:endParaRPr lang="fr-FR" sz="1200" kern="1200" dirty="0" smtClean="0">
              <a:solidFill>
                <a:schemeClr val="tx1"/>
              </a:solidFill>
              <a:effectLst/>
              <a:latin typeface="+mn-lt"/>
              <a:ea typeface="+mn-ea"/>
              <a:cs typeface="+mn-cs"/>
            </a:endParaRPr>
          </a:p>
          <a:p>
            <a:pPr marL="171450" indent="-171450">
              <a:buFontTx/>
              <a:buChar char="-"/>
            </a:pPr>
            <a:r>
              <a:rPr lang="fr-CA" sz="1200" u="sng" kern="1200" dirty="0" smtClean="0">
                <a:solidFill>
                  <a:schemeClr val="tx1"/>
                </a:solidFill>
                <a:effectLst/>
                <a:latin typeface="+mn-lt"/>
                <a:ea typeface="+mn-ea"/>
                <a:cs typeface="+mn-cs"/>
              </a:rPr>
              <a:t>Isadora</a:t>
            </a:r>
            <a:r>
              <a:rPr lang="fr-CA" sz="1200" kern="1200" dirty="0" smtClean="0">
                <a:solidFill>
                  <a:schemeClr val="tx1"/>
                </a:solidFill>
                <a:effectLst/>
                <a:latin typeface="+mn-lt"/>
                <a:ea typeface="+mn-ea"/>
                <a:cs typeface="+mn-cs"/>
              </a:rPr>
              <a:t> songe à l’évolution de la personnalité africaine, qui n’est pas figée dans le temps.</a:t>
            </a:r>
          </a:p>
          <a:p>
            <a:pPr marL="171450" indent="-171450">
              <a:buFontTx/>
              <a:buChar char="-"/>
            </a:pPr>
            <a:endParaRPr lang="fr-CA" sz="1200" kern="1200" dirty="0" smtClean="0">
              <a:solidFill>
                <a:schemeClr val="tx1"/>
              </a:solidFill>
              <a:effectLst/>
              <a:latin typeface="+mn-lt"/>
              <a:ea typeface="+mn-ea"/>
              <a:cs typeface="+mn-cs"/>
            </a:endParaRPr>
          </a:p>
          <a:p>
            <a:pPr marL="0" indent="0">
              <a:buFontTx/>
              <a:buNone/>
            </a:pP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23</a:t>
            </a:fld>
            <a:endParaRPr lang="fr-FR" dirty="0"/>
          </a:p>
        </p:txBody>
      </p:sp>
    </p:spTree>
    <p:extLst>
      <p:ext uri="{BB962C8B-B14F-4D97-AF65-F5344CB8AC3E}">
        <p14:creationId xmlns:p14="http://schemas.microsoft.com/office/powerpoint/2010/main" val="1758881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I</a:t>
            </a:r>
            <a:r>
              <a:rPr lang="en-US" baseline="0" dirty="0" smtClean="0"/>
              <a:t> have dedicated </a:t>
            </a:r>
            <a:r>
              <a:rPr lang="en-US" baseline="0" dirty="0" smtClean="0"/>
              <a:t>this </a:t>
            </a:r>
            <a:r>
              <a:rPr lang="en-US" baseline="0" dirty="0" smtClean="0"/>
              <a:t>work to Alioune </a:t>
            </a:r>
            <a:r>
              <a:rPr lang="en-US" baseline="0" dirty="0" smtClean="0"/>
              <a:t>Badara Camara</a:t>
            </a:r>
            <a:r>
              <a:rPr lang="en-US" baseline="0" dirty="0" smtClean="0"/>
              <a:t>, </a:t>
            </a:r>
          </a:p>
          <a:p>
            <a:r>
              <a:rPr lang="en-US" baseline="0" dirty="0" smtClean="0"/>
              <a:t>who is in part responsible for my interest in the questions researched. </a:t>
            </a:r>
            <a:endParaRPr lang="en-US" baseline="0" dirty="0" smtClean="0"/>
          </a:p>
          <a:p>
            <a:endParaRPr lang="en-US" baseline="0" dirty="0" smtClean="0"/>
          </a:p>
          <a:p>
            <a:r>
              <a:rPr lang="en-US" i="1" baseline="0" dirty="0" smtClean="0"/>
              <a:t>May his soul rest in peace.</a:t>
            </a:r>
            <a:endParaRPr lang="en-US" i="1" baseline="0" dirty="0" smtClean="0"/>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2</a:t>
            </a:fld>
            <a:endParaRPr lang="fr-FR" dirty="0"/>
          </a:p>
        </p:txBody>
      </p:sp>
    </p:spTree>
    <p:extLst>
      <p:ext uri="{BB962C8B-B14F-4D97-AF65-F5344CB8AC3E}">
        <p14:creationId xmlns:p14="http://schemas.microsoft.com/office/powerpoint/2010/main" val="505536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Teachers </a:t>
            </a:r>
            <a:r>
              <a:rPr lang="en-US" sz="1200" kern="1200" dirty="0" smtClean="0">
                <a:solidFill>
                  <a:schemeClr val="tx1"/>
                </a:solidFill>
                <a:effectLst/>
                <a:latin typeface="+mn-lt"/>
                <a:ea typeface="+mn-ea"/>
                <a:cs typeface="+mn-cs"/>
              </a:rPr>
              <a:t>described going from thought to action which lead to change – in relations and spaces, in what is taught and how.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Course content was enriched and updated.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Dialogue and diverse perspectives became possible in classrooms </a:t>
            </a:r>
            <a:r>
              <a:rPr lang="en-US" sz="1200" u="sng" kern="1200" dirty="0" smtClean="0">
                <a:solidFill>
                  <a:schemeClr val="tx1"/>
                </a:solidFill>
                <a:effectLst/>
                <a:latin typeface="+mn-lt"/>
                <a:ea typeface="+mn-ea"/>
                <a:cs typeface="+mn-cs"/>
              </a:rPr>
              <a:t>that had been lecture halls</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virtually no back and forth between teachers and students.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Schools </a:t>
            </a:r>
            <a:r>
              <a:rPr lang="en-US" sz="1200" u="sng" kern="1200" dirty="0" smtClean="0">
                <a:solidFill>
                  <a:schemeClr val="tx1"/>
                </a:solidFill>
                <a:effectLst/>
                <a:latin typeface="+mn-lt"/>
                <a:ea typeface="+mn-ea"/>
                <a:cs typeface="+mn-cs"/>
              </a:rPr>
              <a:t>opened to knowledge near and far</a:t>
            </a:r>
            <a:r>
              <a:rPr lang="en-US" sz="1200" kern="1200" dirty="0" smtClean="0">
                <a:solidFill>
                  <a:schemeClr val="tx1"/>
                </a:solidFill>
                <a:effectLst/>
                <a:latin typeface="+mn-lt"/>
                <a:ea typeface="+mn-ea"/>
                <a:cs typeface="+mn-cs"/>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teachers pursued their professional development in newly networked and informal ways.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Thus</a:t>
            </a:r>
            <a:r>
              <a:rPr lang="en-US" sz="1200" kern="1200" baseline="0" dirty="0" smtClean="0">
                <a:solidFill>
                  <a:schemeClr val="tx1"/>
                </a:solidFill>
                <a:effectLst/>
                <a:latin typeface="+mn-lt"/>
                <a:ea typeface="+mn-ea"/>
                <a:cs typeface="+mn-cs"/>
              </a:rPr>
              <a:t> contributing to the</a:t>
            </a:r>
            <a:r>
              <a:rPr lang="en-US" sz="1200" kern="1200" dirty="0" smtClean="0">
                <a:solidFill>
                  <a:schemeClr val="tx1"/>
                </a:solidFill>
                <a:effectLst/>
                <a:latin typeface="+mn-lt"/>
                <a:ea typeface="+mn-ea"/>
                <a:cs typeface="+mn-cs"/>
              </a:rPr>
              <a:t> objective of schooling, according to socio-constructivists</a:t>
            </a: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help young people “adapt to the world in which they find themselves and to help in the process of changing it as required” (Bruner, 1996, p. 20);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transform people so they are capable of the “continuous regeneration of Society” (Obanya,</a:t>
            </a:r>
            <a:r>
              <a:rPr lang="en-US" sz="1200" kern="1200" baseline="0" dirty="0" smtClean="0">
                <a:solidFill>
                  <a:schemeClr val="tx1"/>
                </a:solidFill>
                <a:effectLst/>
                <a:latin typeface="+mn-lt"/>
                <a:ea typeface="+mn-ea"/>
                <a:cs typeface="+mn-cs"/>
              </a:rPr>
              <a:t> 2012a, </a:t>
            </a:r>
            <a:r>
              <a:rPr lang="en-US" sz="1200" kern="1200" dirty="0" smtClean="0">
                <a:solidFill>
                  <a:schemeClr val="tx1"/>
                </a:solidFill>
                <a:effectLst/>
                <a:latin typeface="+mn-lt"/>
                <a:ea typeface="+mn-ea"/>
                <a:cs typeface="+mn-cs"/>
              </a:rPr>
              <a:t>p. 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Teachers leverage ICT creatively and strategically to help refresh school culture – without losing sight of the high-stakes exams their students must take. They make education more responsive to students’ needs, thus more resilient, and more reliant on local and global resources beyond textbooks.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Frustrated with monotony and the status quo and envisioning a different tomorrow, teachers used ICT to infuse new flexibilities into learning. ICT became an ally for them in negotiating changing times and awakening and nourishing their potentialities and those of their students – and those of various cultures. Whether the impetus for the appropriation of ICT was internal (initiated by the teacher) or external (encouraged by the school administration) or both, the teachers interviewed harnessed ICT because of the </a:t>
            </a:r>
            <a:r>
              <a:rPr lang="en-US" sz="1200" b="1" kern="1200" dirty="0" smtClean="0">
                <a:solidFill>
                  <a:schemeClr val="tx1"/>
                </a:solidFill>
                <a:effectLst/>
                <a:latin typeface="+mn-lt"/>
                <a:ea typeface="+mn-ea"/>
                <a:cs typeface="+mn-cs"/>
              </a:rPr>
              <a:t>transformative possibilities </a:t>
            </a:r>
            <a:r>
              <a:rPr lang="en-US" sz="1200" kern="1200" dirty="0" smtClean="0">
                <a:solidFill>
                  <a:schemeClr val="tx1"/>
                </a:solidFill>
                <a:effectLst/>
                <a:latin typeface="+mn-lt"/>
                <a:ea typeface="+mn-ea"/>
                <a:cs typeface="+mn-cs"/>
              </a:rPr>
              <a:t>of its use or simply to remain qualified to teach. Our supposition about the transformative nature of the pedagogical appropriation of ICT was confirmed, suggesting that ICT use can be a </a:t>
            </a:r>
            <a:r>
              <a:rPr lang="en-US" sz="1200" b="1" kern="1200" dirty="0" smtClean="0">
                <a:solidFill>
                  <a:schemeClr val="tx1"/>
                </a:solidFill>
                <a:effectLst/>
                <a:latin typeface="+mn-lt"/>
                <a:ea typeface="+mn-ea"/>
                <a:cs typeface="+mn-cs"/>
              </a:rPr>
              <a:t>catalyst for pedagogical change</a:t>
            </a:r>
            <a:r>
              <a:rPr lang="en-US" sz="1200" kern="1200" dirty="0" smtClean="0">
                <a:solidFill>
                  <a:schemeClr val="tx1"/>
                </a:solidFill>
                <a:effectLst/>
                <a:latin typeface="+mn-lt"/>
                <a:ea typeface="+mn-ea"/>
                <a:cs typeface="+mn-cs"/>
              </a:rPr>
              <a:t> especially in a context that has been locked into a colonial educational system and where access to documentation has been difficult.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More</a:t>
            </a:r>
            <a:r>
              <a:rPr lang="en-US" sz="1200" kern="1200" baseline="0" dirty="0" smtClean="0">
                <a:solidFill>
                  <a:schemeClr val="tx1"/>
                </a:solidFill>
                <a:effectLst/>
                <a:latin typeface="+mn-lt"/>
                <a:ea typeface="+mn-ea"/>
                <a:cs typeface="+mn-cs"/>
              </a:rPr>
              <a:t> about HOW: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pedagogically appropriating ICT, teachers navigated and persevered through tensions between old and new, conservation and change, the linearity of conventional teaching and the fluidity of dialogical learning. They brought their </a:t>
            </a:r>
            <a:r>
              <a:rPr lang="en-US" sz="1200" b="1" kern="1200" dirty="0" smtClean="0">
                <a:solidFill>
                  <a:schemeClr val="tx1"/>
                </a:solidFill>
                <a:effectLst/>
                <a:latin typeface="+mn-lt"/>
                <a:ea typeface="+mn-ea"/>
                <a:cs typeface="+mn-cs"/>
              </a:rPr>
              <a:t>hopes</a:t>
            </a:r>
            <a:r>
              <a:rPr lang="en-US" sz="1200" kern="1200" dirty="0" smtClean="0">
                <a:solidFill>
                  <a:schemeClr val="tx1"/>
                </a:solidFill>
                <a:effectLst/>
                <a:latin typeface="+mn-lt"/>
                <a:ea typeface="+mn-ea"/>
                <a:cs typeface="+mn-cs"/>
              </a:rPr>
              <a:t> and fears, their frustrations and hesitations, and their imaginations, intuition and initiative to bear as they straddled different ways of knowing and being and doing, gradually working toward synthesis between tradition and novelty in themselves and their classrooms.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24</a:t>
            </a:fld>
            <a:endParaRPr lang="fr-FR" dirty="0"/>
          </a:p>
        </p:txBody>
      </p:sp>
    </p:spTree>
    <p:extLst>
      <p:ext uri="{BB962C8B-B14F-4D97-AF65-F5344CB8AC3E}">
        <p14:creationId xmlns:p14="http://schemas.microsoft.com/office/powerpoint/2010/main" val="1758881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Reshaping school culture is part of the process of regaining responsibility for cultural initiative and creating a “new, rich, harmonized and dynamic culture” (Fonlon, 2012, p. 91).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conversations and interactions </a:t>
            </a:r>
            <a:r>
              <a:rPr lang="en-US" sz="1200" kern="1200" dirty="0" smtClean="0">
                <a:solidFill>
                  <a:schemeClr val="tx1"/>
                </a:solidFill>
                <a:effectLst/>
                <a:latin typeface="+mn-lt"/>
                <a:ea typeface="+mn-ea"/>
                <a:cs typeface="+mn-cs"/>
              </a:rPr>
              <a:t>teachers reported reveal </a:t>
            </a:r>
            <a:r>
              <a:rPr lang="en-US" sz="1200" kern="1200" dirty="0" smtClean="0">
                <a:solidFill>
                  <a:schemeClr val="tx1"/>
                </a:solidFill>
                <a:effectLst/>
                <a:latin typeface="+mn-lt"/>
                <a:ea typeface="+mn-ea"/>
                <a:cs typeface="+mn-cs"/>
              </a:rPr>
              <a:t>how the pedagogical appropriation of ICT in the context of the teachers interviewed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seems</a:t>
            </a:r>
            <a:r>
              <a:rPr lang="en-US" sz="1200" kern="1200" baseline="0" dirty="0" smtClean="0">
                <a:solidFill>
                  <a:schemeClr val="tx1"/>
                </a:solidFill>
                <a:effectLst/>
                <a:latin typeface="+mn-lt"/>
                <a:ea typeface="+mn-ea"/>
                <a:cs typeface="+mn-cs"/>
              </a:rPr>
              <a:t> to be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a:t>
            </a:r>
            <a:r>
              <a:rPr lang="en-US" sz="1200" u="sng" kern="1200" dirty="0" smtClean="0">
                <a:solidFill>
                  <a:schemeClr val="tx1"/>
                </a:solidFill>
                <a:effectLst/>
                <a:latin typeface="+mn-lt"/>
                <a:ea typeface="+mn-ea"/>
                <a:cs typeface="+mn-cs"/>
              </a:rPr>
              <a:t>social process</a:t>
            </a:r>
            <a:r>
              <a:rPr lang="en-US" sz="1200" kern="1200" dirty="0" smtClean="0">
                <a:solidFill>
                  <a:schemeClr val="tx1"/>
                </a:solidFill>
                <a:effectLst/>
                <a:latin typeface="+mn-lt"/>
                <a:ea typeface="+mn-ea"/>
                <a:cs typeface="+mn-cs"/>
              </a:rPr>
              <a:t>, embedded in schools, systems and communities.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teachers seemed content to work out in their classrooms and schools changes that ICT appropriation brings, whereas others seemed particularly committed to ensuring broader participatory discussion about the appropriation of ICT and its use in teaching and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others, teachers</a:t>
            </a:r>
            <a:r>
              <a:rPr lang="en-US" sz="1200" kern="1200" dirty="0" smtClean="0">
                <a:solidFill>
                  <a:schemeClr val="tx1"/>
                </a:solidFill>
                <a:effectLst/>
                <a:latin typeface="+mn-lt"/>
                <a:ea typeface="+mn-ea"/>
                <a:cs typeface="+mn-cs"/>
              </a:rPr>
              <a:t> discuss the risks and the benefits, what Africa has to gain and to contribute in the use of ICT.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Though these teachers use ICT with intentionality and exercise agency,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they are not working on their own</a:t>
            </a:r>
            <a:r>
              <a:rPr lang="en-US" sz="1200" kern="1200" dirty="0" smtClean="0">
                <a:solidFill>
                  <a:schemeClr val="tx1"/>
                </a:solidFill>
                <a:effectLst/>
                <a:latin typeface="+mn-lt"/>
                <a:ea typeface="+mn-ea"/>
                <a:cs typeface="+mn-cs"/>
              </a:rPr>
              <a:t> but rather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 a spirit of consensus that characterizes their culture</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went into communities “with their resources and possibilities” to help create “borderlands for dialogue” about the construction of tomorrow (Giroux, 2005, p. 135).]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Society has a say about how ICT is used (Jenkins, 2009; Surman &amp; Reilly, 2003) in teaching and learning,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teachers play a role in brokering that dialogue.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are revitalizing learning by facilitating the selective integration of elements from multiple approaches and cultures (Fonlon, 2012).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same time they bring the world to Mali, they bring Malian culture to bear on the appropriation of ICT.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25</a:t>
            </a:fld>
            <a:endParaRPr lang="fr-FR" dirty="0"/>
          </a:p>
        </p:txBody>
      </p:sp>
    </p:spTree>
    <p:extLst>
      <p:ext uri="{BB962C8B-B14F-4D97-AF65-F5344CB8AC3E}">
        <p14:creationId xmlns:p14="http://schemas.microsoft.com/office/powerpoint/2010/main" val="1758881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Deeper aspirations.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professors expressed desires to shape learning experiences for their students,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ensure as Africans they participate in the world,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help position them to transform relations and culture.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recreate positive learning experiences,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 facilitate African participation in the world, particularly of knowledge,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 transform relations and culture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Accustomed to straddling different ways of knowing and producing knowledge, they felt comfortable bridging between their grandparents who relied mainly on oral tradition and their students whom they expected to know African traditions and also imbibe and influence global cultures increasingly accessible and reachable via ICT.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Putting a course on line and communicating with students by email might seem quite mundane, but those acts challenged established roles of professors and students and relations between them. As social creatures attracted to connecting with others in their process of becoming, they used ICT to enhance contact and sociality.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could be very present </a:t>
            </a:r>
            <a:r>
              <a:rPr lang="en-US" sz="1200" kern="1200" dirty="0" smtClean="0">
                <a:solidFill>
                  <a:schemeClr val="tx1"/>
                </a:solidFill>
                <a:effectLst/>
                <a:latin typeface="+mn-lt"/>
                <a:ea typeface="+mn-ea"/>
                <a:cs typeface="+mn-cs"/>
              </a:rPr>
              <a:t>halfway </a:t>
            </a:r>
            <a:r>
              <a:rPr lang="en-US" sz="1200" kern="1200" dirty="0" smtClean="0">
                <a:solidFill>
                  <a:schemeClr val="tx1"/>
                </a:solidFill>
                <a:effectLst/>
                <a:latin typeface="+mn-lt"/>
                <a:ea typeface="+mn-ea"/>
                <a:cs typeface="+mn-cs"/>
              </a:rPr>
              <a:t>around the world while physically distant, mobile while staying put. They could project their multidimensional selves and other things African, making them perceived and palpable, without having to board a plane.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ICT provided them with new pathways to define themselves and their identities rather than having them defined and limited by others and by limiting notions and practices</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professors interviewed adapted ICT to their milieu, in relation to educational needs and cultural values and desires to fruitfully engage the past, present and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en-US" dirty="0" smtClean="0"/>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26</a:t>
            </a:fld>
            <a:endParaRPr lang="fr-FR" dirty="0"/>
          </a:p>
        </p:txBody>
      </p:sp>
    </p:spTree>
    <p:extLst>
      <p:ext uri="{BB962C8B-B14F-4D97-AF65-F5344CB8AC3E}">
        <p14:creationId xmlns:p14="http://schemas.microsoft.com/office/powerpoint/2010/main" val="1758881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Dear</a:t>
            </a:r>
            <a:r>
              <a:rPr lang="en-US" sz="1200" kern="1200" baseline="0" dirty="0" smtClean="0">
                <a:solidFill>
                  <a:schemeClr val="tx1"/>
                </a:solidFill>
                <a:effectLst/>
                <a:latin typeface="+mn-lt"/>
                <a:ea typeface="+mn-ea"/>
                <a:cs typeface="+mn-cs"/>
              </a:rPr>
              <a:t> jury members,</a:t>
            </a:r>
          </a:p>
          <a:p>
            <a:r>
              <a:rPr lang="en-US" sz="1200" kern="1200" baseline="0" dirty="0" smtClean="0">
                <a:solidFill>
                  <a:schemeClr val="tx1"/>
                </a:solidFill>
                <a:effectLst/>
                <a:latin typeface="+mn-lt"/>
                <a:ea typeface="+mn-ea"/>
                <a:cs typeface="+mn-cs"/>
              </a:rPr>
              <a:t>in </a:t>
            </a:r>
            <a:r>
              <a:rPr lang="en-US" sz="1200" kern="1200" baseline="0" dirty="0" smtClean="0">
                <a:solidFill>
                  <a:schemeClr val="tx1"/>
                </a:solidFill>
                <a:effectLst/>
                <a:latin typeface="+mn-lt"/>
                <a:ea typeface="+mn-ea"/>
                <a:cs typeface="+mn-cs"/>
              </a:rPr>
              <a:t>conclusion, I would like </a:t>
            </a:r>
            <a:r>
              <a:rPr lang="en-US" sz="1200" kern="1200" baseline="0" dirty="0" smtClean="0">
                <a:solidFill>
                  <a:schemeClr val="tx1"/>
                </a:solidFill>
                <a:effectLst/>
                <a:latin typeface="+mn-lt"/>
                <a:ea typeface="+mn-ea"/>
                <a:cs typeface="+mn-cs"/>
              </a:rPr>
              <a:t>to</a:t>
            </a:r>
          </a:p>
          <a:p>
            <a:r>
              <a:rPr lang="en-US" sz="1200" kern="1200" baseline="0" dirty="0" smtClean="0">
                <a:solidFill>
                  <a:schemeClr val="tx1"/>
                </a:solidFill>
                <a:effectLst/>
                <a:latin typeface="+mn-lt"/>
                <a:ea typeface="+mn-ea"/>
                <a:cs typeface="+mn-cs"/>
              </a:rPr>
              <a:t>propose a diagram of changes that seem to be emerging</a:t>
            </a:r>
          </a:p>
          <a:p>
            <a:r>
              <a:rPr lang="en-US" sz="1200" kern="1200" baseline="0" dirty="0" smtClean="0">
                <a:solidFill>
                  <a:schemeClr val="tx1"/>
                </a:solidFill>
                <a:effectLst/>
                <a:latin typeface="+mn-lt"/>
                <a:ea typeface="+mn-ea"/>
                <a:cs typeface="+mn-cs"/>
              </a:rPr>
              <a:t>at multiple levels, with the pedagogical appropriation of ICT.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viewing the diagram, it may be helpful </a:t>
            </a:r>
          </a:p>
          <a:p>
            <a:r>
              <a:rPr lang="en-US" sz="1200" kern="1200" baseline="0" dirty="0" smtClean="0">
                <a:solidFill>
                  <a:schemeClr val="tx1"/>
                </a:solidFill>
                <a:effectLst/>
                <a:latin typeface="+mn-lt"/>
                <a:ea typeface="+mn-ea"/>
                <a:cs typeface="+mn-cs"/>
              </a:rPr>
              <a:t>to keep in mind some of the limits of the study,</a:t>
            </a:r>
          </a:p>
          <a:p>
            <a:r>
              <a:rPr lang="en-US" sz="1200" kern="1200" baseline="0" dirty="0" smtClean="0">
                <a:solidFill>
                  <a:schemeClr val="tx1"/>
                </a:solidFill>
                <a:effectLst/>
                <a:latin typeface="+mn-lt"/>
                <a:ea typeface="+mn-ea"/>
                <a:cs typeface="+mn-cs"/>
              </a:rPr>
              <a:t>so I will present the limits,</a:t>
            </a:r>
          </a:p>
          <a:p>
            <a:r>
              <a:rPr lang="en-US" sz="1200" kern="1200" baseline="0" dirty="0" smtClean="0">
                <a:solidFill>
                  <a:schemeClr val="tx1"/>
                </a:solidFill>
                <a:effectLst/>
                <a:latin typeface="+mn-lt"/>
                <a:ea typeface="+mn-ea"/>
                <a:cs typeface="+mn-cs"/>
              </a:rPr>
              <a:t>then propose the diagram,</a:t>
            </a:r>
          </a:p>
          <a:p>
            <a:r>
              <a:rPr lang="en-US" sz="1200" kern="1200" baseline="0" dirty="0" smtClean="0">
                <a:solidFill>
                  <a:schemeClr val="tx1"/>
                </a:solidFill>
                <a:effectLst/>
                <a:latin typeface="+mn-lt"/>
                <a:ea typeface="+mn-ea"/>
                <a:cs typeface="+mn-cs"/>
              </a:rPr>
              <a:t>and wrap up by mentioning some of the strengths and contributions of the research.</a:t>
            </a:r>
          </a:p>
          <a:p>
            <a:endParaRPr lang="en-US" sz="120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27</a:t>
            </a:fld>
            <a:endParaRPr lang="fr-FR" dirty="0"/>
          </a:p>
        </p:txBody>
      </p:sp>
    </p:spTree>
    <p:extLst>
      <p:ext uri="{BB962C8B-B14F-4D97-AF65-F5344CB8AC3E}">
        <p14:creationId xmlns:p14="http://schemas.microsoft.com/office/powerpoint/2010/main" val="3220386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LIMITS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Small number of participants (31), so findings not generalizable</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Results drawn from what teachers shared in interviews.</a:t>
            </a:r>
          </a:p>
          <a:p>
            <a:r>
              <a:rPr lang="en-US" sz="1200" kern="1200" dirty="0" smtClean="0">
                <a:solidFill>
                  <a:schemeClr val="tx1"/>
                </a:solidFill>
                <a:effectLst/>
                <a:latin typeface="+mn-lt"/>
                <a:ea typeface="+mn-ea"/>
                <a:cs typeface="+mn-cs"/>
              </a:rPr>
              <a:t>Their</a:t>
            </a:r>
            <a:r>
              <a:rPr lang="en-US" sz="1200" kern="1200" baseline="0" dirty="0" smtClean="0">
                <a:solidFill>
                  <a:schemeClr val="tx1"/>
                </a:solidFill>
                <a:effectLst/>
                <a:latin typeface="+mn-lt"/>
                <a:ea typeface="+mn-ea"/>
                <a:cs typeface="+mn-cs"/>
              </a:rPr>
              <a:t> perceptions </a:t>
            </a:r>
            <a:r>
              <a:rPr lang="en-US" sz="1200" kern="1200" dirty="0" smtClean="0">
                <a:solidFill>
                  <a:schemeClr val="tx1"/>
                </a:solidFill>
                <a:effectLst/>
                <a:latin typeface="+mn-lt"/>
                <a:ea typeface="+mn-ea"/>
                <a:cs typeface="+mn-cs"/>
              </a:rPr>
              <a:t>are what is happening with the pedagogical appropriation of ICT </a:t>
            </a:r>
          </a:p>
          <a:p>
            <a:r>
              <a:rPr lang="en-US" sz="1200" kern="1200" dirty="0" smtClean="0">
                <a:solidFill>
                  <a:schemeClr val="tx1"/>
                </a:solidFill>
                <a:effectLst/>
                <a:latin typeface="+mn-lt"/>
                <a:ea typeface="+mn-ea"/>
                <a:cs typeface="+mn-cs"/>
              </a:rPr>
              <a:t>are not confirmed </a:t>
            </a:r>
          </a:p>
          <a:p>
            <a:r>
              <a:rPr lang="en-US" sz="1200" kern="1200" dirty="0" smtClean="0">
                <a:solidFill>
                  <a:schemeClr val="tx1"/>
                </a:solidFill>
                <a:effectLst/>
                <a:latin typeface="+mn-lt"/>
                <a:ea typeface="+mn-ea"/>
                <a:cs typeface="+mn-cs"/>
              </a:rPr>
              <a:t>via </a:t>
            </a:r>
            <a:r>
              <a:rPr lang="en-US" sz="1200" kern="1200" dirty="0" smtClean="0">
                <a:solidFill>
                  <a:schemeClr val="tx1"/>
                </a:solidFill>
                <a:effectLst/>
                <a:latin typeface="+mn-lt"/>
                <a:ea typeface="+mn-ea"/>
                <a:cs typeface="+mn-cs"/>
              </a:rPr>
              <a:t>formal interviews </a:t>
            </a:r>
            <a:r>
              <a:rPr lang="en-US" sz="1200" kern="1200" dirty="0" smtClean="0">
                <a:solidFill>
                  <a:schemeClr val="tx1"/>
                </a:solidFill>
                <a:effectLst/>
                <a:latin typeface="+mn-lt"/>
                <a:ea typeface="+mn-ea"/>
                <a:cs typeface="+mn-cs"/>
              </a:rPr>
              <a:t>with others or formal classroom </a:t>
            </a:r>
            <a:r>
              <a:rPr lang="en-US" sz="1200" kern="1200" dirty="0" smtClean="0">
                <a:solidFill>
                  <a:schemeClr val="tx1"/>
                </a:solidFill>
                <a:effectLst/>
                <a:latin typeface="+mn-lt"/>
                <a:ea typeface="+mn-ea"/>
                <a:cs typeface="+mn-cs"/>
              </a:rPr>
              <a:t>observation.</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Participants were fairly enthusiastic about ICT</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open to change.</a:t>
            </a:r>
          </a:p>
          <a:p>
            <a:r>
              <a:rPr lang="en-US" sz="1200" kern="1200" dirty="0" smtClean="0">
                <a:solidFill>
                  <a:schemeClr val="tx1"/>
                </a:solidFill>
                <a:effectLst/>
                <a:latin typeface="+mn-lt"/>
                <a:ea typeface="+mn-ea"/>
                <a:cs typeface="+mn-cs"/>
              </a:rPr>
              <a:t>Similar studies of teachers less open to change could provide different results.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Educators emanated from urban centers and there</a:t>
            </a:r>
            <a:r>
              <a:rPr lang="en-US" sz="1200" kern="1200" baseline="0" dirty="0" smtClean="0">
                <a:solidFill>
                  <a:schemeClr val="tx1"/>
                </a:solidFill>
                <a:effectLst/>
                <a:latin typeface="+mn-lt"/>
                <a:ea typeface="+mn-ea"/>
                <a:cs typeface="+mn-cs"/>
              </a:rPr>
              <a:t> was a </a:t>
            </a:r>
            <a:r>
              <a:rPr lang="en-US" sz="1200" kern="1200" dirty="0" smtClean="0">
                <a:solidFill>
                  <a:schemeClr val="tx1"/>
                </a:solidFill>
                <a:effectLst/>
                <a:latin typeface="+mn-lt"/>
                <a:ea typeface="+mn-ea"/>
                <a:cs typeface="+mn-cs"/>
              </a:rPr>
              <a:t>preponderance of teachers from private schools.</a:t>
            </a:r>
          </a:p>
          <a:p>
            <a:r>
              <a:rPr lang="en-US" sz="1200" kern="1200" dirty="0" smtClean="0">
                <a:solidFill>
                  <a:schemeClr val="tx1"/>
                </a:solidFill>
                <a:effectLst/>
                <a:latin typeface="+mn-lt"/>
                <a:ea typeface="+mn-ea"/>
                <a:cs typeface="+mn-cs"/>
              </a:rPr>
              <a:t>Additional studies are required to understand the specificities of the pedagogical appropriation of ICT more generally</a:t>
            </a:r>
          </a:p>
          <a:p>
            <a:r>
              <a:rPr lang="en-US" sz="1200" kern="1200" dirty="0" smtClean="0">
                <a:solidFill>
                  <a:schemeClr val="tx1"/>
                </a:solidFill>
                <a:effectLst/>
                <a:latin typeface="+mn-lt"/>
                <a:ea typeface="+mn-ea"/>
                <a:cs typeface="+mn-cs"/>
              </a:rPr>
              <a:t>in urban and rural settings and in public and private schools in West Africa.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This</a:t>
            </a:r>
            <a:r>
              <a:rPr lang="en-US" sz="1200" kern="1200" baseline="0" dirty="0" smtClean="0">
                <a:solidFill>
                  <a:schemeClr val="tx1"/>
                </a:solidFill>
                <a:effectLst/>
                <a:latin typeface="+mn-lt"/>
                <a:ea typeface="+mn-ea"/>
                <a:cs typeface="+mn-cs"/>
              </a:rPr>
              <a:t> study was rather s</a:t>
            </a:r>
            <a:r>
              <a:rPr lang="en-US" sz="1200" kern="1200" dirty="0" smtClean="0">
                <a:solidFill>
                  <a:schemeClr val="tx1"/>
                </a:solidFill>
                <a:effectLst/>
                <a:latin typeface="+mn-lt"/>
                <a:ea typeface="+mn-ea"/>
                <a:cs typeface="+mn-cs"/>
              </a:rPr>
              <a:t>hort term.</a:t>
            </a:r>
          </a:p>
          <a:p>
            <a:r>
              <a:rPr lang="en-US" sz="1200" kern="1200" dirty="0" smtClean="0">
                <a:solidFill>
                  <a:schemeClr val="tx1"/>
                </a:solidFill>
                <a:effectLst/>
                <a:latin typeface="+mn-lt"/>
                <a:ea typeface="+mn-ea"/>
                <a:cs typeface="+mn-cs"/>
              </a:rPr>
              <a:t>A longer-term study could examine more indepthly how </a:t>
            </a:r>
          </a:p>
          <a:p>
            <a:r>
              <a:rPr lang="en-US" sz="1200" kern="1200" dirty="0" smtClean="0">
                <a:solidFill>
                  <a:schemeClr val="tx1"/>
                </a:solidFill>
                <a:effectLst/>
                <a:latin typeface="+mn-lt"/>
                <a:ea typeface="+mn-ea"/>
                <a:cs typeface="+mn-cs"/>
              </a:rPr>
              <a:t>the appropriation of ICT contributes to cultural change</a:t>
            </a:r>
            <a:r>
              <a:rPr lang="en-US" sz="1200" kern="1200" baseline="0" dirty="0" smtClean="0">
                <a:solidFill>
                  <a:schemeClr val="tx1"/>
                </a:solidFill>
                <a:effectLst/>
                <a:latin typeface="+mn-lt"/>
                <a:ea typeface="+mn-ea"/>
                <a:cs typeface="+mn-cs"/>
              </a:rPr>
              <a:t> (or not).</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fr-FR" dirty="0" smtClean="0"/>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28</a:t>
            </a:fld>
            <a:endParaRPr lang="fr-FR" dirty="0"/>
          </a:p>
        </p:txBody>
      </p:sp>
    </p:spTree>
    <p:extLst>
      <p:ext uri="{BB962C8B-B14F-4D97-AF65-F5344CB8AC3E}">
        <p14:creationId xmlns:p14="http://schemas.microsoft.com/office/powerpoint/2010/main" val="3220386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holistically comprehend people and phenomena in educational settings, </a:t>
            </a:r>
          </a:p>
          <a:p>
            <a:r>
              <a:rPr lang="en-US" sz="1200" kern="1200" dirty="0" smtClean="0">
                <a:solidFill>
                  <a:schemeClr val="tx1"/>
                </a:solidFill>
                <a:effectLst/>
                <a:latin typeface="+mn-lt"/>
                <a:ea typeface="+mn-ea"/>
                <a:cs typeface="+mn-cs"/>
              </a:rPr>
              <a:t>sociocultural theory encourages </a:t>
            </a:r>
            <a:r>
              <a:rPr lang="en-US" sz="1200" u="sng" kern="1200" dirty="0" smtClean="0">
                <a:solidFill>
                  <a:schemeClr val="tx1"/>
                </a:solidFill>
                <a:effectLst/>
                <a:latin typeface="+mn-lt"/>
                <a:ea typeface="+mn-ea"/>
                <a:cs typeface="+mn-cs"/>
              </a:rPr>
              <a:t>multilevel understanding</a:t>
            </a:r>
            <a:r>
              <a:rPr lang="en-US" sz="1200" kern="1200" dirty="0" smtClean="0">
                <a:solidFill>
                  <a:schemeClr val="tx1"/>
                </a:solidFill>
                <a:effectLst/>
                <a:latin typeface="+mn-lt"/>
                <a:ea typeface="+mn-ea"/>
                <a:cs typeface="+mn-cs"/>
              </a:rPr>
              <a:t> (Nasir &amp; Hand, 2006; Rogoff, 1995).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better understand and appreciate the appropriation of ICT by teachers and professors,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thus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considered the </a:t>
            </a:r>
            <a:r>
              <a:rPr lang="en-US" sz="1200" u="sng" kern="1200" dirty="0" smtClean="0">
                <a:solidFill>
                  <a:schemeClr val="tx1"/>
                </a:solidFill>
                <a:effectLst/>
                <a:latin typeface="+mn-lt"/>
                <a:ea typeface="+mn-ea"/>
                <a:cs typeface="+mn-cs"/>
              </a:rPr>
              <a:t>spaces </a:t>
            </a:r>
            <a:r>
              <a:rPr lang="en-US" sz="1200" u="sng" kern="1200" dirty="0" smtClean="0">
                <a:solidFill>
                  <a:schemeClr val="tx1"/>
                </a:solidFill>
                <a:effectLst/>
                <a:latin typeface="+mn-lt"/>
                <a:ea typeface="+mn-ea"/>
                <a:cs typeface="+mn-cs"/>
              </a:rPr>
              <a:t>these educators described to us</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interviews, </a:t>
            </a:r>
          </a:p>
          <a:p>
            <a:r>
              <a:rPr lang="en-US" sz="1200" kern="1200" dirty="0" smtClean="0">
                <a:solidFill>
                  <a:schemeClr val="tx1"/>
                </a:solidFill>
                <a:effectLst/>
                <a:latin typeface="+mn-lt"/>
                <a:ea typeface="+mn-ea"/>
                <a:cs typeface="+mn-cs"/>
              </a:rPr>
              <a:t>and the </a:t>
            </a:r>
            <a:r>
              <a:rPr lang="en-US" sz="1200" u="sng" kern="1200" dirty="0" smtClean="0">
                <a:solidFill>
                  <a:schemeClr val="tx1"/>
                </a:solidFill>
                <a:effectLst/>
                <a:latin typeface="+mn-lt"/>
                <a:ea typeface="+mn-ea"/>
                <a:cs typeface="+mn-cs"/>
              </a:rPr>
              <a:t>changes</a:t>
            </a:r>
            <a:r>
              <a:rPr lang="en-US" sz="1200" kern="1200" dirty="0" smtClean="0">
                <a:solidFill>
                  <a:schemeClr val="tx1"/>
                </a:solidFill>
                <a:effectLst/>
                <a:latin typeface="+mn-lt"/>
                <a:ea typeface="+mn-ea"/>
                <a:cs typeface="+mn-cs"/>
              </a:rPr>
              <a:t>, according to them, </a:t>
            </a:r>
            <a:r>
              <a:rPr lang="en-US" sz="1200" u="sng" kern="1200" dirty="0" smtClean="0">
                <a:solidFill>
                  <a:schemeClr val="tx1"/>
                </a:solidFill>
                <a:effectLst/>
                <a:latin typeface="+mn-lt"/>
                <a:ea typeface="+mn-ea"/>
                <a:cs typeface="+mn-cs"/>
              </a:rPr>
              <a:t>beginning</a:t>
            </a:r>
            <a:r>
              <a:rPr lang="en-US" sz="1200" u="sng" kern="1200" baseline="0" dirty="0" smtClean="0">
                <a:solidFill>
                  <a:schemeClr val="tx1"/>
                </a:solidFill>
                <a:effectLst/>
                <a:latin typeface="+mn-lt"/>
                <a:ea typeface="+mn-ea"/>
                <a:cs typeface="+mn-cs"/>
              </a:rPr>
              <a:t> to</a:t>
            </a:r>
            <a:r>
              <a:rPr lang="en-US" sz="1200" u="sng"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place in those spaces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following figure</a:t>
            </a:r>
            <a:r>
              <a:rPr lang="en-US" sz="1200" kern="1200" dirty="0" smtClean="0">
                <a:solidFill>
                  <a:schemeClr val="tx1"/>
                </a:solidFill>
                <a:effectLst/>
                <a:latin typeface="+mn-lt"/>
                <a:ea typeface="+mn-ea"/>
                <a:cs typeface="+mn-cs"/>
              </a:rPr>
              <a:t> illustrates the </a:t>
            </a:r>
            <a:r>
              <a:rPr lang="en-US" sz="1200" u="sng" kern="1200" dirty="0" smtClean="0">
                <a:solidFill>
                  <a:schemeClr val="tx1"/>
                </a:solidFill>
                <a:effectLst/>
                <a:latin typeface="+mn-lt"/>
                <a:ea typeface="+mn-ea"/>
                <a:cs typeface="+mn-cs"/>
              </a:rPr>
              <a:t>spaces in which changes seem to be</a:t>
            </a:r>
            <a:r>
              <a:rPr lang="en-US" sz="1200" kern="1200" dirty="0" smtClean="0">
                <a:solidFill>
                  <a:schemeClr val="tx1"/>
                </a:solidFill>
                <a:effectLst/>
                <a:latin typeface="+mn-lt"/>
                <a:ea typeface="+mn-ea"/>
                <a:cs typeface="+mn-cs"/>
              </a:rPr>
              <a:t> – or at least have possibilities of – </a:t>
            </a:r>
            <a:r>
              <a:rPr lang="en-US" sz="1200" u="sng" kern="1200" dirty="0" smtClean="0">
                <a:solidFill>
                  <a:schemeClr val="tx1"/>
                </a:solidFill>
                <a:effectLst/>
                <a:latin typeface="+mn-lt"/>
                <a:ea typeface="+mn-ea"/>
                <a:cs typeface="+mn-cs"/>
              </a:rPr>
              <a:t>occurring</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29</a:t>
            </a:fld>
            <a:endParaRPr lang="fr-FR" dirty="0"/>
          </a:p>
        </p:txBody>
      </p:sp>
    </p:spTree>
    <p:extLst>
      <p:ext uri="{BB962C8B-B14F-4D97-AF65-F5344CB8AC3E}">
        <p14:creationId xmlns:p14="http://schemas.microsoft.com/office/powerpoint/2010/main" val="2073168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kern="1200" dirty="0" smtClean="0">
                <a:solidFill>
                  <a:schemeClr val="tx1"/>
                </a:solidFill>
                <a:effectLst/>
                <a:latin typeface="+mn-lt"/>
                <a:ea typeface="+mn-ea"/>
                <a:cs typeface="+mn-cs"/>
              </a:rPr>
              <a:t>1.</a:t>
            </a:r>
            <a:endParaRPr lang="fr-FR" sz="1200" b="1"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Changes at the personal level of teachers and students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 pedagogical appropriation of ICT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teachers become </a:t>
            </a:r>
            <a:r>
              <a:rPr lang="en-US" sz="1200" u="sng" kern="1200" dirty="0" smtClean="0">
                <a:solidFill>
                  <a:schemeClr val="tx1"/>
                </a:solidFill>
                <a:effectLst/>
                <a:latin typeface="+mn-lt"/>
                <a:ea typeface="+mn-ea"/>
                <a:cs typeface="+mn-cs"/>
              </a:rPr>
              <a:t>more of a guide for learners</a:t>
            </a:r>
            <a:r>
              <a:rPr lang="en-US" sz="1200" kern="1200" dirty="0" smtClean="0">
                <a:solidFill>
                  <a:schemeClr val="tx1"/>
                </a:solidFill>
                <a:effectLst/>
                <a:latin typeface="+mn-lt"/>
                <a:ea typeface="+mn-ea"/>
                <a:cs typeface="+mn-cs"/>
              </a:rPr>
              <a:t> and are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less inclined to have to be mere possessors and transmitters of knowledge,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change described by Obanya (2012a) and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which occurs when teachers shift toward socio-constructive pedagogical approaches.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seem to become more </a:t>
            </a:r>
            <a:r>
              <a:rPr lang="en-US" sz="1200" u="sng" kern="1200" dirty="0" smtClean="0">
                <a:solidFill>
                  <a:schemeClr val="tx1"/>
                </a:solidFill>
                <a:effectLst/>
                <a:latin typeface="+mn-lt"/>
                <a:ea typeface="+mn-ea"/>
                <a:cs typeface="+mn-cs"/>
              </a:rPr>
              <a:t>motivated</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confirming research findings by Karsenti (2003a, 2003b),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a:t>
            </a:r>
            <a:r>
              <a:rPr lang="en-US" sz="1200" u="sng" kern="1200" dirty="0" smtClean="0">
                <a:solidFill>
                  <a:schemeClr val="tx1"/>
                </a:solidFill>
                <a:effectLst/>
                <a:latin typeface="+mn-lt"/>
                <a:ea typeface="+mn-ea"/>
                <a:cs typeface="+mn-cs"/>
              </a:rPr>
              <a:t>engaged</a:t>
            </a:r>
            <a:r>
              <a:rPr lang="en-US" sz="1200" kern="1200" dirty="0" smtClean="0">
                <a:solidFill>
                  <a:schemeClr val="tx1"/>
                </a:solidFill>
                <a:effectLst/>
                <a:latin typeface="+mn-lt"/>
                <a:ea typeface="+mn-ea"/>
                <a:cs typeface="+mn-cs"/>
              </a:rPr>
              <a:t> in their learning and the </a:t>
            </a:r>
            <a:r>
              <a:rPr lang="en-US" sz="1200" u="sng" kern="1200" dirty="0" smtClean="0">
                <a:solidFill>
                  <a:schemeClr val="tx1"/>
                </a:solidFill>
                <a:effectLst/>
                <a:latin typeface="+mn-lt"/>
                <a:ea typeface="+mn-ea"/>
                <a:cs typeface="+mn-cs"/>
              </a:rPr>
              <a:t>construction of their identities</a:t>
            </a:r>
            <a:r>
              <a:rPr lang="en-US"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Identity (or one’s sense of one’s place in the world and connection to others)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has </a:t>
            </a:r>
            <a:r>
              <a:rPr lang="en-US" sz="1200" kern="1200" dirty="0" smtClean="0">
                <a:solidFill>
                  <a:schemeClr val="tx1"/>
                </a:solidFill>
                <a:effectLst/>
                <a:latin typeface="+mn-lt"/>
                <a:ea typeface="+mn-ea"/>
                <a:cs typeface="+mn-cs"/>
              </a:rPr>
              <a:t>profound implications for the ways in which one engages in learning settings” (Nasir, 2009, p. 2).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and 3. </a:t>
            </a:r>
            <a:endParaRPr lang="fr-FR" sz="1200" b="1"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Changes in classrooms and in schools</a:t>
            </a:r>
            <a:endParaRPr lang="fr-FR"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Whether teachers had anticipated or intended it at the outset,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seems </a:t>
            </a:r>
            <a:r>
              <a:rPr lang="en-US" sz="1200" u="dbl" kern="1200" dirty="0" smtClean="0">
                <a:solidFill>
                  <a:schemeClr val="tx1"/>
                </a:solidFill>
                <a:effectLst/>
                <a:latin typeface="+mn-lt"/>
                <a:ea typeface="+mn-ea"/>
                <a:cs typeface="+mn-cs"/>
              </a:rPr>
              <a:t>classrooms</a:t>
            </a:r>
            <a:r>
              <a:rPr lang="en-US" sz="1200" kern="1200" dirty="0" smtClean="0">
                <a:solidFill>
                  <a:schemeClr val="tx1"/>
                </a:solidFill>
                <a:effectLst/>
                <a:latin typeface="+mn-lt"/>
                <a:ea typeface="+mn-ea"/>
                <a:cs typeface="+mn-cs"/>
              </a:rPr>
              <a:t> became places where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 </a:t>
            </a:r>
            <a:r>
              <a:rPr lang="en-US" sz="1200" u="sng" kern="1200" dirty="0" smtClean="0">
                <a:solidFill>
                  <a:schemeClr val="tx1"/>
                </a:solidFill>
                <a:effectLst/>
                <a:latin typeface="+mn-lt"/>
                <a:ea typeface="+mn-ea"/>
                <a:cs typeface="+mn-cs"/>
              </a:rPr>
              <a:t>diverse perspectives</a:t>
            </a:r>
            <a:r>
              <a:rPr lang="en-US" sz="1200" kern="1200" dirty="0" smtClean="0">
                <a:solidFill>
                  <a:schemeClr val="tx1"/>
                </a:solidFill>
                <a:effectLst/>
                <a:latin typeface="+mn-lt"/>
                <a:ea typeface="+mn-ea"/>
                <a:cs typeface="+mn-cs"/>
              </a:rPr>
              <a:t> were encouraged or allowed, or just seeped in,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where there was more time for </a:t>
            </a:r>
            <a:r>
              <a:rPr lang="en-US" sz="1200" u="sng" kern="1200" dirty="0" smtClean="0">
                <a:solidFill>
                  <a:schemeClr val="tx1"/>
                </a:solidFill>
                <a:effectLst/>
                <a:latin typeface="+mn-lt"/>
                <a:ea typeface="+mn-ea"/>
                <a:cs typeface="+mn-cs"/>
              </a:rPr>
              <a:t>discussion</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dbl" kern="1200" dirty="0" smtClean="0">
                <a:solidFill>
                  <a:schemeClr val="tx1"/>
                </a:solidFill>
                <a:effectLst/>
                <a:latin typeface="+mn-lt"/>
                <a:ea typeface="+mn-ea"/>
                <a:cs typeface="+mn-cs"/>
              </a:rPr>
              <a:t>content of courses</a:t>
            </a:r>
            <a:r>
              <a:rPr lang="en-US" sz="1200" kern="1200" dirty="0" smtClean="0">
                <a:solidFill>
                  <a:schemeClr val="tx1"/>
                </a:solidFill>
                <a:effectLst/>
                <a:latin typeface="+mn-lt"/>
                <a:ea typeface="+mn-ea"/>
                <a:cs typeface="+mn-cs"/>
              </a:rPr>
              <a:t> was </a:t>
            </a:r>
            <a:r>
              <a:rPr lang="en-US" sz="1200" u="sng" kern="1200" dirty="0" smtClean="0">
                <a:solidFill>
                  <a:schemeClr val="tx1"/>
                </a:solidFill>
                <a:effectLst/>
                <a:latin typeface="+mn-lt"/>
                <a:ea typeface="+mn-ea"/>
                <a:cs typeface="+mn-cs"/>
              </a:rPr>
              <a:t>diversified and updated</a:t>
            </a:r>
            <a:r>
              <a:rPr lang="en-US" sz="1200" kern="1200" dirty="0" smtClean="0">
                <a:solidFill>
                  <a:schemeClr val="tx1"/>
                </a:solidFill>
                <a:effectLst/>
                <a:latin typeface="+mn-lt"/>
                <a:ea typeface="+mn-ea"/>
                <a:cs typeface="+mn-cs"/>
              </a:rPr>
              <a:t> – beyond what is available in textbooks.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u="dbl" kern="1200" dirty="0" smtClean="0">
                <a:solidFill>
                  <a:schemeClr val="tx1"/>
                </a:solidFill>
                <a:effectLst/>
                <a:latin typeface="+mn-lt"/>
                <a:ea typeface="+mn-ea"/>
                <a:cs typeface="+mn-cs"/>
              </a:rPr>
              <a:t>Schools</a:t>
            </a:r>
            <a:r>
              <a:rPr lang="en-US" sz="1200" kern="1200" dirty="0" smtClean="0">
                <a:solidFill>
                  <a:schemeClr val="tx1"/>
                </a:solidFill>
                <a:effectLst/>
                <a:latin typeface="+mn-lt"/>
                <a:ea typeface="+mn-ea"/>
                <a:cs typeface="+mn-cs"/>
              </a:rPr>
              <a:t> became </a:t>
            </a:r>
            <a:r>
              <a:rPr lang="en-US" sz="1200" u="dbl" kern="1200" dirty="0" smtClean="0">
                <a:solidFill>
                  <a:schemeClr val="tx1"/>
                </a:solidFill>
                <a:effectLst/>
                <a:latin typeface="+mn-lt"/>
                <a:ea typeface="+mn-ea"/>
                <a:cs typeface="+mn-cs"/>
              </a:rPr>
              <a:t>more porous</a:t>
            </a:r>
            <a:r>
              <a:rPr lang="en-US" sz="1200" kern="1200" dirty="0" smtClean="0">
                <a:solidFill>
                  <a:schemeClr val="tx1"/>
                </a:solidFill>
                <a:effectLst/>
                <a:latin typeface="+mn-lt"/>
                <a:ea typeface="+mn-ea"/>
                <a:cs typeface="+mn-cs"/>
              </a:rPr>
              <a:t> – as staff</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developed </a:t>
            </a:r>
            <a:r>
              <a:rPr lang="en-US" sz="1200" u="sng" kern="1200" dirty="0" smtClean="0">
                <a:solidFill>
                  <a:schemeClr val="tx1"/>
                </a:solidFill>
                <a:effectLst/>
                <a:latin typeface="+mn-lt"/>
                <a:ea typeface="+mn-ea"/>
                <a:cs typeface="+mn-cs"/>
              </a:rPr>
              <a:t>websites</a:t>
            </a:r>
            <a:r>
              <a:rPr lang="en-US" sz="1200" kern="1200" dirty="0" smtClean="0">
                <a:solidFill>
                  <a:schemeClr val="tx1"/>
                </a:solidFill>
                <a:effectLst/>
                <a:latin typeface="+mn-lt"/>
                <a:ea typeface="+mn-ea"/>
                <a:cs typeface="+mn-cs"/>
              </a:rPr>
              <a:t> to share information;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created </a:t>
            </a:r>
            <a:r>
              <a:rPr lang="en-US" sz="1200" u="sng" kern="1200" dirty="0" smtClean="0">
                <a:solidFill>
                  <a:schemeClr val="tx1"/>
                </a:solidFill>
                <a:effectLst/>
                <a:latin typeface="+mn-lt"/>
                <a:ea typeface="+mn-ea"/>
                <a:cs typeface="+mn-cs"/>
              </a:rPr>
              <a:t>computer laboratories</a:t>
            </a:r>
            <a:r>
              <a:rPr lang="en-US" sz="1200" kern="1200" dirty="0" smtClean="0">
                <a:solidFill>
                  <a:schemeClr val="tx1"/>
                </a:solidFill>
                <a:effectLst/>
                <a:latin typeface="+mn-lt"/>
                <a:ea typeface="+mn-ea"/>
                <a:cs typeface="+mn-cs"/>
              </a:rPr>
              <a:t>; and</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sent groups of students </a:t>
            </a:r>
            <a:r>
              <a:rPr lang="en-US" sz="1200" u="sng" kern="1200" dirty="0" smtClean="0">
                <a:solidFill>
                  <a:schemeClr val="tx1"/>
                </a:solidFill>
                <a:effectLst/>
                <a:latin typeface="+mn-lt"/>
                <a:ea typeface="+mn-ea"/>
                <a:cs typeface="+mn-cs"/>
              </a:rPr>
              <a:t>into in nearby communities</a:t>
            </a:r>
            <a:r>
              <a:rPr lang="en-US" sz="1200" kern="1200" dirty="0" smtClean="0">
                <a:solidFill>
                  <a:schemeClr val="tx1"/>
                </a:solidFill>
                <a:effectLst/>
                <a:latin typeface="+mn-lt"/>
                <a:ea typeface="+mn-ea"/>
                <a:cs typeface="+mn-cs"/>
              </a:rPr>
              <a:t> to converse with residents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learn more about local culture, history and geography.</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4.</a:t>
            </a:r>
            <a:endParaRPr lang="fr-FR" sz="1200" b="1"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Changes in the education system</a:t>
            </a:r>
            <a:endParaRPr lang="fr-FR"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a bit of extrapolation – beyond the original observations – is required. </a:t>
            </a:r>
            <a:endParaRPr lang="fr-FR"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If we think of the </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t>
            </a:r>
            <a:r>
              <a:rPr lang="en-US" sz="1200" b="1" u="sng" kern="1200" dirty="0" smtClean="0">
                <a:solidFill>
                  <a:schemeClr val="tx1"/>
                </a:solidFill>
                <a:effectLst/>
                <a:latin typeface="+mn-lt"/>
                <a:ea typeface="+mn-ea"/>
                <a:cs typeface="+mn-cs"/>
              </a:rPr>
              <a:t>cumulative effect of participation</a:t>
            </a:r>
            <a:r>
              <a:rPr lang="en-US" sz="1200" b="1" kern="120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the cultural and social activities (Nasir, 2009, p. 3) of pedagogically appropriating ICT – </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which </a:t>
            </a:r>
            <a:r>
              <a:rPr lang="en-US" sz="1200" u="sng" kern="1200" dirty="0" smtClean="0">
                <a:solidFill>
                  <a:schemeClr val="tx1"/>
                </a:solidFill>
                <a:effectLst/>
                <a:latin typeface="+mn-lt"/>
                <a:ea typeface="+mn-ea"/>
                <a:cs typeface="+mn-cs"/>
              </a:rPr>
              <a:t>students</a:t>
            </a:r>
            <a:r>
              <a:rPr lang="en-US" sz="1200" kern="1200" dirty="0" smtClean="0">
                <a:solidFill>
                  <a:schemeClr val="tx1"/>
                </a:solidFill>
                <a:effectLst/>
                <a:latin typeface="+mn-lt"/>
                <a:ea typeface="+mn-ea"/>
                <a:cs typeface="+mn-cs"/>
              </a:rPr>
              <a:t> become more involved in dialogue with their peers and teachers,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course </a:t>
            </a:r>
            <a:r>
              <a:rPr lang="en-US" sz="1200" u="sng" kern="1200" dirty="0" smtClean="0">
                <a:solidFill>
                  <a:schemeClr val="tx1"/>
                </a:solidFill>
                <a:effectLst/>
                <a:latin typeface="+mn-lt"/>
                <a:ea typeface="+mn-ea"/>
                <a:cs typeface="+mn-cs"/>
              </a:rPr>
              <a:t>content</a:t>
            </a:r>
            <a:r>
              <a:rPr lang="en-US" sz="1200" kern="1200" dirty="0" smtClean="0">
                <a:solidFill>
                  <a:schemeClr val="tx1"/>
                </a:solidFill>
                <a:effectLst/>
                <a:latin typeface="+mn-lt"/>
                <a:ea typeface="+mn-ea"/>
                <a:cs typeface="+mn-cs"/>
              </a:rPr>
              <a:t> evolves, and </a:t>
            </a:r>
            <a:r>
              <a:rPr lang="en-US" sz="1200" u="sng" kern="1200" dirty="0" smtClean="0">
                <a:solidFill>
                  <a:schemeClr val="tx1"/>
                </a:solidFill>
                <a:effectLst/>
                <a:latin typeface="+mn-lt"/>
                <a:ea typeface="+mn-ea"/>
                <a:cs typeface="+mn-cs"/>
              </a:rPr>
              <a:t>schools</a:t>
            </a:r>
            <a:r>
              <a:rPr lang="en-US" sz="1200" kern="1200" dirty="0" smtClean="0">
                <a:solidFill>
                  <a:schemeClr val="tx1"/>
                </a:solidFill>
                <a:effectLst/>
                <a:latin typeface="+mn-lt"/>
                <a:ea typeface="+mn-ea"/>
                <a:cs typeface="+mn-cs"/>
              </a:rPr>
              <a:t> become more open and in interaction with their environment –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could </a:t>
            </a:r>
            <a:r>
              <a:rPr lang="en-US" sz="1200" u="sng" kern="1200" dirty="0" smtClean="0">
                <a:solidFill>
                  <a:schemeClr val="tx1"/>
                </a:solidFill>
                <a:effectLst/>
                <a:latin typeface="+mn-lt"/>
                <a:ea typeface="+mn-ea"/>
                <a:cs typeface="+mn-cs"/>
              </a:rPr>
              <a:t>imagine</a:t>
            </a:r>
            <a:r>
              <a:rPr lang="en-US" sz="1200" kern="1200" dirty="0" smtClean="0">
                <a:solidFill>
                  <a:schemeClr val="tx1"/>
                </a:solidFill>
                <a:effectLst/>
                <a:latin typeface="+mn-lt"/>
                <a:ea typeface="+mn-ea"/>
                <a:cs typeface="+mn-cs"/>
              </a:rPr>
              <a:t> the </a:t>
            </a:r>
            <a:r>
              <a:rPr lang="en-US" sz="1200" u="dbl" kern="1200" dirty="0" smtClean="0">
                <a:solidFill>
                  <a:schemeClr val="tx1"/>
                </a:solidFill>
                <a:effectLst/>
                <a:latin typeface="+mn-lt"/>
                <a:ea typeface="+mn-ea"/>
                <a:cs typeface="+mn-cs"/>
              </a:rPr>
              <a:t>education system</a:t>
            </a:r>
            <a:r>
              <a:rPr lang="en-US" sz="1200" kern="1200" dirty="0" smtClean="0">
                <a:solidFill>
                  <a:schemeClr val="tx1"/>
                </a:solidFill>
                <a:effectLst/>
                <a:latin typeface="+mn-lt"/>
                <a:ea typeface="+mn-ea"/>
                <a:cs typeface="+mn-cs"/>
              </a:rPr>
              <a:t> becoming </a:t>
            </a:r>
            <a:r>
              <a:rPr lang="en-US" sz="1200" u="sng" kern="1200" dirty="0" smtClean="0">
                <a:solidFill>
                  <a:schemeClr val="tx1"/>
                </a:solidFill>
                <a:effectLst/>
                <a:latin typeface="+mn-lt"/>
                <a:ea typeface="+mn-ea"/>
                <a:cs typeface="+mn-cs"/>
              </a:rPr>
              <a:t>more linked to everyday life</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could also </a:t>
            </a:r>
            <a:r>
              <a:rPr lang="en-US" sz="1200" u="sng" kern="1200" dirty="0" smtClean="0">
                <a:solidFill>
                  <a:schemeClr val="tx1"/>
                </a:solidFill>
                <a:effectLst/>
                <a:latin typeface="+mn-lt"/>
                <a:ea typeface="+mn-ea"/>
                <a:cs typeface="+mn-cs"/>
              </a:rPr>
              <a:t>imagine</a:t>
            </a:r>
            <a:r>
              <a:rPr lang="en-US" sz="1200" kern="1200" dirty="0" smtClean="0">
                <a:solidFill>
                  <a:schemeClr val="tx1"/>
                </a:solidFill>
                <a:effectLst/>
                <a:latin typeface="+mn-lt"/>
                <a:ea typeface="+mn-ea"/>
                <a:cs typeface="+mn-cs"/>
              </a:rPr>
              <a:t> more informal </a:t>
            </a:r>
            <a:r>
              <a:rPr lang="en-US" sz="1200" u="dbl" kern="1200" dirty="0" smtClean="0">
                <a:solidFill>
                  <a:schemeClr val="tx1"/>
                </a:solidFill>
                <a:effectLst/>
                <a:latin typeface="+mn-lt"/>
                <a:ea typeface="+mn-ea"/>
                <a:cs typeface="+mn-cs"/>
              </a:rPr>
              <a:t>opportunities for teacher networking and development</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t>
            </a:r>
            <a:r>
              <a:rPr lang="en-US" sz="1200" u="sng" kern="1200" dirty="0" smtClean="0">
                <a:solidFill>
                  <a:schemeClr val="tx1"/>
                </a:solidFill>
                <a:effectLst/>
                <a:latin typeface="+mn-lt"/>
                <a:ea typeface="+mn-ea"/>
                <a:cs typeface="+mn-cs"/>
              </a:rPr>
              <a:t>possible effects</a:t>
            </a:r>
            <a:r>
              <a:rPr lang="en-US" sz="1200" kern="1200" dirty="0" smtClean="0">
                <a:solidFill>
                  <a:schemeClr val="tx1"/>
                </a:solidFill>
                <a:effectLst/>
                <a:latin typeface="+mn-lt"/>
                <a:ea typeface="+mn-ea"/>
                <a:cs typeface="+mn-cs"/>
              </a:rPr>
              <a:t> of the use of ICT</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education system, in Mali,</a:t>
            </a:r>
            <a:endParaRPr lang="fr-FR" sz="1200" kern="1200" dirty="0" smtClean="0">
              <a:solidFill>
                <a:schemeClr val="tx1"/>
              </a:solidFill>
              <a:effectLst/>
              <a:latin typeface="+mn-lt"/>
              <a:ea typeface="+mn-ea"/>
              <a:cs typeface="+mn-cs"/>
            </a:endParaRPr>
          </a:p>
          <a:p>
            <a:r>
              <a:rPr lang="en-US" sz="1200" u="dbl" kern="1200" dirty="0" smtClean="0">
                <a:solidFill>
                  <a:schemeClr val="tx1"/>
                </a:solidFill>
                <a:effectLst/>
                <a:latin typeface="+mn-lt"/>
                <a:ea typeface="+mn-ea"/>
                <a:cs typeface="+mn-cs"/>
              </a:rPr>
              <a:t>have yet to be confirmed</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the changes described by the 29 educators and two administrators interviewed</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were in a nascent phase.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a:t>
            </a:r>
            <a:endParaRPr lang="fr-FR" sz="1200" b="1"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Communities in which schools are located</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Through the exploration of beyond-the-classroom conversations </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about the use of ICT in education (</a:t>
            </a:r>
            <a:r>
              <a:rPr lang="en-US" sz="1200" b="1" i="1" kern="1200" dirty="0" smtClean="0">
                <a:solidFill>
                  <a:schemeClr val="tx1"/>
                </a:solidFill>
                <a:effectLst/>
                <a:latin typeface="+mn-lt"/>
                <a:ea typeface="+mn-ea"/>
                <a:cs typeface="+mn-cs"/>
              </a:rPr>
              <a:t>objective 2</a:t>
            </a:r>
            <a:r>
              <a:rPr lang="en-US" sz="1200" b="1" kern="120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it became evident how </a:t>
            </a:r>
            <a:r>
              <a:rPr lang="en-US" sz="1200" b="1" u="sng" kern="1200" dirty="0" smtClean="0">
                <a:solidFill>
                  <a:schemeClr val="tx1"/>
                </a:solidFill>
                <a:effectLst/>
                <a:latin typeface="+mn-lt"/>
                <a:ea typeface="+mn-ea"/>
                <a:cs typeface="+mn-cs"/>
              </a:rPr>
              <a:t>parents and elders had their word to say</a:t>
            </a:r>
            <a:r>
              <a:rPr lang="en-US" sz="1200" b="1" kern="120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Teachers exerted their </a:t>
            </a:r>
            <a:r>
              <a:rPr lang="en-US" sz="1200" b="1" u="sng" kern="1200" dirty="0" smtClean="0">
                <a:solidFill>
                  <a:schemeClr val="tx1"/>
                </a:solidFill>
                <a:effectLst/>
                <a:latin typeface="+mn-lt"/>
                <a:ea typeface="+mn-ea"/>
                <a:cs typeface="+mn-cs"/>
              </a:rPr>
              <a:t>individual agency</a:t>
            </a:r>
            <a:r>
              <a:rPr lang="en-US" sz="1200" b="1" kern="1200" dirty="0" smtClean="0">
                <a:solidFill>
                  <a:schemeClr val="tx1"/>
                </a:solidFill>
                <a:effectLst/>
                <a:latin typeface="+mn-lt"/>
                <a:ea typeface="+mn-ea"/>
                <a:cs typeface="+mn-cs"/>
              </a:rPr>
              <a:t> (van Binsbergen, 2004) </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appropriating ICT</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and also </a:t>
            </a:r>
            <a:r>
              <a:rPr lang="en-US" sz="1200" b="1" u="sng" kern="1200" dirty="0" smtClean="0">
                <a:solidFill>
                  <a:schemeClr val="tx1"/>
                </a:solidFill>
                <a:effectLst/>
                <a:latin typeface="+mn-lt"/>
                <a:ea typeface="+mn-ea"/>
                <a:cs typeface="+mn-cs"/>
              </a:rPr>
              <a:t>considered the opinions and perspectives of others</a:t>
            </a:r>
            <a:r>
              <a:rPr lang="en-US" sz="1200" b="1" kern="120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[Deciding what to graft into existing pedagogical and school culture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cultural initiative described by Fonlon (2012) –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seems to be a collective effort.]</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Cultural renewal involved</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confrontational and convivial </a:t>
            </a:r>
            <a:r>
              <a:rPr lang="en-US" sz="1200" b="1" u="dbl" kern="1200" dirty="0" smtClean="0">
                <a:solidFill>
                  <a:schemeClr val="tx1"/>
                </a:solidFill>
                <a:effectLst/>
                <a:latin typeface="+mn-lt"/>
                <a:ea typeface="+mn-ea"/>
                <a:cs typeface="+mn-cs"/>
              </a:rPr>
              <a:t>communication</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and </a:t>
            </a:r>
            <a:r>
              <a:rPr lang="en-US" sz="1200" b="1" u="dbl" kern="1200" dirty="0" smtClean="0">
                <a:solidFill>
                  <a:schemeClr val="tx1"/>
                </a:solidFill>
                <a:effectLst/>
                <a:latin typeface="+mn-lt"/>
                <a:ea typeface="+mn-ea"/>
                <a:cs typeface="+mn-cs"/>
              </a:rPr>
              <a:t>collaboration</a:t>
            </a:r>
            <a:endParaRPr lang="fr-FR" sz="1200" b="1" kern="1200" dirty="0" smtClean="0">
              <a:solidFill>
                <a:schemeClr val="tx1"/>
              </a:solidFill>
              <a:effectLst/>
              <a:latin typeface="+mn-lt"/>
              <a:ea typeface="+mn-ea"/>
              <a:cs typeface="+mn-cs"/>
            </a:endParaRPr>
          </a:p>
          <a:p>
            <a:r>
              <a:rPr lang="en-US" sz="1200" b="1" u="heavy" kern="1200" dirty="0" smtClean="0">
                <a:solidFill>
                  <a:schemeClr val="tx1"/>
                </a:solidFill>
                <a:effectLst/>
                <a:latin typeface="+mn-lt"/>
                <a:ea typeface="+mn-ea"/>
                <a:cs typeface="+mn-cs"/>
              </a:rPr>
              <a:t>between schools and communities</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including interaction </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which </a:t>
            </a:r>
            <a:r>
              <a:rPr lang="en-US" sz="1200" b="1" u="sng" kern="1200" dirty="0" smtClean="0">
                <a:solidFill>
                  <a:schemeClr val="tx1"/>
                </a:solidFill>
                <a:effectLst/>
                <a:latin typeface="+mn-lt"/>
                <a:ea typeface="+mn-ea"/>
                <a:cs typeface="+mn-cs"/>
              </a:rPr>
              <a:t>local knowledge</a:t>
            </a:r>
            <a:r>
              <a:rPr lang="en-US" sz="1200" b="1" kern="1200" dirty="0" smtClean="0">
                <a:solidFill>
                  <a:schemeClr val="tx1"/>
                </a:solidFill>
                <a:effectLst/>
                <a:latin typeface="+mn-lt"/>
                <a:ea typeface="+mn-ea"/>
                <a:cs typeface="+mn-cs"/>
              </a:rPr>
              <a:t> and </a:t>
            </a:r>
            <a:r>
              <a:rPr lang="en-US" sz="1200" b="1" u="sng" kern="1200" dirty="0" smtClean="0">
                <a:solidFill>
                  <a:schemeClr val="tx1"/>
                </a:solidFill>
                <a:effectLst/>
                <a:latin typeface="+mn-lt"/>
                <a:ea typeface="+mn-ea"/>
                <a:cs typeface="+mn-cs"/>
              </a:rPr>
              <a:t>ways of knowing</a:t>
            </a:r>
            <a:r>
              <a:rPr lang="en-US" sz="1200" b="1" kern="1200" dirty="0" smtClean="0">
                <a:solidFill>
                  <a:schemeClr val="tx1"/>
                </a:solidFill>
                <a:effectLst/>
                <a:latin typeface="+mn-lt"/>
                <a:ea typeface="+mn-ea"/>
                <a:cs typeface="+mn-cs"/>
              </a:rPr>
              <a:t> could be </a:t>
            </a:r>
            <a:r>
              <a:rPr lang="en-US" sz="1200" b="1" u="dbl" kern="1200" dirty="0" smtClean="0">
                <a:solidFill>
                  <a:schemeClr val="tx1"/>
                </a:solidFill>
                <a:effectLst/>
                <a:latin typeface="+mn-lt"/>
                <a:ea typeface="+mn-ea"/>
                <a:cs typeface="+mn-cs"/>
              </a:rPr>
              <a:t>revalorized</a:t>
            </a:r>
            <a:r>
              <a:rPr lang="en-US" sz="1200" b="1" kern="120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deemed necessary by Ela (2006) and Hountondji (2002),]</a:t>
            </a:r>
            <a:endParaRPr lang="fr-F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and </a:t>
            </a:r>
            <a:r>
              <a:rPr lang="en-US" sz="1200" b="1" u="dbl" kern="1200" dirty="0" smtClean="0">
                <a:solidFill>
                  <a:schemeClr val="tx1"/>
                </a:solidFill>
                <a:effectLst/>
                <a:latin typeface="+mn-lt"/>
                <a:ea typeface="+mn-ea"/>
                <a:cs typeface="+mn-cs"/>
              </a:rPr>
              <a:t>find their way</a:t>
            </a:r>
            <a:r>
              <a:rPr lang="en-US" sz="1200" b="1" kern="120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into schools that had sought to stamp out African traditions and Africaness </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[(Fonlon, 2010; Moumouni, 1964/1998; Nyamnjoh, 2004; Pence &amp; Nsamenang, 2008)].</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Though ICT alone will not make </a:t>
            </a:r>
            <a:r>
              <a:rPr lang="en-US" sz="1200" b="1" u="sng" kern="1200" dirty="0" smtClean="0">
                <a:solidFill>
                  <a:schemeClr val="tx1"/>
                </a:solidFill>
                <a:effectLst/>
                <a:latin typeface="+mn-lt"/>
                <a:ea typeface="+mn-ea"/>
                <a:cs typeface="+mn-cs"/>
              </a:rPr>
              <a:t>communities more welcoming</a:t>
            </a:r>
            <a:r>
              <a:rPr lang="en-US" sz="1200" b="1" kern="1200" dirty="0" smtClean="0">
                <a:solidFill>
                  <a:schemeClr val="tx1"/>
                </a:solidFill>
                <a:effectLst/>
                <a:latin typeface="+mn-lt"/>
                <a:ea typeface="+mn-ea"/>
                <a:cs typeface="+mn-cs"/>
              </a:rPr>
              <a:t> of schools </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and </a:t>
            </a:r>
            <a:r>
              <a:rPr lang="en-US" sz="1200" b="1" u="sng" kern="1200" dirty="0" smtClean="0">
                <a:solidFill>
                  <a:schemeClr val="tx1"/>
                </a:solidFill>
                <a:effectLst/>
                <a:latin typeface="+mn-lt"/>
                <a:ea typeface="+mn-ea"/>
                <a:cs typeface="+mn-cs"/>
              </a:rPr>
              <a:t>schools more in fruitful interaction</a:t>
            </a:r>
            <a:r>
              <a:rPr lang="en-US" sz="1200" b="1" kern="1200" dirty="0" smtClean="0">
                <a:solidFill>
                  <a:schemeClr val="tx1"/>
                </a:solidFill>
                <a:effectLst/>
                <a:latin typeface="+mn-lt"/>
                <a:ea typeface="+mn-ea"/>
                <a:cs typeface="+mn-cs"/>
              </a:rPr>
              <a:t> with host communities, </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appropriation of ICT use as described by the teachers interviewed</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seems to play a </a:t>
            </a:r>
            <a:r>
              <a:rPr lang="en-US" sz="1200" b="1" u="sng" kern="1200" dirty="0" smtClean="0">
                <a:solidFill>
                  <a:schemeClr val="tx1"/>
                </a:solidFill>
                <a:effectLst/>
                <a:latin typeface="+mn-lt"/>
                <a:ea typeface="+mn-ea"/>
                <a:cs typeface="+mn-cs"/>
              </a:rPr>
              <a:t>role in</a:t>
            </a:r>
            <a:r>
              <a:rPr lang="en-US" sz="1200" b="1" u="dbl" kern="1200" dirty="0" smtClean="0">
                <a:solidFill>
                  <a:schemeClr val="tx1"/>
                </a:solidFill>
                <a:effectLst/>
                <a:latin typeface="+mn-lt"/>
                <a:ea typeface="+mn-ea"/>
                <a:cs typeface="+mn-cs"/>
              </a:rPr>
              <a:t> opening up</a:t>
            </a:r>
            <a:r>
              <a:rPr lang="en-US" sz="1200" b="1" u="sng" kern="1200" dirty="0" smtClean="0">
                <a:solidFill>
                  <a:schemeClr val="tx1"/>
                </a:solidFill>
                <a:effectLst/>
                <a:latin typeface="+mn-lt"/>
                <a:ea typeface="+mn-ea"/>
                <a:cs typeface="+mn-cs"/>
              </a:rPr>
              <a:t> these relations</a:t>
            </a:r>
            <a:r>
              <a:rPr lang="en-US" sz="1200" b="1" kern="1200" dirty="0" smtClean="0">
                <a:solidFill>
                  <a:schemeClr val="tx1"/>
                </a:solidFill>
                <a:effectLst/>
                <a:latin typeface="+mn-lt"/>
                <a:ea typeface="+mn-ea"/>
                <a:cs typeface="+mn-cs"/>
              </a:rPr>
              <a:t>, for interrogation and renegotiation. </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 </a:t>
            </a:r>
            <a:endParaRPr lang="fr-FR" sz="1200" b="1"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The wider world</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It was in relation to trying to understand </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 professors pedagogically appropriate ICT (</a:t>
            </a:r>
            <a:r>
              <a:rPr lang="en-US" sz="1200" b="1" i="1" kern="1200" dirty="0" smtClean="0">
                <a:solidFill>
                  <a:schemeClr val="tx1"/>
                </a:solidFill>
                <a:effectLst/>
                <a:latin typeface="+mn-lt"/>
                <a:ea typeface="+mn-ea"/>
                <a:cs typeface="+mn-cs"/>
              </a:rPr>
              <a:t>objective 3</a:t>
            </a:r>
            <a:r>
              <a:rPr lang="en-US" sz="1200" b="1" kern="1200" dirty="0" smtClean="0">
                <a:solidFill>
                  <a:schemeClr val="tx1"/>
                </a:solidFill>
                <a:effectLst/>
                <a:latin typeface="+mn-lt"/>
                <a:ea typeface="+mn-ea"/>
                <a:cs typeface="+mn-cs"/>
              </a:rPr>
              <a:t>)</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that the </a:t>
            </a:r>
            <a:r>
              <a:rPr lang="en-US" sz="1200" b="1" u="sng" kern="1200" dirty="0" smtClean="0">
                <a:solidFill>
                  <a:schemeClr val="tx1"/>
                </a:solidFill>
                <a:effectLst/>
                <a:latin typeface="+mn-lt"/>
                <a:ea typeface="+mn-ea"/>
                <a:cs typeface="+mn-cs"/>
              </a:rPr>
              <a:t>wider world</a:t>
            </a:r>
            <a:r>
              <a:rPr lang="en-US" sz="1200" b="1" kern="1200" dirty="0" smtClean="0">
                <a:solidFill>
                  <a:schemeClr val="tx1"/>
                </a:solidFill>
                <a:effectLst/>
                <a:latin typeface="+mn-lt"/>
                <a:ea typeface="+mn-ea"/>
                <a:cs typeface="+mn-cs"/>
              </a:rPr>
              <a:t> – beyond West Africa – was </a:t>
            </a:r>
            <a:r>
              <a:rPr lang="en-US" sz="1200" b="1" u="sng" kern="1200" dirty="0" smtClean="0">
                <a:solidFill>
                  <a:schemeClr val="tx1"/>
                </a:solidFill>
                <a:effectLst/>
                <a:latin typeface="+mn-lt"/>
                <a:ea typeface="+mn-ea"/>
                <a:cs typeface="+mn-cs"/>
              </a:rPr>
              <a:t>most evoked</a:t>
            </a:r>
            <a:r>
              <a:rPr lang="en-US" sz="1200" b="1" kern="120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Almost all six professors interviewed discussed their desires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a:t>
            </a:r>
            <a:r>
              <a:rPr lang="en-US" sz="1200" u="sng" kern="1200" dirty="0" smtClean="0">
                <a:solidFill>
                  <a:schemeClr val="tx1"/>
                </a:solidFill>
                <a:effectLst/>
                <a:latin typeface="+mn-lt"/>
                <a:ea typeface="+mn-ea"/>
                <a:cs typeface="+mn-cs"/>
              </a:rPr>
              <a:t>use ICT to</a:t>
            </a:r>
            <a:r>
              <a:rPr lang="en-US" sz="1200" u="dbl" kern="1200" dirty="0" smtClean="0">
                <a:solidFill>
                  <a:schemeClr val="tx1"/>
                </a:solidFill>
                <a:effectLst/>
                <a:latin typeface="+mn-lt"/>
                <a:ea typeface="+mn-ea"/>
                <a:cs typeface="+mn-cs"/>
              </a:rPr>
              <a:t> facilitate and enhance</a:t>
            </a:r>
            <a:r>
              <a:rPr lang="en-US" sz="1200" kern="1200" dirty="0" smtClean="0">
                <a:solidFill>
                  <a:schemeClr val="tx1"/>
                </a:solidFill>
                <a:effectLst/>
                <a:latin typeface="+mn-lt"/>
                <a:ea typeface="+mn-ea"/>
                <a:cs typeface="+mn-cs"/>
              </a:rPr>
              <a:t> African participation,</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global debates and scholarly production,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a:t>
            </a:r>
            <a:r>
              <a:rPr lang="en-US" sz="1200" u="dbl" kern="1200" dirty="0" smtClean="0">
                <a:solidFill>
                  <a:schemeClr val="tx1"/>
                </a:solidFill>
                <a:effectLst/>
                <a:latin typeface="+mn-lt"/>
                <a:ea typeface="+mn-ea"/>
                <a:cs typeface="+mn-cs"/>
              </a:rPr>
              <a:t>transform</a:t>
            </a:r>
            <a:r>
              <a:rPr lang="en-US" sz="1200" kern="1200" dirty="0" smtClean="0">
                <a:solidFill>
                  <a:schemeClr val="tx1"/>
                </a:solidFill>
                <a:effectLst/>
                <a:latin typeface="+mn-lt"/>
                <a:ea typeface="+mn-ea"/>
                <a:cs typeface="+mn-cs"/>
              </a:rPr>
              <a:t> how Africa and Africans are perceived and projected.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Future research is required to confirm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the desired </a:t>
            </a:r>
            <a:r>
              <a:rPr lang="en-US" sz="1200" u="sng" kern="1200" dirty="0" smtClean="0">
                <a:solidFill>
                  <a:schemeClr val="tx1"/>
                </a:solidFill>
                <a:effectLst/>
                <a:latin typeface="+mn-lt"/>
                <a:ea typeface="+mn-ea"/>
                <a:cs typeface="+mn-cs"/>
              </a:rPr>
              <a:t>technologically mediated changes</a:t>
            </a:r>
            <a:r>
              <a:rPr lang="en-US" sz="1200" kern="1200" dirty="0" smtClean="0">
                <a:solidFill>
                  <a:schemeClr val="tx1"/>
                </a:solidFill>
                <a:effectLst/>
                <a:latin typeface="+mn-lt"/>
                <a:ea typeface="+mn-ea"/>
                <a:cs typeface="+mn-cs"/>
              </a:rPr>
              <a:t> are actually taking place (or not).</a:t>
            </a:r>
            <a:endParaRPr lang="fr-FR"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WRAPPING UP</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Evidence of changes at multiple levels</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is not surprising </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to the extent that </a:t>
            </a:r>
            <a:r>
              <a:rPr lang="en-US" sz="1200" b="1" u="sng" kern="1200" dirty="0" smtClean="0">
                <a:solidFill>
                  <a:schemeClr val="tx1"/>
                </a:solidFill>
                <a:effectLst/>
                <a:latin typeface="+mn-lt"/>
                <a:ea typeface="+mn-ea"/>
                <a:cs typeface="+mn-cs"/>
              </a:rPr>
              <a:t>theories of appropriation</a:t>
            </a:r>
            <a:r>
              <a:rPr lang="en-US" sz="1200" b="1" kern="120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refer to the transformative nature</a:t>
            </a:r>
            <a:r>
              <a:rPr lang="en-US" sz="1200" b="1" kern="1200" dirty="0" smtClean="0">
                <a:solidFill>
                  <a:schemeClr val="tx1"/>
                </a:solidFill>
                <a:effectLst/>
                <a:latin typeface="+mn-lt"/>
                <a:ea typeface="+mn-ea"/>
                <a:cs typeface="+mn-cs"/>
              </a:rPr>
              <a:t> of appropriation processes, </a:t>
            </a:r>
            <a:endParaRPr lang="fr-FR"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 newness is integrated into individual and societal practices. </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Artifacts</a:t>
            </a:r>
            <a:r>
              <a:rPr lang="en-US" sz="1200" kern="1200" dirty="0" smtClean="0">
                <a:solidFill>
                  <a:schemeClr val="tx1"/>
                </a:solidFill>
                <a:effectLst/>
                <a:latin typeface="+mn-lt"/>
                <a:ea typeface="+mn-ea"/>
                <a:cs typeface="+mn-cs"/>
              </a:rPr>
              <a:t>, such as computers and internet,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a:t>
            </a:r>
            <a:r>
              <a:rPr lang="en-US" sz="1200" u="sng" kern="1200" dirty="0" smtClean="0">
                <a:solidFill>
                  <a:schemeClr val="tx1"/>
                </a:solidFill>
                <a:effectLst/>
                <a:latin typeface="+mn-lt"/>
                <a:ea typeface="+mn-ea"/>
                <a:cs typeface="+mn-cs"/>
              </a:rPr>
              <a:t>social others</a:t>
            </a:r>
            <a:r>
              <a:rPr lang="en-US" sz="1200" kern="1200" dirty="0" smtClean="0">
                <a:solidFill>
                  <a:schemeClr val="tx1"/>
                </a:solidFill>
                <a:effectLst/>
                <a:latin typeface="+mn-lt"/>
                <a:ea typeface="+mn-ea"/>
                <a:cs typeface="+mn-cs"/>
              </a:rPr>
              <a:t> -- “as carriers of culture”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become, according to Nasir (2009, p. 2),</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rPr>
              <a:t>points of interchange</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between cultural processes and individual learning,</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developmental processes.”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Educators</a:t>
            </a:r>
            <a:r>
              <a:rPr lang="en-US" sz="1200" kern="1200" dirty="0" smtClean="0">
                <a:solidFill>
                  <a:schemeClr val="tx1"/>
                </a:solidFill>
                <a:effectLst/>
                <a:latin typeface="+mn-lt"/>
                <a:ea typeface="+mn-ea"/>
                <a:cs typeface="+mn-cs"/>
              </a:rPr>
              <a:t>, as they resist, envision, act, create, dialogue and synthesize </a:t>
            </a:r>
            <a:endParaRPr lang="fr-FR"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across multiple borders</a:t>
            </a:r>
            <a:r>
              <a:rPr lang="en-US" sz="1200" kern="1200" dirty="0" smtClean="0">
                <a:solidFill>
                  <a:schemeClr val="tx1"/>
                </a:solidFill>
                <a:effectLst/>
                <a:latin typeface="+mn-lt"/>
                <a:ea typeface="+mn-ea"/>
                <a:cs typeface="+mn-cs"/>
              </a:rPr>
              <a:t> in their pedagogical appropriation of ICT, </a:t>
            </a:r>
            <a:endParaRPr lang="fr-FR"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work as agents of change (Andersson, 2006) in multiple milieus.</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Had we considered changes only the personal leve</a:t>
            </a:r>
            <a:r>
              <a:rPr lang="en-US" sz="1200" kern="1200" dirty="0" smtClean="0">
                <a:solidFill>
                  <a:schemeClr val="tx1"/>
                </a:solidFill>
                <a:effectLst/>
                <a:latin typeface="+mn-lt"/>
                <a:ea typeface="+mn-ea"/>
                <a:cs typeface="+mn-cs"/>
              </a:rPr>
              <a:t>l – of teachers and students –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 stopped our reflection at the level of classrooms and schools and universities,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t>
            </a:r>
            <a:r>
              <a:rPr lang="en-US" sz="1200" u="sng" kern="1200" dirty="0" smtClean="0">
                <a:solidFill>
                  <a:schemeClr val="tx1"/>
                </a:solidFill>
                <a:effectLst/>
                <a:latin typeface="+mn-lt"/>
                <a:ea typeface="+mn-ea"/>
                <a:cs typeface="+mn-cs"/>
              </a:rPr>
              <a:t>would have missed</a:t>
            </a:r>
            <a:r>
              <a:rPr lang="en-US" sz="1200" u="none" kern="1200" dirty="0" smtClean="0">
                <a:solidFill>
                  <a:schemeClr val="tx1"/>
                </a:solidFill>
                <a:effectLst/>
                <a:latin typeface="+mn-lt"/>
                <a:ea typeface="+mn-ea"/>
                <a:cs typeface="+mn-cs"/>
              </a:rPr>
              <a:t> out </a:t>
            </a:r>
            <a:endParaRPr lang="fr-FR" sz="1200" u="none"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on </a:t>
            </a:r>
            <a:r>
              <a:rPr lang="en-US" sz="1200" kern="1200" dirty="0" smtClean="0">
                <a:solidFill>
                  <a:schemeClr val="tx1"/>
                </a:solidFill>
                <a:effectLst/>
                <a:latin typeface="+mn-lt"/>
                <a:ea typeface="+mn-ea"/>
                <a:cs typeface="+mn-cs"/>
              </a:rPr>
              <a:t>how the </a:t>
            </a:r>
            <a:r>
              <a:rPr lang="en-US" sz="1200" u="sng" kern="1200" dirty="0" smtClean="0">
                <a:solidFill>
                  <a:schemeClr val="tx1"/>
                </a:solidFill>
                <a:effectLst/>
                <a:latin typeface="+mn-lt"/>
                <a:ea typeface="+mn-ea"/>
                <a:cs typeface="+mn-cs"/>
              </a:rPr>
              <a:t>pedagogical appropriation of ICT</a:t>
            </a:r>
            <a:r>
              <a:rPr lang="en-US" sz="1200" kern="1200" dirty="0" smtClean="0">
                <a:solidFill>
                  <a:schemeClr val="tx1"/>
                </a:solidFill>
                <a:effectLst/>
                <a:latin typeface="+mn-lt"/>
                <a:ea typeface="+mn-ea"/>
                <a:cs typeface="+mn-cs"/>
              </a:rPr>
              <a:t> is </a:t>
            </a:r>
            <a:endParaRPr lang="fr-FR"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embedded</a:t>
            </a:r>
            <a:r>
              <a:rPr lang="en-US" sz="1200" kern="1200" dirty="0" smtClean="0">
                <a:solidFill>
                  <a:schemeClr val="tx1"/>
                </a:solidFill>
                <a:effectLst/>
                <a:latin typeface="+mn-lt"/>
                <a:ea typeface="+mn-ea"/>
                <a:cs typeface="+mn-cs"/>
              </a:rPr>
              <a:t> in and likely </a:t>
            </a:r>
            <a:r>
              <a:rPr lang="en-US" sz="1200" u="sng" kern="1200" dirty="0" smtClean="0">
                <a:solidFill>
                  <a:schemeClr val="tx1"/>
                </a:solidFill>
                <a:effectLst/>
                <a:latin typeface="+mn-lt"/>
                <a:ea typeface="+mn-ea"/>
                <a:cs typeface="+mn-cs"/>
              </a:rPr>
              <a:t>shapes</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is shaped</a:t>
            </a:r>
            <a:r>
              <a:rPr lang="en-US" sz="1200" kern="1200" dirty="0" smtClean="0">
                <a:solidFill>
                  <a:schemeClr val="tx1"/>
                </a:solidFill>
                <a:effectLst/>
                <a:latin typeface="+mn-lt"/>
                <a:ea typeface="+mn-ea"/>
                <a:cs typeface="+mn-cs"/>
              </a:rPr>
              <a:t> as well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the educational </a:t>
            </a:r>
            <a:r>
              <a:rPr lang="en-US" sz="1200" u="sng" kern="1200" dirty="0" smtClean="0">
                <a:solidFill>
                  <a:schemeClr val="tx1"/>
                </a:solidFill>
                <a:effectLst/>
                <a:latin typeface="+mn-lt"/>
                <a:ea typeface="+mn-ea"/>
                <a:cs typeface="+mn-cs"/>
              </a:rPr>
              <a:t>systems</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communities</a:t>
            </a:r>
            <a:r>
              <a:rPr lang="en-US" sz="1200" kern="1200" dirty="0" smtClean="0">
                <a:solidFill>
                  <a:schemeClr val="tx1"/>
                </a:solidFill>
                <a:effectLst/>
                <a:latin typeface="+mn-lt"/>
                <a:ea typeface="+mn-ea"/>
                <a:cs typeface="+mn-cs"/>
              </a:rPr>
              <a:t> in which schools are located,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 to mention the wider </a:t>
            </a:r>
            <a:r>
              <a:rPr lang="en-US" sz="1200" u="sng" kern="1200" dirty="0" smtClean="0">
                <a:solidFill>
                  <a:schemeClr val="tx1"/>
                </a:solidFill>
                <a:effectLst/>
                <a:latin typeface="+mn-lt"/>
                <a:ea typeface="+mn-ea"/>
                <a:cs typeface="+mn-cs"/>
              </a:rPr>
              <a:t>world</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“Development occurs simultaneously on multiple planes of experience […]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of these planes of change influence all the others planes” (Nasir, 2009, p. 2).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suggested changes deserve to be studied over time, </a:t>
            </a:r>
          </a:p>
          <a:p>
            <a:r>
              <a:rPr lang="en-US" sz="1200" kern="1200" dirty="0" smtClean="0">
                <a:solidFill>
                  <a:schemeClr val="tx1"/>
                </a:solidFill>
                <a:effectLst/>
                <a:latin typeface="+mn-lt"/>
                <a:ea typeface="+mn-ea"/>
                <a:cs typeface="+mn-cs"/>
              </a:rPr>
              <a:t>via more interviews with teachers and learners and via classroom</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school observation, </a:t>
            </a:r>
          </a:p>
          <a:p>
            <a:r>
              <a:rPr lang="en-US" sz="1200" kern="1200" dirty="0" smtClean="0">
                <a:solidFill>
                  <a:schemeClr val="tx1"/>
                </a:solidFill>
                <a:effectLst/>
                <a:latin typeface="+mn-lt"/>
                <a:ea typeface="+mn-ea"/>
                <a:cs typeface="+mn-cs"/>
              </a:rPr>
              <a:t>because, with the integration of ICT into education, </a:t>
            </a:r>
          </a:p>
          <a:p>
            <a:r>
              <a:rPr lang="en-US" sz="1200" kern="1200" dirty="0" smtClean="0">
                <a:solidFill>
                  <a:schemeClr val="tx1"/>
                </a:solidFill>
                <a:effectLst/>
                <a:latin typeface="+mn-lt"/>
                <a:ea typeface="+mn-ea"/>
                <a:cs typeface="+mn-cs"/>
              </a:rPr>
              <a:t>the nature of change “to all components of the system – including people – is unpredictable” </a:t>
            </a:r>
          </a:p>
          <a:p>
            <a:r>
              <a:rPr lang="en-US" sz="1200" kern="1200" dirty="0" smtClean="0">
                <a:solidFill>
                  <a:schemeClr val="tx1"/>
                </a:solidFill>
                <a:effectLst/>
                <a:latin typeface="+mn-lt"/>
                <a:ea typeface="+mn-ea"/>
                <a:cs typeface="+mn-cs"/>
              </a:rPr>
              <a:t>and takes time to become apparent (Kirkup &amp; Kirkwood, 2005, in last paragraph of the discussion, p. 10 of the final handover version</a:t>
            </a:r>
            <a:r>
              <a:rPr lang="en-US" sz="1200" kern="1200" dirty="0" smtClean="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30</a:t>
            </a:fld>
            <a:endParaRPr lang="fr-FR" dirty="0"/>
          </a:p>
        </p:txBody>
      </p:sp>
    </p:spTree>
    <p:extLst>
      <p:ext uri="{BB962C8B-B14F-4D97-AF65-F5344CB8AC3E}">
        <p14:creationId xmlns:p14="http://schemas.microsoft.com/office/powerpoint/2010/main" val="2073168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kern="1200" dirty="0" smtClean="0">
                <a:solidFill>
                  <a:schemeClr val="tx1"/>
                </a:solidFill>
                <a:effectLst/>
                <a:latin typeface="+mn-lt"/>
                <a:ea typeface="+mn-ea"/>
                <a:cs typeface="+mn-cs"/>
              </a:rPr>
              <a:t>Strengths</a:t>
            </a:r>
            <a:r>
              <a:rPr lang="en-US" sz="1200" b="1" kern="1200" baseline="0" dirty="0" smtClean="0">
                <a:solidFill>
                  <a:schemeClr val="tx1"/>
                </a:solidFill>
                <a:effectLst/>
                <a:latin typeface="+mn-lt"/>
                <a:ea typeface="+mn-ea"/>
                <a:cs typeface="+mn-cs"/>
              </a:rPr>
              <a:t> and Contributions of the Research</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228600" indent="-228600">
              <a:buAutoNum type="arabicPeriod"/>
            </a:pPr>
            <a:r>
              <a:rPr lang="en-US" sz="1200" kern="1200" baseline="0" dirty="0" smtClean="0">
                <a:solidFill>
                  <a:schemeClr val="tx1"/>
                </a:solidFill>
                <a:effectLst/>
                <a:latin typeface="+mn-lt"/>
                <a:ea typeface="+mn-ea"/>
                <a:cs typeface="+mn-cs"/>
              </a:rPr>
              <a:t>We provided </a:t>
            </a:r>
            <a:r>
              <a:rPr lang="en-US" sz="1200" b="1" i="0" u="none" kern="1200" baseline="0" dirty="0" smtClean="0">
                <a:solidFill>
                  <a:schemeClr val="tx1"/>
                </a:solidFill>
                <a:effectLst/>
                <a:latin typeface="+mn-lt"/>
                <a:ea typeface="+mn-ea"/>
                <a:cs typeface="+mn-cs"/>
              </a:rPr>
              <a:t>insights</a:t>
            </a:r>
            <a:r>
              <a:rPr lang="en-US" sz="1200" kern="1200" baseline="0" dirty="0" smtClean="0">
                <a:solidFill>
                  <a:schemeClr val="tx1"/>
                </a:solidFill>
                <a:effectLst/>
                <a:latin typeface="+mn-lt"/>
                <a:ea typeface="+mn-ea"/>
                <a:cs typeface="+mn-cs"/>
              </a:rPr>
              <a:t> into the process of </a:t>
            </a:r>
            <a:r>
              <a:rPr lang="en-US" sz="1200" kern="1200" baseline="0" dirty="0" smtClean="0">
                <a:solidFill>
                  <a:schemeClr val="tx1"/>
                </a:solidFill>
                <a:effectLst/>
                <a:latin typeface="+mn-lt"/>
                <a:ea typeface="+mn-ea"/>
                <a:cs typeface="+mn-cs"/>
              </a:rPr>
              <a:t>harnessing ICT</a:t>
            </a:r>
          </a:p>
          <a:p>
            <a:pPr marL="0" indent="0">
              <a:buNone/>
            </a:pPr>
            <a:r>
              <a:rPr lang="en-US" sz="1200" kern="1200" baseline="0" dirty="0" smtClean="0">
                <a:solidFill>
                  <a:schemeClr val="tx1"/>
                </a:solidFill>
                <a:effectLst/>
                <a:latin typeface="+mn-lt"/>
                <a:ea typeface="+mn-ea"/>
                <a:cs typeface="+mn-cs"/>
              </a:rPr>
              <a:t>to </a:t>
            </a:r>
            <a:r>
              <a:rPr lang="en-US" sz="1200" kern="1200" baseline="0" dirty="0" smtClean="0">
                <a:solidFill>
                  <a:schemeClr val="tx1"/>
                </a:solidFill>
                <a:effectLst/>
                <a:latin typeface="+mn-lt"/>
                <a:ea typeface="+mn-ea"/>
                <a:cs typeface="+mn-cs"/>
              </a:rPr>
              <a:t>pedagogical </a:t>
            </a:r>
            <a:r>
              <a:rPr lang="en-US" sz="1200" kern="1200" baseline="0" dirty="0" smtClean="0">
                <a:solidFill>
                  <a:schemeClr val="tx1"/>
                </a:solidFill>
                <a:effectLst/>
                <a:latin typeface="+mn-lt"/>
                <a:ea typeface="+mn-ea"/>
                <a:cs typeface="+mn-cs"/>
              </a:rPr>
              <a:t>and </a:t>
            </a:r>
            <a:r>
              <a:rPr lang="en-US" sz="1200" kern="1200" baseline="0" dirty="0" smtClean="0">
                <a:solidFill>
                  <a:schemeClr val="tx1"/>
                </a:solidFill>
                <a:effectLst/>
                <a:latin typeface="+mn-lt"/>
                <a:ea typeface="+mn-ea"/>
                <a:cs typeface="+mn-cs"/>
              </a:rPr>
              <a:t>other goals in </a:t>
            </a:r>
            <a:r>
              <a:rPr lang="en-US" sz="1200" kern="1200" dirty="0" smtClean="0">
                <a:solidFill>
                  <a:schemeClr val="tx1"/>
                </a:solidFill>
                <a:effectLst/>
                <a:latin typeface="+mn-lt"/>
                <a:ea typeface="+mn-ea"/>
                <a:cs typeface="+mn-cs"/>
              </a:rPr>
              <a:t>West Africa.</a:t>
            </a:r>
          </a:p>
          <a:p>
            <a:pPr marL="0" inden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We</a:t>
            </a:r>
            <a:r>
              <a:rPr lang="en-US" sz="1200" kern="1200" baseline="0" dirty="0" smtClean="0">
                <a:solidFill>
                  <a:schemeClr val="tx1"/>
                </a:solidFill>
                <a:effectLst/>
                <a:latin typeface="+mn-lt"/>
                <a:ea typeface="+mn-ea"/>
                <a:cs typeface="+mn-cs"/>
              </a:rPr>
              <a:t> linked the findings with </a:t>
            </a:r>
            <a:r>
              <a:rPr lang="en-US" sz="1200" b="1" kern="1200" dirty="0" smtClean="0">
                <a:solidFill>
                  <a:schemeClr val="tx1"/>
                </a:solidFill>
                <a:effectLst/>
                <a:latin typeface="+mn-lt"/>
                <a:ea typeface="+mn-ea"/>
                <a:cs typeface="+mn-cs"/>
              </a:rPr>
              <a:t>literature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from </a:t>
            </a:r>
            <a:r>
              <a:rPr lang="en-US" sz="1200" u="sng" kern="1200" dirty="0" smtClean="0">
                <a:solidFill>
                  <a:schemeClr val="tx1"/>
                </a:solidFill>
                <a:effectLst/>
                <a:latin typeface="+mn-lt"/>
                <a:ea typeface="+mn-ea"/>
                <a:cs typeface="+mn-cs"/>
              </a:rPr>
              <a:t>sociology</a:t>
            </a:r>
          </a:p>
          <a:p>
            <a:r>
              <a:rPr lang="en-US" sz="1200" kern="1200" dirty="0" smtClean="0">
                <a:solidFill>
                  <a:schemeClr val="tx1"/>
                </a:solidFill>
                <a:effectLst/>
                <a:latin typeface="+mn-lt"/>
                <a:ea typeface="+mn-ea"/>
                <a:cs typeface="+mn-cs"/>
              </a:rPr>
              <a:t>(Do-Nascimento, 2005; Jouët, 2000; Nyamnjoh, Durham, &amp; Fokwang, 2002; Nyamnjoh &amp; Shoro, 2011; Surman &amp; Reilly, 2003).</a:t>
            </a:r>
          </a:p>
          <a:p>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cultural psychology </a:t>
            </a:r>
          </a:p>
          <a:p>
            <a:r>
              <a:rPr lang="en-US" sz="1200" kern="1200" dirty="0" smtClean="0">
                <a:solidFill>
                  <a:schemeClr val="tx1"/>
                </a:solidFill>
                <a:effectLst/>
                <a:latin typeface="+mn-lt"/>
                <a:ea typeface="+mn-ea"/>
                <a:cs typeface="+mn-cs"/>
              </a:rPr>
              <a:t>(Vygotsky (1978), Bruner (1969) and Obanya (2011, 2012a, 2012b, 2014)</a:t>
            </a:r>
            <a:r>
              <a:rPr lang="fr-FR"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The work was rich in inspiration from </a:t>
            </a:r>
            <a:r>
              <a:rPr lang="en-US" sz="1200" b="1" u="none" kern="1200" dirty="0" smtClean="0">
                <a:solidFill>
                  <a:schemeClr val="tx1"/>
                </a:solidFill>
                <a:effectLst/>
                <a:latin typeface="+mn-lt"/>
                <a:ea typeface="+mn-ea"/>
                <a:cs typeface="+mn-cs"/>
              </a:rPr>
              <a:t>African</a:t>
            </a:r>
            <a:r>
              <a:rPr lang="en-US" sz="1200" b="1" u="none" kern="1200" baseline="0" dirty="0" smtClean="0">
                <a:solidFill>
                  <a:schemeClr val="tx1"/>
                </a:solidFill>
                <a:effectLst/>
                <a:latin typeface="+mn-lt"/>
                <a:ea typeface="+mn-ea"/>
                <a:cs typeface="+mn-cs"/>
              </a:rPr>
              <a:t> </a:t>
            </a:r>
            <a:r>
              <a:rPr lang="en-US" sz="1200" b="1" u="none" kern="1200" baseline="0" dirty="0" smtClean="0">
                <a:solidFill>
                  <a:schemeClr val="tx1"/>
                </a:solidFill>
                <a:effectLst/>
                <a:latin typeface="+mn-lt"/>
                <a:ea typeface="+mn-ea"/>
                <a:cs typeface="+mn-cs"/>
              </a:rPr>
              <a:t>scholars</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We</a:t>
            </a:r>
            <a:r>
              <a:rPr lang="en-US" sz="1200" kern="1200" baseline="0" dirty="0" smtClean="0">
                <a:solidFill>
                  <a:schemeClr val="tx1"/>
                </a:solidFill>
                <a:effectLst/>
                <a:latin typeface="+mn-lt"/>
                <a:ea typeface="+mn-ea"/>
                <a:cs typeface="+mn-cs"/>
              </a:rPr>
              <a:t> evoked </a:t>
            </a:r>
            <a:r>
              <a:rPr lang="en-US" sz="1200" b="1" kern="1200" dirty="0" smtClean="0">
                <a:solidFill>
                  <a:schemeClr val="tx1"/>
                </a:solidFill>
                <a:effectLst/>
                <a:latin typeface="+mn-lt"/>
                <a:ea typeface="+mn-ea"/>
                <a:cs typeface="+mn-cs"/>
              </a:rPr>
              <a:t>epistemological dilemmas</a:t>
            </a:r>
            <a:r>
              <a:rPr lang="en-US"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such</a:t>
            </a:r>
            <a:r>
              <a:rPr lang="en-US" sz="1200" kern="1200" baseline="0" dirty="0" smtClean="0">
                <a:solidFill>
                  <a:schemeClr val="tx1"/>
                </a:solidFill>
                <a:effectLst/>
                <a:latin typeface="+mn-lt"/>
                <a:ea typeface="+mn-ea"/>
                <a:cs typeface="+mn-cs"/>
              </a:rPr>
              <a:t> as the relevance of education and very reasons </a:t>
            </a:r>
          </a:p>
          <a:p>
            <a:r>
              <a:rPr lang="en-US" sz="1200" kern="1200" baseline="0" dirty="0" smtClean="0">
                <a:solidFill>
                  <a:schemeClr val="tx1"/>
                </a:solidFill>
                <a:effectLst/>
                <a:latin typeface="+mn-lt"/>
                <a:ea typeface="+mn-ea"/>
                <a:cs typeface="+mn-cs"/>
              </a:rPr>
              <a:t>for the integration of ICT in education.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ome researchers focus only on practical dilemmas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such as high teacher-student ratios and lack of teaching and learning materials].</a:t>
            </a: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We</a:t>
            </a:r>
            <a:r>
              <a:rPr lang="en-US" sz="1200" kern="1200" baseline="0" dirty="0" smtClean="0">
                <a:solidFill>
                  <a:schemeClr val="tx1"/>
                </a:solidFill>
                <a:effectLst/>
                <a:latin typeface="+mn-lt"/>
                <a:ea typeface="+mn-ea"/>
                <a:cs typeface="+mn-cs"/>
              </a:rPr>
              <a:t> were able to meaningfully mobilize the concept of appropriation </a:t>
            </a:r>
          </a:p>
          <a:p>
            <a:r>
              <a:rPr lang="en-US" sz="1200" kern="1200" baseline="0" dirty="0" smtClean="0">
                <a:solidFill>
                  <a:schemeClr val="tx1"/>
                </a:solidFill>
                <a:effectLst/>
                <a:latin typeface="+mn-lt"/>
                <a:ea typeface="+mn-ea"/>
                <a:cs typeface="+mn-cs"/>
              </a:rPr>
              <a:t>in educational contexts in West Africa.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 </a:t>
            </a:r>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q</a:t>
            </a:r>
            <a:r>
              <a:rPr lang="en-US" sz="1200" b="1" kern="1200" dirty="0" smtClean="0">
                <a:solidFill>
                  <a:schemeClr val="tx1"/>
                </a:solidFill>
                <a:effectLst/>
                <a:latin typeface="+mn-lt"/>
                <a:ea typeface="+mn-ea"/>
                <a:cs typeface="+mn-cs"/>
              </a:rPr>
              <a:t>ualitative research methodology</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(Bernard, 2006; Karsenti &amp; Savoie-Zajc, 2011; Thomas, 2013; Wertz et al., 2011)</a:t>
            </a:r>
            <a:endParaRPr lang="fr-FR"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allowed </a:t>
            </a:r>
            <a:r>
              <a:rPr lang="en-US" sz="1200" b="0" kern="1200" dirty="0" smtClean="0">
                <a:solidFill>
                  <a:schemeClr val="tx1"/>
                </a:solidFill>
                <a:effectLst/>
                <a:latin typeface="+mn-lt"/>
                <a:ea typeface="+mn-ea"/>
                <a:cs typeface="+mn-cs"/>
              </a:rPr>
              <a:t>research</a:t>
            </a:r>
            <a:r>
              <a:rPr lang="en-US" sz="1200" b="0" kern="1200" baseline="0" dirty="0" smtClean="0">
                <a:solidFill>
                  <a:schemeClr val="tx1"/>
                </a:solidFill>
                <a:effectLst/>
                <a:latin typeface="+mn-lt"/>
                <a:ea typeface="+mn-ea"/>
                <a:cs typeface="+mn-cs"/>
              </a:rPr>
              <a:t> participants</a:t>
            </a:r>
            <a:r>
              <a:rPr lang="en-US"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to </a:t>
            </a:r>
            <a:r>
              <a:rPr lang="en-US" sz="1200" b="0" u="sng" kern="1200" dirty="0" smtClean="0">
                <a:solidFill>
                  <a:schemeClr val="tx1"/>
                </a:solidFill>
                <a:effectLst/>
                <a:latin typeface="+mn-lt"/>
                <a:ea typeface="+mn-ea"/>
                <a:cs typeface="+mn-cs"/>
              </a:rPr>
              <a:t>explain their actions</a:t>
            </a:r>
            <a:r>
              <a:rPr lang="en-US" sz="1200" b="0" u="sng" kern="1200" baseline="0" dirty="0" smtClean="0">
                <a:solidFill>
                  <a:schemeClr val="tx1"/>
                </a:solidFill>
                <a:effectLst/>
                <a:latin typeface="+mn-lt"/>
                <a:ea typeface="+mn-ea"/>
                <a:cs typeface="+mn-cs"/>
              </a:rPr>
              <a:t> and beliefs</a:t>
            </a:r>
            <a:r>
              <a:rPr lang="en-US" sz="1200" b="0" kern="1200" dirty="0" smtClean="0">
                <a:solidFill>
                  <a:schemeClr val="tx1"/>
                </a:solidFill>
                <a:effectLst/>
                <a:latin typeface="+mn-lt"/>
                <a:ea typeface="+mn-ea"/>
                <a:cs typeface="+mn-cs"/>
              </a:rPr>
              <a:t> in their own words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(Haddon, 2000</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7. </a:t>
            </a:r>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p</a:t>
            </a:r>
            <a:r>
              <a:rPr lang="en-US" sz="1200" b="1" kern="1200" dirty="0" smtClean="0">
                <a:solidFill>
                  <a:schemeClr val="tx1"/>
                </a:solidFill>
                <a:effectLst/>
                <a:latin typeface="+mn-lt"/>
                <a:ea typeface="+mn-ea"/>
                <a:cs typeface="+mn-cs"/>
              </a:rPr>
              <a:t>erspectives of teachers</a:t>
            </a:r>
            <a:r>
              <a:rPr lang="en-US" sz="1200" b="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which are often neglected or discounted,</a:t>
            </a:r>
          </a:p>
          <a:p>
            <a:r>
              <a:rPr lang="en-US" sz="1200" kern="1200" dirty="0" smtClean="0">
                <a:solidFill>
                  <a:schemeClr val="tx1"/>
                </a:solidFill>
                <a:effectLst/>
                <a:latin typeface="+mn-lt"/>
                <a:ea typeface="+mn-ea"/>
                <a:cs typeface="+mn-cs"/>
              </a:rPr>
              <a:t>were</a:t>
            </a:r>
            <a:r>
              <a:rPr lang="en-US" sz="1200" kern="1200" baseline="0" dirty="0" smtClean="0">
                <a:solidFill>
                  <a:schemeClr val="tx1"/>
                </a:solidFill>
                <a:effectLst/>
                <a:latin typeface="+mn-lt"/>
                <a:ea typeface="+mn-ea"/>
                <a:cs typeface="+mn-cs"/>
              </a:rPr>
              <a:t> brought to the fore,</a:t>
            </a:r>
          </a:p>
          <a:p>
            <a:r>
              <a:rPr lang="en-US" sz="1200" kern="1200" baseline="0" dirty="0" smtClean="0">
                <a:solidFill>
                  <a:schemeClr val="tx1"/>
                </a:solidFill>
                <a:effectLst/>
                <a:latin typeface="+mn-lt"/>
                <a:ea typeface="+mn-ea"/>
                <a:cs typeface="+mn-cs"/>
              </a:rPr>
              <a:t>revealing </a:t>
            </a:r>
            <a:r>
              <a:rPr lang="en-US" sz="1200" kern="1200" dirty="0" smtClean="0">
                <a:solidFill>
                  <a:schemeClr val="tx1"/>
                </a:solidFill>
                <a:effectLst/>
                <a:latin typeface="+mn-lt"/>
                <a:ea typeface="+mn-ea"/>
                <a:cs typeface="+mn-cs"/>
              </a:rPr>
              <a:t>some of the questions and challenges with which they grapple</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coming to terms with informational and technological revolution.</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 Through a </a:t>
            </a:r>
            <a:r>
              <a:rPr lang="en-US" sz="1200" b="1" kern="1200" dirty="0" smtClean="0">
                <a:solidFill>
                  <a:schemeClr val="tx1"/>
                </a:solidFill>
                <a:effectLst/>
                <a:latin typeface="+mn-lt"/>
                <a:ea typeface="+mn-ea"/>
                <a:cs typeface="+mn-cs"/>
              </a:rPr>
              <a:t>holistic approach to formal education</a:t>
            </a:r>
            <a:r>
              <a:rPr lang="fr-FR"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showed that educators, </a:t>
            </a:r>
            <a:endParaRPr lang="fr-FR"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whether working in</a:t>
            </a:r>
            <a:r>
              <a:rPr lang="en-US" sz="1200" kern="1200" dirty="0" smtClean="0">
                <a:solidFill>
                  <a:schemeClr val="tx1"/>
                </a:solidFill>
                <a:effectLst/>
                <a:latin typeface="+mn-lt"/>
                <a:ea typeface="+mn-ea"/>
                <a:cs typeface="+mn-cs"/>
              </a:rPr>
              <a:t> primary and high </a:t>
            </a:r>
            <a:r>
              <a:rPr lang="en-US" sz="1200" u="sng" kern="1200" dirty="0" smtClean="0">
                <a:solidFill>
                  <a:schemeClr val="tx1"/>
                </a:solidFill>
                <a:effectLst/>
                <a:latin typeface="+mn-lt"/>
                <a:ea typeface="+mn-ea"/>
                <a:cs typeface="+mn-cs"/>
              </a:rPr>
              <a:t>schools</a:t>
            </a:r>
            <a:r>
              <a:rPr lang="en-US" sz="1200" kern="1200" dirty="0" smtClean="0">
                <a:solidFill>
                  <a:schemeClr val="tx1"/>
                </a:solidFill>
                <a:effectLst/>
                <a:latin typeface="+mn-lt"/>
                <a:ea typeface="+mn-ea"/>
                <a:cs typeface="+mn-cs"/>
              </a:rPr>
              <a:t> or at the </a:t>
            </a:r>
            <a:r>
              <a:rPr lang="en-US" sz="1200" u="sng" kern="1200" dirty="0" smtClean="0">
                <a:solidFill>
                  <a:schemeClr val="tx1"/>
                </a:solidFill>
                <a:effectLst/>
                <a:latin typeface="+mn-lt"/>
                <a:ea typeface="+mn-ea"/>
                <a:cs typeface="+mn-cs"/>
              </a:rPr>
              <a:t>university level</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are acting on </a:t>
            </a:r>
            <a:r>
              <a:rPr lang="en-US" sz="1200" u="sng" kern="1200" dirty="0" smtClean="0">
                <a:solidFill>
                  <a:schemeClr val="tx1"/>
                </a:solidFill>
                <a:effectLst/>
                <a:latin typeface="+mn-lt"/>
                <a:ea typeface="+mn-ea"/>
                <a:cs typeface="+mn-cs"/>
              </a:rPr>
              <a:t>desires to use ICT in transformative ways</a:t>
            </a:r>
            <a:r>
              <a:rPr lang="en-US"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 </a:t>
            </a:r>
            <a:r>
              <a:rPr lang="en-US" sz="1200" b="0" kern="1200" dirty="0" smtClean="0">
                <a:solidFill>
                  <a:schemeClr val="tx1"/>
                </a:solidFill>
                <a:effectLst/>
                <a:latin typeface="+mn-lt"/>
                <a:ea typeface="+mn-ea"/>
                <a:cs typeface="+mn-cs"/>
              </a:rPr>
              <a:t>Finally,</a:t>
            </a:r>
            <a:r>
              <a:rPr lang="en-US" sz="1200" b="0" kern="1200" baseline="0" dirty="0" smtClean="0">
                <a:solidFill>
                  <a:schemeClr val="tx1"/>
                </a:solidFill>
                <a:effectLst/>
                <a:latin typeface="+mn-lt"/>
                <a:ea typeface="+mn-ea"/>
                <a:cs typeface="+mn-cs"/>
              </a:rPr>
              <a:t> we </a:t>
            </a:r>
            <a:r>
              <a:rPr lang="en-US" sz="1200" b="1" kern="1200" baseline="0" dirty="0" smtClean="0">
                <a:solidFill>
                  <a:schemeClr val="tx1"/>
                </a:solidFill>
                <a:effectLst/>
                <a:latin typeface="+mn-lt"/>
                <a:ea typeface="+mn-ea"/>
                <a:cs typeface="+mn-cs"/>
              </a:rPr>
              <a:t>u</a:t>
            </a:r>
            <a:r>
              <a:rPr lang="en-US" sz="1200" b="1" kern="1200" dirty="0" smtClean="0">
                <a:solidFill>
                  <a:schemeClr val="tx1"/>
                </a:solidFill>
                <a:effectLst/>
                <a:latin typeface="+mn-lt"/>
                <a:ea typeface="+mn-ea"/>
                <a:cs typeface="+mn-cs"/>
              </a:rPr>
              <a:t>pset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stereotypes </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culture as stagnant or frozen, and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a:t>
            </a:r>
            <a:r>
              <a:rPr lang="en-US" sz="1200" kern="1200" dirty="0" smtClean="0">
                <a:solidFill>
                  <a:schemeClr val="tx1"/>
                </a:solidFill>
                <a:effectLst/>
                <a:latin typeface="+mn-lt"/>
                <a:ea typeface="+mn-ea"/>
                <a:cs typeface="+mn-cs"/>
              </a:rPr>
              <a:t>Africans </a:t>
            </a:r>
            <a:r>
              <a:rPr lang="en-US" sz="1200" kern="1200" dirty="0" smtClean="0">
                <a:solidFill>
                  <a:schemeClr val="tx1"/>
                </a:solidFill>
                <a:effectLst/>
                <a:latin typeface="+mn-lt"/>
                <a:ea typeface="+mn-ea"/>
                <a:cs typeface="+mn-cs"/>
              </a:rPr>
              <a:t>as recipients rather than </a:t>
            </a:r>
            <a:r>
              <a:rPr lang="en-US" sz="1200" u="sng" kern="1200" dirty="0" smtClean="0">
                <a:solidFill>
                  <a:schemeClr val="tx1"/>
                </a:solidFill>
                <a:effectLst/>
                <a:latin typeface="+mn-lt"/>
                <a:ea typeface="+mn-ea"/>
                <a:cs typeface="+mn-cs"/>
              </a:rPr>
              <a:t>shapers of identities</a:t>
            </a:r>
            <a:r>
              <a:rPr lang="en-US" sz="1200" kern="1200" dirty="0" smtClean="0">
                <a:solidFill>
                  <a:schemeClr val="tx1"/>
                </a:solidFill>
                <a:effectLst/>
                <a:latin typeface="+mn-lt"/>
                <a:ea typeface="+mn-ea"/>
                <a:cs typeface="+mn-cs"/>
              </a:rPr>
              <a:t> and futures.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31</a:t>
            </a:fld>
            <a:endParaRPr lang="fr-FR" dirty="0"/>
          </a:p>
        </p:txBody>
      </p:sp>
    </p:spTree>
    <p:extLst>
      <p:ext uri="{BB962C8B-B14F-4D97-AF65-F5344CB8AC3E}">
        <p14:creationId xmlns:p14="http://schemas.microsoft.com/office/powerpoint/2010/main" val="3220386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I would like to sincerely</a:t>
            </a:r>
            <a:r>
              <a:rPr lang="en-US" baseline="0" dirty="0" smtClean="0"/>
              <a:t> thank each of member of the jury,</a:t>
            </a:r>
          </a:p>
          <a:p>
            <a:r>
              <a:rPr lang="en-US" baseline="0" dirty="0" smtClean="0"/>
              <a:t>for reading my thesis,</a:t>
            </a:r>
          </a:p>
          <a:p>
            <a:r>
              <a:rPr lang="en-US" baseline="0" dirty="0" smtClean="0"/>
              <a:t>and for being here this morning, in person or virtually,  </a:t>
            </a:r>
          </a:p>
          <a:p>
            <a:r>
              <a:rPr lang="en-US" baseline="0" dirty="0" smtClean="0"/>
              <a:t>for this thesis defense.</a:t>
            </a:r>
            <a:endParaRPr lang="fr-FR" dirty="0"/>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32</a:t>
            </a:fld>
            <a:endParaRPr lang="fr-FR" dirty="0"/>
          </a:p>
        </p:txBody>
      </p:sp>
    </p:spTree>
    <p:extLst>
      <p:ext uri="{BB962C8B-B14F-4D97-AF65-F5344CB8AC3E}">
        <p14:creationId xmlns:p14="http://schemas.microsoft.com/office/powerpoint/2010/main" val="2096512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33</a:t>
            </a:fld>
            <a:endParaRPr lang="fr-FR" dirty="0"/>
          </a:p>
        </p:txBody>
      </p:sp>
    </p:spTree>
    <p:extLst>
      <p:ext uri="{BB962C8B-B14F-4D97-AF65-F5344CB8AC3E}">
        <p14:creationId xmlns:p14="http://schemas.microsoft.com/office/powerpoint/2010/main" val="372902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The</a:t>
            </a:r>
            <a:r>
              <a:rPr lang="en-US" baseline="0" dirty="0" smtClean="0"/>
              <a:t> outline of my presentation </a:t>
            </a:r>
            <a:r>
              <a:rPr lang="en-US" baseline="0" dirty="0" smtClean="0"/>
              <a:t>is </a:t>
            </a:r>
            <a:r>
              <a:rPr lang="en-US" baseline="0" dirty="0" smtClean="0"/>
              <a:t>rather standard.</a:t>
            </a:r>
          </a:p>
          <a:p>
            <a:endParaRPr lang="en-US" baseline="0" dirty="0" smtClean="0"/>
          </a:p>
          <a:p>
            <a:r>
              <a:rPr lang="en-US" baseline="0" dirty="0" smtClean="0"/>
              <a:t>I begin </a:t>
            </a:r>
            <a:r>
              <a:rPr lang="en-US" b="0" baseline="0" dirty="0" smtClean="0"/>
              <a:t>with the </a:t>
            </a:r>
            <a:r>
              <a:rPr lang="en-US" b="1" baseline="0" dirty="0" smtClean="0"/>
              <a:t>context</a:t>
            </a:r>
            <a:r>
              <a:rPr lang="en-US" b="0" baseline="0" dirty="0" smtClean="0"/>
              <a:t> and the </a:t>
            </a:r>
            <a:r>
              <a:rPr lang="en-US" b="1" baseline="0" dirty="0" smtClean="0"/>
              <a:t>problem</a:t>
            </a:r>
            <a:r>
              <a:rPr lang="en-US" baseline="0" dirty="0" smtClean="0"/>
              <a:t>,</a:t>
            </a:r>
          </a:p>
          <a:p>
            <a:r>
              <a:rPr lang="en-US" baseline="0" dirty="0" smtClean="0"/>
              <a:t>and then present the </a:t>
            </a:r>
            <a:r>
              <a:rPr lang="en-US" b="1" baseline="0" dirty="0" smtClean="0"/>
              <a:t>research objective</a:t>
            </a:r>
            <a:r>
              <a:rPr lang="en-US" baseline="0" dirty="0" smtClean="0"/>
              <a:t>,</a:t>
            </a:r>
          </a:p>
          <a:p>
            <a:r>
              <a:rPr lang="en-US" baseline="0" dirty="0" smtClean="0"/>
              <a:t>before explaining </a:t>
            </a:r>
            <a:r>
              <a:rPr lang="en-US" b="1" baseline="0" dirty="0" smtClean="0"/>
              <a:t>concepts</a:t>
            </a:r>
            <a:r>
              <a:rPr lang="en-US" baseline="0" dirty="0" smtClean="0"/>
              <a:t> </a:t>
            </a:r>
            <a:r>
              <a:rPr lang="en-US" baseline="0" dirty="0" smtClean="0"/>
              <a:t>mobilized </a:t>
            </a:r>
            <a:r>
              <a:rPr lang="en-US" baseline="0" dirty="0" smtClean="0"/>
              <a:t>and the research </a:t>
            </a:r>
            <a:r>
              <a:rPr lang="en-US" b="1" baseline="0" dirty="0" smtClean="0"/>
              <a:t>methodology</a:t>
            </a:r>
            <a:r>
              <a:rPr lang="en-US" baseline="0" dirty="0" smtClean="0"/>
              <a:t> used.</a:t>
            </a:r>
          </a:p>
          <a:p>
            <a:endParaRPr lang="en-US" baseline="0" dirty="0" smtClean="0"/>
          </a:p>
          <a:p>
            <a:r>
              <a:rPr lang="en-US" baseline="0" dirty="0" smtClean="0"/>
              <a:t>I will then spend the most </a:t>
            </a:r>
            <a:r>
              <a:rPr lang="en-US" baseline="0" dirty="0" smtClean="0"/>
              <a:t>of the time </a:t>
            </a:r>
            <a:r>
              <a:rPr lang="en-US" baseline="0" dirty="0" smtClean="0"/>
              <a:t>presenting the </a:t>
            </a:r>
            <a:r>
              <a:rPr lang="en-US" b="1" baseline="0" dirty="0" smtClean="0"/>
              <a:t>research findings</a:t>
            </a:r>
            <a:r>
              <a:rPr lang="en-US" baseline="0" dirty="0" smtClean="0"/>
              <a:t> </a:t>
            </a:r>
            <a:r>
              <a:rPr lang="en-US" baseline="0" dirty="0" smtClean="0"/>
              <a:t>before </a:t>
            </a:r>
            <a:r>
              <a:rPr lang="en-US" b="1" baseline="0" dirty="0" smtClean="0"/>
              <a:t>concluding</a:t>
            </a:r>
            <a:r>
              <a:rPr lang="en-US" baseline="0" dirty="0" smtClean="0"/>
              <a:t>.</a:t>
            </a:r>
            <a:endParaRPr lang="en-US" baseline="0" dirty="0" smtClean="0"/>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3</a:t>
            </a:fld>
            <a:endParaRPr lang="fr-FR" dirty="0"/>
          </a:p>
        </p:txBody>
      </p:sp>
    </p:spTree>
    <p:extLst>
      <p:ext uri="{BB962C8B-B14F-4D97-AF65-F5344CB8AC3E}">
        <p14:creationId xmlns:p14="http://schemas.microsoft.com/office/powerpoint/2010/main" val="192918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kern="1200" dirty="0" smtClean="0">
                <a:solidFill>
                  <a:schemeClr val="tx1"/>
                </a:solidFill>
                <a:effectLst/>
                <a:latin typeface="+mn-lt"/>
                <a:ea typeface="+mn-ea"/>
                <a:cs typeface="+mn-cs"/>
              </a:rPr>
              <a:t>Education in Africa</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Education in Africa today </a:t>
            </a:r>
          </a:p>
          <a:p>
            <a:r>
              <a:rPr lang="en-US" sz="1200" kern="1200" dirty="0" smtClean="0">
                <a:solidFill>
                  <a:schemeClr val="tx1"/>
                </a:solidFill>
                <a:effectLst/>
                <a:latin typeface="+mn-lt"/>
                <a:ea typeface="+mn-ea"/>
                <a:cs typeface="+mn-cs"/>
              </a:rPr>
              <a:t>is the result of </a:t>
            </a:r>
            <a:r>
              <a:rPr lang="en-US" sz="1200" u="sng" kern="1200" dirty="0" smtClean="0">
                <a:solidFill>
                  <a:schemeClr val="tx1"/>
                </a:solidFill>
                <a:effectLst/>
                <a:latin typeface="+mn-lt"/>
                <a:ea typeface="+mn-ea"/>
                <a:cs typeface="+mn-cs"/>
              </a:rPr>
              <a:t>centuries</a:t>
            </a:r>
            <a:r>
              <a:rPr lang="en-US" sz="1200" kern="1200" dirty="0" smtClean="0">
                <a:solidFill>
                  <a:schemeClr val="tx1"/>
                </a:solidFill>
                <a:effectLst/>
                <a:latin typeface="+mn-lt"/>
                <a:ea typeface="+mn-ea"/>
                <a:cs typeface="+mn-cs"/>
              </a:rPr>
              <a:t> of cultural encounters. </a:t>
            </a:r>
            <a:endParaRPr lang="fr-FR"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indigenous African education,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school and life were one.</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an </a:t>
            </a:r>
            <a:r>
              <a:rPr lang="en-US" sz="1200" u="sng" kern="1200" dirty="0" smtClean="0">
                <a:solidFill>
                  <a:schemeClr val="tx1"/>
                </a:solidFill>
                <a:effectLst/>
                <a:latin typeface="+mn-lt"/>
                <a:ea typeface="+mn-ea"/>
                <a:cs typeface="+mn-cs"/>
              </a:rPr>
              <a:t>entire </a:t>
            </a:r>
            <a:r>
              <a:rPr lang="en-US" sz="1200" u="sng" kern="1200" dirty="0" smtClean="0">
                <a:solidFill>
                  <a:schemeClr val="tx1"/>
                </a:solidFill>
                <a:effectLst/>
                <a:latin typeface="+mn-lt"/>
                <a:ea typeface="+mn-ea"/>
                <a:cs typeface="+mn-cs"/>
              </a:rPr>
              <a:t>community </a:t>
            </a:r>
            <a:r>
              <a:rPr lang="en-US" sz="1200" u="sng" kern="1200" dirty="0" smtClean="0">
                <a:solidFill>
                  <a:schemeClr val="tx1"/>
                </a:solidFill>
                <a:effectLst/>
                <a:latin typeface="+mn-lt"/>
                <a:ea typeface="+mn-ea"/>
                <a:cs typeface="+mn-cs"/>
              </a:rPr>
              <a:t>responsible</a:t>
            </a:r>
            <a:r>
              <a:rPr lang="en-US" sz="1200" kern="1200" dirty="0" smtClean="0">
                <a:solidFill>
                  <a:schemeClr val="tx1"/>
                </a:solidFill>
                <a:effectLst/>
                <a:latin typeface="+mn-lt"/>
                <a:ea typeface="+mn-ea"/>
                <a:cs typeface="+mn-cs"/>
              </a:rPr>
              <a:t> for teaching children,</a:t>
            </a:r>
          </a:p>
          <a:p>
            <a:r>
              <a:rPr lang="en-US" sz="1200" kern="1200" dirty="0" smtClean="0">
                <a:solidFill>
                  <a:schemeClr val="tx1"/>
                </a:solidFill>
                <a:effectLst/>
                <a:latin typeface="+mn-lt"/>
                <a:ea typeface="+mn-ea"/>
                <a:cs typeface="+mn-cs"/>
              </a:rPr>
              <a:t>through</a:t>
            </a:r>
            <a:r>
              <a:rPr lang="en-US" sz="1200" kern="1200" baseline="0" dirty="0" smtClean="0">
                <a:solidFill>
                  <a:schemeClr val="tx1"/>
                </a:solidFill>
                <a:effectLst/>
                <a:latin typeface="+mn-lt"/>
                <a:ea typeface="+mn-ea"/>
                <a:cs typeface="+mn-cs"/>
              </a:rPr>
              <a:t> observation, storytelling </a:t>
            </a:r>
          </a:p>
          <a:p>
            <a:r>
              <a:rPr lang="en-US" sz="1200" kern="1200" baseline="0" dirty="0" smtClean="0">
                <a:solidFill>
                  <a:schemeClr val="tx1"/>
                </a:solidFill>
                <a:effectLst/>
                <a:latin typeface="+mn-lt"/>
                <a:ea typeface="+mn-ea"/>
                <a:cs typeface="+mn-cs"/>
              </a:rPr>
              <a:t>and engagement with </a:t>
            </a:r>
            <a:r>
              <a:rPr lang="en-US" sz="1200" kern="1200" dirty="0" smtClean="0">
                <a:solidFill>
                  <a:schemeClr val="tx1"/>
                </a:solidFill>
                <a:effectLst/>
                <a:latin typeface="+mn-lt"/>
                <a:ea typeface="+mn-ea"/>
                <a:cs typeface="+mn-cs"/>
              </a:rPr>
              <a:t>everyday life (Moumouni, 1964/1998; Nsamenang, 1992).</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1100s, madrassas were introduced for the study of the Koran,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today</a:t>
            </a:r>
            <a:r>
              <a:rPr lang="en-US" sz="1200" kern="1200" baseline="0" dirty="0" smtClean="0">
                <a:solidFill>
                  <a:schemeClr val="tx1"/>
                </a:solidFill>
                <a:effectLst/>
                <a:latin typeface="+mn-lt"/>
                <a:ea typeface="+mn-ea"/>
                <a:cs typeface="+mn-cs"/>
              </a:rPr>
              <a:t> in Mali madrassas</a:t>
            </a:r>
            <a:r>
              <a:rPr lang="en-US" sz="1200" kern="1200" dirty="0" smtClean="0">
                <a:solidFill>
                  <a:schemeClr val="tx1"/>
                </a:solidFill>
                <a:effectLst/>
                <a:latin typeface="+mn-lt"/>
                <a:ea typeface="+mn-ea"/>
                <a:cs typeface="+mn-cs"/>
              </a:rPr>
              <a:t> account for 17% of grade 1 through 9 schools.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19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French colonists in West Africa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put </a:t>
            </a:r>
            <a:r>
              <a:rPr lang="en-US" sz="1200" kern="1200" dirty="0" smtClean="0">
                <a:solidFill>
                  <a:schemeClr val="tx1"/>
                </a:solidFill>
                <a:effectLst/>
                <a:latin typeface="+mn-lt"/>
                <a:ea typeface="+mn-ea"/>
                <a:cs typeface="+mn-cs"/>
              </a:rPr>
              <a:t>in place formal education </a:t>
            </a:r>
          </a:p>
          <a:p>
            <a:r>
              <a:rPr lang="en-US" sz="1200" kern="1200" dirty="0" smtClean="0">
                <a:solidFill>
                  <a:schemeClr val="tx1"/>
                </a:solidFill>
                <a:effectLst/>
                <a:latin typeface="+mn-lt"/>
                <a:ea typeface="+mn-ea"/>
                <a:cs typeface="+mn-cs"/>
              </a:rPr>
              <a:t>to train Africans for the colonial administration. </a:t>
            </a:r>
          </a:p>
          <a:p>
            <a:r>
              <a:rPr lang="en-US" sz="1200" kern="1200" dirty="0" smtClean="0">
                <a:solidFill>
                  <a:schemeClr val="tx1"/>
                </a:solidFill>
                <a:effectLst/>
                <a:latin typeface="+mn-lt"/>
                <a:ea typeface="+mn-ea"/>
                <a:cs typeface="+mn-cs"/>
              </a:rPr>
              <a:t>African cultural initiative and imagination were suppressed (Fonlon, 2012; Nyamnjoh, 2004; SAC, 1965). </a:t>
            </a:r>
          </a:p>
          <a:p>
            <a:r>
              <a:rPr lang="en-US" sz="1200" kern="1200" dirty="0" smtClean="0">
                <a:solidFill>
                  <a:schemeClr val="tx1"/>
                </a:solidFill>
                <a:effectLst/>
                <a:latin typeface="+mn-lt"/>
                <a:ea typeface="+mn-ea"/>
                <a:cs typeface="+mn-cs"/>
              </a:rPr>
              <a:t>Learners experienced – and continue to experience – alienation and dualism.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Pedagogies for the times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context of </a:t>
            </a:r>
            <a:r>
              <a:rPr lang="en-US" sz="1200" u="sng" kern="1200" dirty="0" smtClean="0">
                <a:solidFill>
                  <a:schemeClr val="tx1"/>
                </a:solidFill>
                <a:effectLst/>
                <a:latin typeface="+mn-lt"/>
                <a:ea typeface="+mn-ea"/>
                <a:cs typeface="+mn-cs"/>
              </a:rPr>
              <a:t>disconnect</a:t>
            </a:r>
            <a:r>
              <a:rPr lang="en-US" sz="1200" kern="1200" dirty="0" smtClean="0">
                <a:solidFill>
                  <a:schemeClr val="tx1"/>
                </a:solidFill>
                <a:effectLst/>
                <a:latin typeface="+mn-lt"/>
                <a:ea typeface="+mn-ea"/>
                <a:cs typeface="+mn-cs"/>
              </a:rPr>
              <a:t> between schools and their milieus,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 devalorization of African cultures and values, African scholars (Dei, 2002a&amp;b; Fonlon, 2012;)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call for a </a:t>
            </a:r>
            <a:r>
              <a:rPr lang="en-US" sz="1200" u="sng" kern="1200" dirty="0" smtClean="0">
                <a:solidFill>
                  <a:schemeClr val="tx1"/>
                </a:solidFill>
                <a:effectLst/>
                <a:latin typeface="+mn-lt"/>
                <a:ea typeface="+mn-ea"/>
                <a:cs typeface="+mn-cs"/>
              </a:rPr>
              <a:t>renewal of school culture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ones in which </a:t>
            </a:r>
            <a:r>
              <a:rPr lang="en-US" sz="1200" u="sng" kern="1200" dirty="0" smtClean="0">
                <a:solidFill>
                  <a:schemeClr val="tx1"/>
                </a:solidFill>
                <a:effectLst/>
                <a:latin typeface="+mn-lt"/>
                <a:ea typeface="+mn-ea"/>
                <a:cs typeface="+mn-cs"/>
              </a:rPr>
              <a:t>pedagogies are informed by African peoples</a:t>
            </a:r>
            <a:r>
              <a:rPr lang="en-US" sz="1200" kern="1200" dirty="0" smtClean="0">
                <a:solidFill>
                  <a:schemeClr val="tx1"/>
                </a:solidFill>
                <a:effectLst/>
                <a:latin typeface="+mn-lt"/>
                <a:ea typeface="+mn-ea"/>
                <a:cs typeface="+mn-cs"/>
              </a:rPr>
              <a:t> (SAC, 1965).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Needed are flexible pedagogies that facilitate </a:t>
            </a:r>
            <a:r>
              <a:rPr lang="en-US" sz="1200" u="sng" kern="1200" dirty="0" smtClean="0">
                <a:solidFill>
                  <a:schemeClr val="tx1"/>
                </a:solidFill>
                <a:effectLst/>
                <a:latin typeface="+mn-lt"/>
                <a:ea typeface="+mn-ea"/>
                <a:cs typeface="+mn-cs"/>
              </a:rPr>
              <a:t>opportunities</a:t>
            </a:r>
            <a:r>
              <a:rPr lang="en-US" sz="1200" kern="1200" dirty="0" smtClean="0">
                <a:solidFill>
                  <a:schemeClr val="tx1"/>
                </a:solidFill>
                <a:effectLst/>
                <a:latin typeface="+mn-lt"/>
                <a:ea typeface="+mn-ea"/>
                <a:cs typeface="+mn-cs"/>
              </a:rPr>
              <a:t> to </a:t>
            </a:r>
            <a:r>
              <a:rPr lang="en-US" sz="1200" u="sng" kern="1200" dirty="0" smtClean="0">
                <a:solidFill>
                  <a:schemeClr val="tx1"/>
                </a:solidFill>
                <a:effectLst/>
                <a:latin typeface="+mn-lt"/>
                <a:ea typeface="+mn-ea"/>
                <a:cs typeface="+mn-cs"/>
              </a:rPr>
              <a:t>rethink</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remix</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cultures and identities</a:t>
            </a:r>
            <a:r>
              <a:rPr lang="en-US" sz="1200" u="none"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Prof. Fonkoua (2006, p. 233): </a:t>
            </a:r>
          </a:p>
          <a:p>
            <a:r>
              <a:rPr lang="en-US" sz="1200" kern="1200" dirty="0" smtClean="0">
                <a:solidFill>
                  <a:schemeClr val="tx1"/>
                </a:solidFill>
                <a:effectLst/>
                <a:latin typeface="+mn-lt"/>
                <a:ea typeface="+mn-ea"/>
                <a:cs typeface="+mn-cs"/>
              </a:rPr>
              <a:t>Information and communication technologies or ICT </a:t>
            </a:r>
          </a:p>
          <a:p>
            <a:r>
              <a:rPr lang="en-US" sz="1200" u="sng" kern="1200" dirty="0" smtClean="0">
                <a:solidFill>
                  <a:schemeClr val="tx1"/>
                </a:solidFill>
                <a:effectLst/>
                <a:latin typeface="+mn-lt"/>
                <a:ea typeface="+mn-ea"/>
                <a:cs typeface="+mn-cs"/>
              </a:rPr>
              <a:t>hold promise</a:t>
            </a:r>
            <a:r>
              <a:rPr lang="en-US" sz="1200" kern="1200" dirty="0" smtClean="0">
                <a:solidFill>
                  <a:schemeClr val="tx1"/>
                </a:solidFill>
                <a:effectLst/>
                <a:latin typeface="+mn-lt"/>
                <a:ea typeface="+mn-ea"/>
                <a:cs typeface="+mn-cs"/>
              </a:rPr>
              <a:t> for the development of </a:t>
            </a:r>
            <a:r>
              <a:rPr lang="en-US" sz="1200" u="sng" kern="1200" dirty="0" smtClean="0">
                <a:solidFill>
                  <a:schemeClr val="tx1"/>
                </a:solidFill>
                <a:effectLst/>
                <a:latin typeface="+mn-lt"/>
                <a:ea typeface="+mn-ea"/>
                <a:cs typeface="+mn-cs"/>
              </a:rPr>
              <a:t>pedagogies</a:t>
            </a:r>
            <a:r>
              <a:rPr lang="en-US" sz="1200" kern="1200" dirty="0" smtClean="0">
                <a:solidFill>
                  <a:schemeClr val="tx1"/>
                </a:solidFill>
                <a:effectLst/>
                <a:latin typeface="+mn-lt"/>
                <a:ea typeface="+mn-ea"/>
                <a:cs typeface="+mn-cs"/>
              </a:rPr>
              <a:t> that are </a:t>
            </a:r>
          </a:p>
          <a:p>
            <a:r>
              <a:rPr lang="en-US" sz="1200" u="sng" kern="1200" dirty="0" smtClean="0">
                <a:solidFill>
                  <a:schemeClr val="tx1"/>
                </a:solidFill>
                <a:effectLst/>
                <a:latin typeface="+mn-lt"/>
                <a:ea typeface="+mn-ea"/>
                <a:cs typeface="+mn-cs"/>
              </a:rPr>
              <a:t>flexible and adaptable</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account for complexity and plurality</a:t>
            </a:r>
            <a:r>
              <a:rPr lang="en-US"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reading such scholars, </a:t>
            </a:r>
          </a:p>
          <a:p>
            <a:r>
              <a:rPr lang="en-US" sz="1200" kern="1200" dirty="0" smtClean="0">
                <a:solidFill>
                  <a:schemeClr val="tx1"/>
                </a:solidFill>
                <a:effectLst/>
                <a:latin typeface="+mn-lt"/>
                <a:ea typeface="+mn-ea"/>
                <a:cs typeface="+mn-cs"/>
              </a:rPr>
              <a:t>I </a:t>
            </a:r>
            <a:r>
              <a:rPr lang="en-US" sz="1200" kern="1200" dirty="0" smtClean="0">
                <a:solidFill>
                  <a:schemeClr val="tx1"/>
                </a:solidFill>
                <a:effectLst/>
                <a:latin typeface="+mn-lt"/>
                <a:ea typeface="+mn-ea"/>
                <a:cs typeface="+mn-cs"/>
              </a:rPr>
              <a:t>became more interested in the proliferation of ICT in Africa.</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Proliferation of ICT</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2001, most African</a:t>
            </a:r>
            <a:r>
              <a:rPr lang="en-US" sz="1200" kern="1200" baseline="0" dirty="0" smtClean="0">
                <a:solidFill>
                  <a:schemeClr val="tx1"/>
                </a:solidFill>
                <a:effectLst/>
                <a:latin typeface="+mn-lt"/>
                <a:ea typeface="+mn-ea"/>
                <a:cs typeface="+mn-cs"/>
              </a:rPr>
              <a:t> countries were connected to internet.</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Karsenti &amp; Tchaméni-Ngamo estimated in 2007 </a:t>
            </a:r>
          </a:p>
          <a:p>
            <a:r>
              <a:rPr lang="en-US" sz="1200" kern="1200" dirty="0" smtClean="0">
                <a:solidFill>
                  <a:schemeClr val="tx1"/>
                </a:solidFill>
                <a:effectLst/>
                <a:latin typeface="+mn-lt"/>
                <a:ea typeface="+mn-ea"/>
                <a:cs typeface="+mn-cs"/>
              </a:rPr>
              <a:t>that 17% of West and Central African teachers </a:t>
            </a:r>
          </a:p>
          <a:p>
            <a:r>
              <a:rPr lang="en-US" sz="1200" kern="1200" dirty="0" smtClean="0">
                <a:solidFill>
                  <a:schemeClr val="tx1"/>
                </a:solidFill>
                <a:effectLst/>
                <a:latin typeface="+mn-lt"/>
                <a:ea typeface="+mn-ea"/>
                <a:cs typeface="+mn-cs"/>
              </a:rPr>
              <a:t>were already using ICT at school to teach their subjects.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African Union (2014) encourages the integration of ICT into teaching and learning, </a:t>
            </a:r>
          </a:p>
          <a:p>
            <a:r>
              <a:rPr lang="en-US" sz="1200" kern="1200" dirty="0" smtClean="0">
                <a:solidFill>
                  <a:schemeClr val="tx1"/>
                </a:solidFill>
                <a:effectLst/>
                <a:latin typeface="+mn-lt"/>
                <a:ea typeface="+mn-ea"/>
                <a:cs typeface="+mn-cs"/>
              </a:rPr>
              <a:t>not</a:t>
            </a:r>
            <a:r>
              <a:rPr lang="en-US" sz="1200" kern="1200" baseline="0" dirty="0" smtClean="0">
                <a:solidFill>
                  <a:schemeClr val="tx1"/>
                </a:solidFill>
                <a:effectLst/>
                <a:latin typeface="+mn-lt"/>
                <a:ea typeface="+mn-ea"/>
                <a:cs typeface="+mn-cs"/>
              </a:rPr>
              <a:t> only </a:t>
            </a:r>
            <a:r>
              <a:rPr lang="en-US" sz="1200" kern="1200" dirty="0" smtClean="0">
                <a:solidFill>
                  <a:schemeClr val="tx1"/>
                </a:solidFill>
                <a:effectLst/>
                <a:latin typeface="+mn-lt"/>
                <a:ea typeface="+mn-ea"/>
                <a:cs typeface="+mn-cs"/>
              </a:rPr>
              <a:t>to participate in the knowledge economy but</a:t>
            </a:r>
            <a:r>
              <a:rPr lang="en-US" sz="1200" kern="1200" baseline="0" dirty="0" smtClean="0">
                <a:solidFill>
                  <a:schemeClr val="tx1"/>
                </a:solidFill>
                <a:effectLst/>
                <a:latin typeface="+mn-lt"/>
                <a:ea typeface="+mn-ea"/>
                <a:cs typeface="+mn-cs"/>
              </a:rPr>
              <a:t> also</a:t>
            </a:r>
            <a:r>
              <a:rPr lang="en-US" sz="1200" kern="1200" dirty="0" smtClean="0">
                <a:solidFill>
                  <a:schemeClr val="tx1"/>
                </a:solidFill>
                <a:effectLst/>
                <a:latin typeface="+mn-lt"/>
                <a:ea typeface="+mn-ea"/>
                <a:cs typeface="+mn-cs"/>
              </a:rPr>
              <a:t> to </a:t>
            </a:r>
          </a:p>
          <a:p>
            <a:r>
              <a:rPr lang="en-US" sz="1200" kern="1200" dirty="0" smtClean="0">
                <a:solidFill>
                  <a:schemeClr val="tx1"/>
                </a:solidFill>
                <a:effectLst/>
                <a:latin typeface="+mn-lt"/>
                <a:ea typeface="+mn-ea"/>
                <a:cs typeface="+mn-cs"/>
              </a:rPr>
              <a:t>“disseminate and promote African cultures across the world” (p. 18). </a:t>
            </a:r>
            <a:endParaRPr lang="fr-FR"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Promise of ICT?</a:t>
            </a:r>
          </a:p>
          <a:p>
            <a:r>
              <a:rPr lang="en-US" sz="1200" kern="1200" dirty="0" smtClean="0">
                <a:solidFill>
                  <a:schemeClr val="tx1"/>
                </a:solidFill>
                <a:effectLst/>
                <a:latin typeface="+mn-lt"/>
                <a:ea typeface="+mn-ea"/>
                <a:cs typeface="+mn-cs"/>
              </a:rPr>
              <a:t>In this context of the proliferation of ICT in Africa,</a:t>
            </a:r>
          </a:p>
          <a:p>
            <a:r>
              <a:rPr lang="en-US" sz="1200" kern="1200" dirty="0" smtClean="0">
                <a:solidFill>
                  <a:schemeClr val="tx1"/>
                </a:solidFill>
                <a:effectLst/>
                <a:latin typeface="+mn-lt"/>
                <a:ea typeface="+mn-ea"/>
                <a:cs typeface="+mn-cs"/>
              </a:rPr>
              <a:t>its use in teaching, </a:t>
            </a:r>
          </a:p>
          <a:p>
            <a:r>
              <a:rPr lang="en-US" sz="1200" kern="1200" dirty="0" smtClean="0">
                <a:solidFill>
                  <a:schemeClr val="tx1"/>
                </a:solidFill>
                <a:effectLst/>
                <a:latin typeface="+mn-lt"/>
                <a:ea typeface="+mn-ea"/>
                <a:cs typeface="+mn-cs"/>
              </a:rPr>
              <a:t>and </a:t>
            </a:r>
          </a:p>
          <a:p>
            <a:r>
              <a:rPr lang="en-US" sz="1200" kern="1200" dirty="0" smtClean="0">
                <a:solidFill>
                  <a:schemeClr val="tx1"/>
                </a:solidFill>
                <a:effectLst/>
                <a:latin typeface="+mn-lt"/>
                <a:ea typeface="+mn-ea"/>
                <a:cs typeface="+mn-cs"/>
              </a:rPr>
              <a:t>promises</a:t>
            </a:r>
            <a:r>
              <a:rPr lang="en-US" sz="1200" kern="1200" baseline="0" dirty="0" smtClean="0">
                <a:solidFill>
                  <a:schemeClr val="tx1"/>
                </a:solidFill>
                <a:effectLst/>
                <a:latin typeface="+mn-lt"/>
                <a:ea typeface="+mn-ea"/>
                <a:cs typeface="+mn-cs"/>
              </a:rPr>
              <a:t> of ICT in relation to pedagogical renewal</a:t>
            </a:r>
          </a:p>
          <a:p>
            <a:r>
              <a:rPr lang="en-US" sz="1200" kern="1200" baseline="0" dirty="0" smtClean="0">
                <a:solidFill>
                  <a:schemeClr val="tx1"/>
                </a:solidFill>
                <a:effectLst/>
                <a:latin typeface="+mn-lt"/>
                <a:ea typeface="+mn-ea"/>
                <a:cs typeface="+mn-cs"/>
              </a:rPr>
              <a:t>and the promotion of African </a:t>
            </a:r>
            <a:r>
              <a:rPr lang="en-US" sz="1200" kern="1200" dirty="0" smtClean="0">
                <a:solidFill>
                  <a:schemeClr val="tx1"/>
                </a:solidFill>
                <a:effectLst/>
                <a:latin typeface="+mn-lt"/>
                <a:ea typeface="+mn-ea"/>
                <a:cs typeface="+mn-cs"/>
              </a:rPr>
              <a:t>cultures, </a:t>
            </a:r>
          </a:p>
          <a:p>
            <a:r>
              <a:rPr lang="en-US" sz="1200" kern="1200" dirty="0" smtClean="0">
                <a:solidFill>
                  <a:schemeClr val="tx1"/>
                </a:solidFill>
                <a:effectLst/>
                <a:latin typeface="+mn-lt"/>
                <a:ea typeface="+mn-ea"/>
                <a:cs typeface="+mn-cs"/>
              </a:rPr>
              <a:t>I became curious about how and why teachers were actually using ICT.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this curiosity led</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to…</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4</a:t>
            </a:fld>
            <a:endParaRPr lang="fr-FR" dirty="0"/>
          </a:p>
        </p:txBody>
      </p:sp>
    </p:spTree>
    <p:extLst>
      <p:ext uri="{BB962C8B-B14F-4D97-AF65-F5344CB8AC3E}">
        <p14:creationId xmlns:p14="http://schemas.microsoft.com/office/powerpoint/2010/main" val="322038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The</a:t>
            </a:r>
            <a:r>
              <a:rPr lang="en-US" baseline="0" dirty="0" smtClean="0"/>
              <a:t> overall research objective was </a:t>
            </a:r>
          </a:p>
          <a:p>
            <a:r>
              <a:rPr lang="en-US" baseline="0" dirty="0" smtClean="0"/>
              <a:t>to understand how and why West African educators pedagogically appropriate ICT,</a:t>
            </a:r>
          </a:p>
          <a:p>
            <a:r>
              <a:rPr lang="en-US" baseline="0" dirty="0" smtClean="0"/>
              <a:t>and with what perceived </a:t>
            </a:r>
            <a:r>
              <a:rPr lang="en-US" baseline="0" dirty="0" smtClean="0"/>
              <a:t>effects,</a:t>
            </a:r>
          </a:p>
          <a:p>
            <a:r>
              <a:rPr lang="en-US" baseline="0" dirty="0" smtClean="0"/>
              <a:t>for example on their teaching styles.</a:t>
            </a:r>
            <a:endParaRPr lang="en-US" baseline="0" dirty="0" smtClean="0"/>
          </a:p>
          <a:p>
            <a:endParaRPr lang="en-US" baseline="0" dirty="0" smtClean="0"/>
          </a:p>
          <a:p>
            <a:endParaRPr lang="en-US" baseline="0" dirty="0" smtClean="0"/>
          </a:p>
          <a:p>
            <a:endParaRPr lang="en-US" baseline="0" dirty="0" smtClean="0"/>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5</a:t>
            </a:fld>
            <a:endParaRPr lang="fr-FR" dirty="0"/>
          </a:p>
        </p:txBody>
      </p:sp>
    </p:spTree>
    <p:extLst>
      <p:ext uri="{BB962C8B-B14F-4D97-AF65-F5344CB8AC3E}">
        <p14:creationId xmlns:p14="http://schemas.microsoft.com/office/powerpoint/2010/main" val="160611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baseline="0" dirty="0" smtClean="0"/>
          </a:p>
          <a:p>
            <a:endParaRPr lang="en-US" baseline="0" dirty="0" smtClean="0"/>
          </a:p>
          <a:p>
            <a:endParaRPr lang="en-US" baseline="0" dirty="0" smtClean="0"/>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6</a:t>
            </a:fld>
            <a:endParaRPr lang="fr-FR" dirty="0"/>
          </a:p>
        </p:txBody>
      </p:sp>
    </p:spTree>
    <p:extLst>
      <p:ext uri="{BB962C8B-B14F-4D97-AF65-F5344CB8AC3E}">
        <p14:creationId xmlns:p14="http://schemas.microsoft.com/office/powerpoint/2010/main" val="160611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Several </a:t>
            </a:r>
            <a:r>
              <a:rPr lang="en-US" sz="1200" b="1" kern="1200" dirty="0" smtClean="0">
                <a:solidFill>
                  <a:schemeClr val="tx1"/>
                </a:solidFill>
                <a:effectLst/>
                <a:latin typeface="+mn-lt"/>
                <a:ea typeface="+mn-ea"/>
                <a:cs typeface="+mn-cs"/>
              </a:rPr>
              <a:t>conceptual</a:t>
            </a:r>
            <a:r>
              <a:rPr lang="en-US" sz="1200" b="1" kern="1200" baseline="0" dirty="0" smtClean="0">
                <a:solidFill>
                  <a:schemeClr val="tx1"/>
                </a:solidFill>
                <a:effectLst/>
                <a:latin typeface="+mn-lt"/>
                <a:ea typeface="+mn-ea"/>
                <a:cs typeface="+mn-cs"/>
              </a:rPr>
              <a:t> approaches</a:t>
            </a:r>
            <a:r>
              <a:rPr lang="en-US" sz="1200" kern="1200" dirty="0" smtClean="0">
                <a:solidFill>
                  <a:schemeClr val="tx1"/>
                </a:solidFill>
                <a:effectLst/>
                <a:latin typeface="+mn-lt"/>
                <a:ea typeface="+mn-ea"/>
                <a:cs typeface="+mn-cs"/>
              </a:rPr>
              <a:t> merit discussion.</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ICT</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Fist,</a:t>
            </a:r>
            <a:r>
              <a:rPr lang="en-US" sz="1200" kern="1200" baseline="0" dirty="0" smtClean="0">
                <a:solidFill>
                  <a:schemeClr val="tx1"/>
                </a:solidFill>
                <a:effectLst/>
                <a:latin typeface="+mn-lt"/>
                <a:ea typeface="+mn-ea"/>
                <a:cs typeface="+mn-cs"/>
              </a:rPr>
              <a:t> when we refer to information and communication technologies</a:t>
            </a:r>
          </a:p>
          <a:p>
            <a:r>
              <a:rPr lang="en-US" sz="1200" kern="1200" baseline="0" dirty="0" smtClean="0">
                <a:solidFill>
                  <a:schemeClr val="tx1"/>
                </a:solidFill>
                <a:effectLst/>
                <a:latin typeface="+mn-lt"/>
                <a:ea typeface="+mn-ea"/>
                <a:cs typeface="+mn-cs"/>
              </a:rPr>
              <a:t>or ICT for short,</a:t>
            </a:r>
          </a:p>
          <a:p>
            <a:r>
              <a:rPr lang="en-US" sz="1200" kern="1200" baseline="0" dirty="0" smtClean="0">
                <a:solidFill>
                  <a:schemeClr val="tx1"/>
                </a:solidFill>
                <a:effectLst/>
                <a:latin typeface="+mn-lt"/>
                <a:ea typeface="+mn-ea"/>
                <a:cs typeface="+mn-cs"/>
              </a:rPr>
              <a:t>we mean computers and internet mainly.</a:t>
            </a:r>
          </a:p>
          <a:p>
            <a:r>
              <a:rPr lang="en-US" sz="1200" kern="1200" baseline="0" dirty="0" smtClean="0">
                <a:solidFill>
                  <a:schemeClr val="tx1"/>
                </a:solidFill>
                <a:effectLst/>
                <a:latin typeface="+mn-lt"/>
                <a:ea typeface="+mn-ea"/>
                <a:cs typeface="+mn-cs"/>
              </a:rPr>
              <a:t>And we relate to them not just as technologies</a:t>
            </a:r>
            <a:r>
              <a:rPr lang="en-US" sz="1200" u="none" kern="1200" dirty="0" smtClean="0">
                <a:solidFill>
                  <a:schemeClr val="tx1"/>
                </a:solidFill>
                <a:effectLst/>
                <a:latin typeface="+mn-lt"/>
                <a:ea typeface="+mn-ea"/>
                <a:cs typeface="+mn-cs"/>
              </a:rPr>
              <a:t>,</a:t>
            </a:r>
            <a:endParaRPr lang="fr-FR" sz="1200" u="non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as </a:t>
            </a:r>
            <a:r>
              <a:rPr lang="en-US" sz="1200" u="sng" kern="1200" dirty="0" smtClean="0">
                <a:solidFill>
                  <a:schemeClr val="tx1"/>
                </a:solidFill>
                <a:effectLst/>
                <a:latin typeface="+mn-lt"/>
                <a:ea typeface="+mn-ea"/>
                <a:cs typeface="+mn-cs"/>
              </a:rPr>
              <a:t>cultural tools</a:t>
            </a:r>
            <a:r>
              <a:rPr lang="en-US"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being mobilized in specific sociocultural and pedagogical contexts.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Sociocultural perspective</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we relate to education as a sociocultural </a:t>
            </a:r>
            <a:r>
              <a:rPr lang="en-US" sz="1200" kern="1200" dirty="0" smtClean="0">
                <a:solidFill>
                  <a:schemeClr val="tx1"/>
                </a:solidFill>
                <a:effectLst/>
                <a:latin typeface="+mn-lt"/>
                <a:ea typeface="+mn-ea"/>
                <a:cs typeface="+mn-cs"/>
              </a:rPr>
              <a:t>process,</a:t>
            </a:r>
          </a:p>
          <a:p>
            <a:r>
              <a:rPr lang="en-US" sz="1200" kern="1200" dirty="0" smtClean="0">
                <a:solidFill>
                  <a:schemeClr val="tx1"/>
                </a:solidFill>
                <a:effectLst/>
                <a:latin typeface="+mn-lt"/>
                <a:ea typeface="+mn-ea"/>
                <a:cs typeface="+mn-cs"/>
              </a:rPr>
              <a:t>understanding</a:t>
            </a:r>
            <a:r>
              <a:rPr lang="en-US" sz="1200" kern="1200" baseline="0" dirty="0" smtClean="0">
                <a:solidFill>
                  <a:schemeClr val="tx1"/>
                </a:solidFill>
                <a:effectLst/>
                <a:latin typeface="+mn-lt"/>
                <a:ea typeface="+mn-ea"/>
                <a:cs typeface="+mn-cs"/>
              </a:rPr>
              <a:t> that education is rooted in society</a:t>
            </a:r>
          </a:p>
          <a:p>
            <a:r>
              <a:rPr lang="en-US" sz="1200" kern="1200" baseline="0" dirty="0" smtClean="0">
                <a:solidFill>
                  <a:schemeClr val="tx1"/>
                </a:solidFill>
                <a:effectLst/>
                <a:latin typeface="+mn-lt"/>
                <a:ea typeface="+mn-ea"/>
                <a:cs typeface="+mn-cs"/>
              </a:rPr>
              <a:t>and specific historical and cultural contexts.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perspective draws</a:t>
            </a:r>
            <a:r>
              <a:rPr lang="en-US" sz="1200" kern="1200" baseline="0" dirty="0" smtClean="0">
                <a:solidFill>
                  <a:schemeClr val="tx1"/>
                </a:solidFill>
                <a:effectLst/>
                <a:latin typeface="+mn-lt"/>
                <a:ea typeface="+mn-ea"/>
                <a:cs typeface="+mn-cs"/>
              </a:rPr>
              <a:t> on</a:t>
            </a:r>
            <a:r>
              <a:rPr lang="en-US" sz="1200" kern="1200" dirty="0" smtClean="0">
                <a:solidFill>
                  <a:schemeClr val="tx1"/>
                </a:solidFill>
                <a:effectLst/>
                <a:latin typeface="+mn-lt"/>
                <a:ea typeface="+mn-ea"/>
                <a:cs typeface="+mn-cs"/>
              </a:rPr>
              <a:t> the works of</a:t>
            </a:r>
            <a:endParaRPr lang="fr-FR"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Vygotsky</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Mind is Society</a:t>
            </a:r>
            <a:r>
              <a:rPr lang="en-US" sz="1200" kern="1200" dirty="0" smtClean="0">
                <a:solidFill>
                  <a:schemeClr val="tx1"/>
                </a:solidFill>
                <a:effectLst/>
                <a:latin typeface="+mn-lt"/>
                <a:ea typeface="+mn-ea"/>
                <a:cs typeface="+mn-cs"/>
              </a:rPr>
              <a:t>, 1978), </a:t>
            </a:r>
            <a:endParaRPr lang="fr-FR"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Bruner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Culture of Education</a:t>
            </a:r>
            <a:r>
              <a:rPr lang="en-US" sz="1200" kern="1200" dirty="0" smtClean="0">
                <a:solidFill>
                  <a:schemeClr val="tx1"/>
                </a:solidFill>
                <a:effectLst/>
                <a:latin typeface="+mn-lt"/>
                <a:ea typeface="+mn-ea"/>
                <a:cs typeface="+mn-cs"/>
              </a:rPr>
              <a:t>, 1996),</a:t>
            </a:r>
            <a:endParaRPr lang="fr-FR"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Obanya</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Educationeering</a:t>
            </a:r>
            <a:r>
              <a:rPr lang="en-US" sz="1200" kern="1200" dirty="0" smtClean="0">
                <a:solidFill>
                  <a:schemeClr val="tx1"/>
                </a:solidFill>
                <a:effectLst/>
                <a:latin typeface="+mn-lt"/>
                <a:ea typeface="+mn-ea"/>
                <a:cs typeface="+mn-cs"/>
              </a:rPr>
              <a:t>, 2014),</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a:t>
            </a:r>
            <a:r>
              <a:rPr lang="en-US" sz="1200" u="sng" kern="1200" dirty="0" smtClean="0">
                <a:solidFill>
                  <a:schemeClr val="tx1"/>
                </a:solidFill>
                <a:effectLst/>
                <a:latin typeface="+mn-lt"/>
                <a:ea typeface="+mn-ea"/>
                <a:cs typeface="+mn-cs"/>
              </a:rPr>
              <a:t>others</a:t>
            </a:r>
            <a:r>
              <a:rPr lang="en-US" sz="1200" kern="1200" dirty="0" smtClean="0">
                <a:solidFill>
                  <a:schemeClr val="tx1"/>
                </a:solidFill>
                <a:effectLst/>
                <a:latin typeface="+mn-lt"/>
                <a:ea typeface="+mn-ea"/>
                <a:cs typeface="+mn-cs"/>
              </a:rPr>
              <a:t> (Nasir, 2009; Rogoff, 1995)</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 maintain that the </a:t>
            </a:r>
            <a:r>
              <a:rPr lang="en-US" sz="1200" b="1" kern="1200" dirty="0" smtClean="0">
                <a:solidFill>
                  <a:schemeClr val="tx1"/>
                </a:solidFill>
                <a:effectLst/>
                <a:latin typeface="+mn-lt"/>
                <a:ea typeface="+mn-ea"/>
                <a:cs typeface="+mn-cs"/>
              </a:rPr>
              <a:t>mind is not separate</a:t>
            </a:r>
            <a:r>
              <a:rPr lang="en-US" sz="1200" kern="1200" dirty="0" smtClean="0">
                <a:solidFill>
                  <a:schemeClr val="tx1"/>
                </a:solidFill>
                <a:effectLst/>
                <a:latin typeface="+mn-lt"/>
                <a:ea typeface="+mn-ea"/>
                <a:cs typeface="+mn-cs"/>
              </a:rPr>
              <a:t> from society,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that </a:t>
            </a:r>
            <a:r>
              <a:rPr lang="en-US" sz="1200" b="1" kern="1200" dirty="0" smtClean="0">
                <a:solidFill>
                  <a:schemeClr val="tx1"/>
                </a:solidFill>
                <a:effectLst/>
                <a:latin typeface="+mn-lt"/>
                <a:ea typeface="+mn-ea"/>
                <a:cs typeface="+mn-cs"/>
              </a:rPr>
              <a:t>learning must be considered </a:t>
            </a:r>
            <a:r>
              <a:rPr lang="en-US" sz="1200" b="1"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is cultural context</a:t>
            </a:r>
            <a:r>
              <a:rPr lang="en-US"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marL="0" indent="0">
              <a:buFont typeface="Arial" pitchFamily="34" charset="0"/>
              <a:buNone/>
            </a:pPr>
            <a:r>
              <a:rPr lang="en-US" sz="1200" b="1" kern="1200" baseline="0" dirty="0" smtClean="0">
                <a:solidFill>
                  <a:schemeClr val="tx1"/>
                </a:solidFill>
                <a:effectLst/>
                <a:latin typeface="+mn-lt"/>
                <a:ea typeface="+mn-ea"/>
                <a:cs typeface="+mn-cs"/>
              </a:rPr>
              <a:t>Appropriation</a:t>
            </a:r>
            <a:r>
              <a:rPr lang="en-US" sz="1200" b="0"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most important concept we</a:t>
            </a:r>
            <a:r>
              <a:rPr lang="en-US" sz="1200" kern="1200" dirty="0" smtClean="0">
                <a:solidFill>
                  <a:schemeClr val="tx1"/>
                </a:solidFill>
                <a:effectLst/>
                <a:latin typeface="+mn-lt"/>
                <a:ea typeface="+mn-ea"/>
                <a:cs typeface="+mn-cs"/>
              </a:rPr>
              <a:t> mobilized is that of </a:t>
            </a:r>
            <a:r>
              <a:rPr lang="en-US" sz="1200" u="sng" kern="1200" dirty="0" smtClean="0">
                <a:solidFill>
                  <a:schemeClr val="tx1"/>
                </a:solidFill>
                <a:effectLst/>
                <a:latin typeface="+mn-lt"/>
                <a:ea typeface="+mn-ea"/>
                <a:cs typeface="+mn-cs"/>
              </a:rPr>
              <a:t>appropriation</a:t>
            </a:r>
            <a:r>
              <a:rPr lang="en-US" sz="1200" u="none"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lens through which to understand educators’ use of technology.</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Appropriation involves </a:t>
            </a:r>
            <a:r>
              <a:rPr lang="en-US" sz="1200" u="sng" kern="1200" dirty="0" smtClean="0">
                <a:solidFill>
                  <a:schemeClr val="tx1"/>
                </a:solidFill>
                <a:effectLst/>
                <a:latin typeface="+mn-lt"/>
                <a:ea typeface="+mn-ea"/>
                <a:cs typeface="+mn-cs"/>
              </a:rPr>
              <a:t>integrating newness</a:t>
            </a:r>
            <a:r>
              <a:rPr lang="en-US" sz="1200" kern="1200" dirty="0" smtClean="0">
                <a:solidFill>
                  <a:schemeClr val="tx1"/>
                </a:solidFill>
                <a:effectLst/>
                <a:latin typeface="+mn-lt"/>
                <a:ea typeface="+mn-ea"/>
                <a:cs typeface="+mn-cs"/>
              </a:rPr>
              <a:t> into one’s very being and one’s culture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a:t>
            </a:r>
            <a:r>
              <a:rPr lang="en-US" sz="1200" u="sng" kern="1200" dirty="0" smtClean="0">
                <a:solidFill>
                  <a:schemeClr val="tx1"/>
                </a:solidFill>
                <a:effectLst/>
                <a:latin typeface="+mn-lt"/>
                <a:ea typeface="+mn-ea"/>
                <a:cs typeface="+mn-cs"/>
              </a:rPr>
              <a:t>mobilizing it strategically</a:t>
            </a:r>
            <a:r>
              <a:rPr lang="en-US" sz="1200" kern="1200" dirty="0" smtClean="0">
                <a:solidFill>
                  <a:schemeClr val="tx1"/>
                </a:solidFill>
                <a:effectLst/>
                <a:latin typeface="+mn-lt"/>
                <a:ea typeface="+mn-ea"/>
                <a:cs typeface="+mn-cs"/>
              </a:rPr>
              <a:t> to meet contextualized objectives,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often in </a:t>
            </a:r>
            <a:r>
              <a:rPr lang="en-US" sz="1200" u="sng" kern="1200" dirty="0" smtClean="0">
                <a:solidFill>
                  <a:schemeClr val="tx1"/>
                </a:solidFill>
                <a:effectLst/>
                <a:latin typeface="+mn-lt"/>
                <a:ea typeface="+mn-ea"/>
                <a:cs typeface="+mn-cs"/>
              </a:rPr>
              <a:t>resistance</a:t>
            </a:r>
            <a:r>
              <a:rPr lang="en-US" sz="1200" kern="1200" dirty="0" smtClean="0">
                <a:solidFill>
                  <a:schemeClr val="tx1"/>
                </a:solidFill>
                <a:effectLst/>
                <a:latin typeface="+mn-lt"/>
                <a:ea typeface="+mn-ea"/>
                <a:cs typeface="+mn-cs"/>
              </a:rPr>
              <a:t> to the status quo</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(Bakhtin, 1981; Global Knowledge Partnership [GKP], 2002; Jouët, 2000; Lund, 2009; Michiels &amp; Crowder, 2001; Nyamnjoh, Durham, &amp; Fokwang, 2002; Surman &amp; Reilly, 2003; Toure, 2009).</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Tensions</a:t>
            </a:r>
            <a:r>
              <a:rPr lang="en-US" sz="1200" kern="1200" dirty="0" smtClean="0">
                <a:solidFill>
                  <a:schemeClr val="tx1"/>
                </a:solidFill>
                <a:effectLst/>
                <a:latin typeface="+mn-lt"/>
                <a:ea typeface="+mn-ea"/>
                <a:cs typeface="+mn-cs"/>
              </a:rPr>
              <a:t> play out between habit and innovation as</a:t>
            </a:r>
            <a:r>
              <a:rPr lang="en-US" sz="1200"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new is molded and mixed with old (Fonlon, 2010, 2012; Hountondji, 2002). </a:t>
            </a:r>
            <a:endParaRPr lang="fr-FR"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educators pedagogically appropriate ICT,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exert their </a:t>
            </a:r>
            <a:r>
              <a:rPr lang="en-US" sz="1200" u="sng" kern="1200" dirty="0" smtClean="0">
                <a:solidFill>
                  <a:schemeClr val="tx1"/>
                </a:solidFill>
                <a:effectLst/>
                <a:latin typeface="+mn-lt"/>
                <a:ea typeface="+mn-ea"/>
                <a:cs typeface="+mn-cs"/>
              </a:rPr>
              <a:t>agency</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invest their intentions,</a:t>
            </a:r>
            <a:r>
              <a:rPr lang="en-US" sz="1200" u="sng"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beliefs</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values and</a:t>
            </a:r>
            <a:r>
              <a:rPr lang="en-US" sz="1200" kern="1200" baseline="0" dirty="0" smtClean="0">
                <a:solidFill>
                  <a:schemeClr val="tx1"/>
                </a:solidFill>
                <a:effectLst/>
                <a:latin typeface="+mn-lt"/>
                <a:ea typeface="+mn-ea"/>
                <a:cs typeface="+mn-cs"/>
              </a:rPr>
              <a:t> aspirations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appropriation process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(Laffey, 2004; Lund, 2009).</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shape ICT and are shaped by it.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technologies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become rooted in their social, economic and cultural realities. </a:t>
            </a:r>
            <a:endParaRPr lang="fr-FR"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Growing out of sociology, cultural studies, and</a:t>
            </a:r>
          </a:p>
          <a:p>
            <a:r>
              <a:rPr lang="en-US" sz="1200" kern="1200" dirty="0" smtClean="0">
                <a:solidFill>
                  <a:schemeClr val="tx1"/>
                </a:solidFill>
                <a:effectLst/>
                <a:latin typeface="+mn-lt"/>
                <a:ea typeface="+mn-ea"/>
                <a:cs typeface="+mn-cs"/>
              </a:rPr>
              <a:t>communication and media studies beginning in the 1960s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Jouët, 2000), </a:t>
            </a:r>
          </a:p>
          <a:p>
            <a:r>
              <a:rPr lang="en-US" sz="1200" kern="1200" dirty="0" smtClean="0">
                <a:solidFill>
                  <a:schemeClr val="tx1"/>
                </a:solidFill>
                <a:effectLst/>
                <a:latin typeface="+mn-lt"/>
                <a:ea typeface="+mn-ea"/>
                <a:cs typeface="+mn-cs"/>
              </a:rPr>
              <a:t>the concept of appropriation is in contrast to determinism, </a:t>
            </a:r>
          </a:p>
          <a:p>
            <a:r>
              <a:rPr lang="en-US" sz="1200" kern="1200" dirty="0" smtClean="0">
                <a:solidFill>
                  <a:schemeClr val="tx1"/>
                </a:solidFill>
                <a:effectLst/>
                <a:latin typeface="+mn-lt"/>
                <a:ea typeface="+mn-ea"/>
                <a:cs typeface="+mn-cs"/>
              </a:rPr>
              <a:t>which assumes that technology and media determine behavior.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conceptual lens,</a:t>
            </a:r>
            <a:r>
              <a:rPr lang="en-US" sz="1200" kern="1200" baseline="0" dirty="0" smtClean="0">
                <a:solidFill>
                  <a:schemeClr val="tx1"/>
                </a:solidFill>
                <a:effectLst/>
                <a:latin typeface="+mn-lt"/>
                <a:ea typeface="+mn-ea"/>
                <a:cs typeface="+mn-cs"/>
              </a:rPr>
              <a:t> of appropriation, </a:t>
            </a:r>
            <a:r>
              <a:rPr lang="en-US" sz="1200" kern="1200" dirty="0" smtClean="0">
                <a:solidFill>
                  <a:schemeClr val="tx1"/>
                </a:solidFill>
                <a:effectLst/>
                <a:latin typeface="+mn-lt"/>
                <a:ea typeface="+mn-ea"/>
                <a:cs typeface="+mn-cs"/>
              </a:rPr>
              <a:t>accounts for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human ingenuity in confronting complexities and contradictions,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for the non-linearity of constantly adapting the new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achieve contextualized needs and aspirations. </a:t>
            </a:r>
            <a:endParaRPr lang="en-US" sz="1200" i="1" kern="1200" baseline="0" dirty="0" smtClean="0">
              <a:solidFill>
                <a:schemeClr val="tx1"/>
              </a:solidFill>
              <a:effectLst/>
              <a:latin typeface="+mn-lt"/>
              <a:ea typeface="+mn-ea"/>
              <a:cs typeface="+mn-cs"/>
            </a:endParaRPr>
          </a:p>
          <a:p>
            <a:pPr marL="0" indent="0">
              <a:buFontTx/>
              <a:buNone/>
            </a:pPr>
            <a:endParaRPr lang="en-US" sz="1200" i="1" kern="1200" baseline="0" dirty="0" smtClean="0">
              <a:solidFill>
                <a:schemeClr val="tx1"/>
              </a:solidFill>
              <a:effectLst/>
              <a:latin typeface="+mn-lt"/>
              <a:ea typeface="+mn-ea"/>
              <a:cs typeface="+mn-cs"/>
            </a:endParaRPr>
          </a:p>
          <a:p>
            <a:pPr marL="0" indent="0">
              <a:buFontTx/>
              <a:buNone/>
            </a:pPr>
            <a:endParaRPr lang="en-US" sz="120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Map from </a:t>
            </a:r>
            <a:r>
              <a:rPr lang="en-US" i="1" dirty="0" smtClean="0"/>
              <a:t>https://manypossibilities.net/african-undersea-cables</a:t>
            </a:r>
          </a:p>
          <a:p>
            <a:pPr marL="0" indent="0">
              <a:buFontTx/>
              <a:buNone/>
            </a:pPr>
            <a:endParaRPr lang="en-US" sz="1200" i="0" kern="1200" baseline="0" dirty="0" smtClean="0">
              <a:solidFill>
                <a:schemeClr val="tx1"/>
              </a:solidFill>
              <a:effectLst/>
              <a:latin typeface="+mn-lt"/>
              <a:ea typeface="+mn-ea"/>
              <a:cs typeface="+mn-cs"/>
            </a:endParaRPr>
          </a:p>
          <a:p>
            <a:pPr marL="0" indent="0">
              <a:buFont typeface="Arial" pitchFamily="34" charset="0"/>
              <a:buNone/>
            </a:pP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7</a:t>
            </a:fld>
            <a:endParaRPr lang="fr-FR" dirty="0"/>
          </a:p>
        </p:txBody>
      </p:sp>
    </p:spTree>
    <p:extLst>
      <p:ext uri="{BB962C8B-B14F-4D97-AF65-F5344CB8AC3E}">
        <p14:creationId xmlns:p14="http://schemas.microsoft.com/office/powerpoint/2010/main" val="322038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Qualitative research methodology</a:t>
            </a:r>
          </a:p>
          <a:p>
            <a:r>
              <a:rPr lang="en-US" sz="1200" kern="1200" dirty="0" smtClean="0">
                <a:solidFill>
                  <a:schemeClr val="tx1"/>
                </a:solidFill>
                <a:effectLst/>
                <a:latin typeface="+mn-lt"/>
                <a:ea typeface="+mn-ea"/>
                <a:cs typeface="+mn-cs"/>
              </a:rPr>
              <a:t>We opted</a:t>
            </a:r>
            <a:r>
              <a:rPr lang="en-US" sz="1200" kern="1200" baseline="0" dirty="0" smtClean="0">
                <a:solidFill>
                  <a:schemeClr val="tx1"/>
                </a:solidFill>
                <a:effectLst/>
                <a:latin typeface="+mn-lt"/>
                <a:ea typeface="+mn-ea"/>
                <a:cs typeface="+mn-cs"/>
              </a:rPr>
              <a:t> for a qualitative research methodology, rich in explicative power,</a:t>
            </a:r>
          </a:p>
          <a:p>
            <a:r>
              <a:rPr lang="en-US" sz="1200" i="0" kern="1200" baseline="0" dirty="0" smtClean="0">
                <a:solidFill>
                  <a:schemeClr val="tx1"/>
                </a:solidFill>
                <a:effectLst/>
                <a:latin typeface="+mn-lt"/>
                <a:ea typeface="+mn-ea"/>
                <a:cs typeface="+mn-cs"/>
              </a:rPr>
              <a:t>because we wanted to </a:t>
            </a:r>
            <a:r>
              <a:rPr lang="en-US" sz="1200" kern="1200" dirty="0" smtClean="0">
                <a:solidFill>
                  <a:schemeClr val="tx1"/>
                </a:solidFill>
                <a:effectLst/>
                <a:latin typeface="+mn-lt"/>
                <a:ea typeface="+mn-ea"/>
                <a:cs typeface="+mn-cs"/>
              </a:rPr>
              <a:t>better understand the meanings people give to their reality and </a:t>
            </a:r>
            <a:r>
              <a:rPr lang="en-US" sz="1200" kern="1200" dirty="0" smtClean="0">
                <a:solidFill>
                  <a:schemeClr val="tx1"/>
                </a:solidFill>
                <a:effectLst/>
                <a:latin typeface="+mn-lt"/>
                <a:ea typeface="+mn-ea"/>
                <a:cs typeface="+mn-cs"/>
              </a:rPr>
              <a:t>experiences. </a:t>
            </a:r>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Participants</a:t>
            </a:r>
          </a:p>
          <a:p>
            <a:r>
              <a:rPr lang="en-US" sz="1200" b="0" i="0" kern="1200" dirty="0" smtClean="0">
                <a:solidFill>
                  <a:schemeClr val="tx1"/>
                </a:solidFill>
                <a:effectLst/>
                <a:latin typeface="+mn-lt"/>
                <a:ea typeface="+mn-ea"/>
                <a:cs typeface="+mn-cs"/>
              </a:rPr>
              <a:t>A total of 31 participants</a:t>
            </a:r>
            <a:r>
              <a:rPr lang="en-US" sz="1200" b="0" i="0" kern="1200" baseline="0" dirty="0" smtClean="0">
                <a:solidFill>
                  <a:schemeClr val="tx1"/>
                </a:solidFill>
                <a:effectLst/>
                <a:latin typeface="+mn-lt"/>
                <a:ea typeface="+mn-ea"/>
                <a:cs typeface="+mn-cs"/>
              </a:rPr>
              <a:t> were recruited, </a:t>
            </a:r>
          </a:p>
          <a:p>
            <a:r>
              <a:rPr lang="en-US" sz="1200" b="0" i="0" kern="1200" baseline="0" dirty="0" smtClean="0">
                <a:solidFill>
                  <a:schemeClr val="tx1"/>
                </a:solidFill>
                <a:effectLst/>
                <a:latin typeface="+mn-lt"/>
                <a:ea typeface="+mn-ea"/>
                <a:cs typeface="+mn-cs"/>
              </a:rPr>
              <a:t>including 2 administrators and 23 primary and high school teachers in Bamako, Mali </a:t>
            </a:r>
            <a:r>
              <a:rPr lang="en-US" sz="1200" b="0" i="0" kern="1200" baseline="0" dirty="0" smtClean="0">
                <a:solidFill>
                  <a:schemeClr val="tx1"/>
                </a:solidFill>
                <a:effectLst/>
                <a:latin typeface="+mn-lt"/>
                <a:ea typeface="+mn-ea"/>
                <a:cs typeface="+mn-cs"/>
              </a:rPr>
              <a:t>as well a </a:t>
            </a:r>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6 university professors. </a:t>
            </a:r>
          </a:p>
          <a:p>
            <a:r>
              <a:rPr lang="en-US" sz="1200" b="0" i="0" kern="1200" baseline="0" dirty="0" smtClean="0">
                <a:solidFill>
                  <a:schemeClr val="tx1"/>
                </a:solidFill>
                <a:effectLst/>
                <a:latin typeface="+mn-lt"/>
                <a:ea typeface="+mn-ea"/>
                <a:cs typeface="+mn-cs"/>
              </a:rPr>
              <a:t>13% </a:t>
            </a:r>
            <a:r>
              <a:rPr lang="en-US" sz="1200" b="0" i="0" kern="1200" baseline="0" dirty="0" smtClean="0">
                <a:solidFill>
                  <a:schemeClr val="tx1"/>
                </a:solidFill>
                <a:effectLst/>
                <a:latin typeface="+mn-lt"/>
                <a:ea typeface="+mn-ea"/>
                <a:cs typeface="+mn-cs"/>
              </a:rPr>
              <a:t>of the participants were </a:t>
            </a:r>
            <a:r>
              <a:rPr lang="en-US" sz="1200" b="0" i="0" kern="1200" baseline="0" dirty="0" smtClean="0">
                <a:solidFill>
                  <a:schemeClr val="tx1"/>
                </a:solidFill>
                <a:effectLst/>
                <a:latin typeface="+mn-lt"/>
                <a:ea typeface="+mn-ea"/>
                <a:cs typeface="+mn-cs"/>
              </a:rPr>
              <a:t>women and 87% </a:t>
            </a:r>
            <a:r>
              <a:rPr lang="en-US" sz="1200" b="0" i="0" kern="1200" baseline="0" dirty="0" smtClean="0">
                <a:solidFill>
                  <a:schemeClr val="tx1"/>
                </a:solidFill>
                <a:effectLst/>
                <a:latin typeface="+mn-lt"/>
                <a:ea typeface="+mn-ea"/>
                <a:cs typeface="+mn-cs"/>
              </a:rPr>
              <a:t>men.</a:t>
            </a:r>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All were involved in using ICT in education.</a:t>
            </a:r>
          </a:p>
          <a:p>
            <a:endParaRPr lang="en-US" sz="1200" b="0" i="0" kern="1200" baseline="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Data collection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 conducted </a:t>
            </a:r>
            <a:r>
              <a:rPr lang="en-US" sz="1200" b="0" i="0" u="sng" kern="1200" dirty="0" smtClean="0">
                <a:solidFill>
                  <a:schemeClr val="tx1"/>
                </a:solidFill>
                <a:effectLst/>
                <a:latin typeface="+mn-lt"/>
                <a:ea typeface="+mn-ea"/>
                <a:cs typeface="+mn-cs"/>
              </a:rPr>
              <a:t>in-depth interviews</a:t>
            </a:r>
            <a:r>
              <a:rPr lang="en-US" sz="1200" b="0" i="0" kern="1200" baseline="0" dirty="0" smtClean="0">
                <a:solidFill>
                  <a:schemeClr val="tx1"/>
                </a:solidFill>
                <a:effectLst/>
                <a:latin typeface="+mn-lt"/>
                <a:ea typeface="+mn-ea"/>
                <a:cs typeface="+mn-cs"/>
              </a:rPr>
              <a:t> averaging 1 to 2 hours; </a:t>
            </a:r>
          </a:p>
          <a:p>
            <a:r>
              <a:rPr lang="en-US" sz="1200" b="0" i="0" kern="1200" baseline="0" dirty="0" smtClean="0">
                <a:solidFill>
                  <a:schemeClr val="tx1"/>
                </a:solidFill>
                <a:effectLst/>
                <a:latin typeface="+mn-lt"/>
                <a:ea typeface="+mn-ea"/>
                <a:cs typeface="+mn-cs"/>
              </a:rPr>
              <a:t>most were individual interviews (24 + 1 interview with the 5 other participants).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a:t>
            </a:r>
            <a:r>
              <a:rPr lang="en-US" sz="1200" b="0" i="0" kern="1200" baseline="0" dirty="0" smtClean="0">
                <a:solidFill>
                  <a:schemeClr val="tx1"/>
                </a:solidFill>
                <a:effectLst/>
                <a:latin typeface="+mn-lt"/>
                <a:ea typeface="+mn-ea"/>
                <a:cs typeface="+mn-cs"/>
              </a:rPr>
              <a:t> u</a:t>
            </a:r>
            <a:r>
              <a:rPr lang="en-US" sz="1200" b="0" i="0" kern="1200" dirty="0" smtClean="0">
                <a:solidFill>
                  <a:schemeClr val="tx1"/>
                </a:solidFill>
                <a:effectLst/>
                <a:latin typeface="+mn-lt"/>
                <a:ea typeface="+mn-ea"/>
                <a:cs typeface="+mn-cs"/>
              </a:rPr>
              <a:t>sed a </a:t>
            </a:r>
            <a:r>
              <a:rPr lang="en-US" sz="1200" b="0" i="0" u="sng" kern="1200" dirty="0" smtClean="0">
                <a:solidFill>
                  <a:schemeClr val="tx1"/>
                </a:solidFill>
                <a:effectLst/>
                <a:latin typeface="+mn-lt"/>
                <a:ea typeface="+mn-ea"/>
                <a:cs typeface="+mn-cs"/>
              </a:rPr>
              <a:t>semi-structured</a:t>
            </a:r>
            <a:r>
              <a:rPr lang="en-US" sz="1200" b="0" i="0" u="sng" kern="1200" baseline="0" dirty="0" smtClean="0">
                <a:solidFill>
                  <a:schemeClr val="tx1"/>
                </a:solidFill>
                <a:effectLst/>
                <a:latin typeface="+mn-lt"/>
                <a:ea typeface="+mn-ea"/>
                <a:cs typeface="+mn-cs"/>
              </a:rPr>
              <a:t> interview </a:t>
            </a:r>
            <a:r>
              <a:rPr lang="en-US" sz="1200" b="0" i="0" u="sng" kern="1200" baseline="0" dirty="0" smtClean="0">
                <a:solidFill>
                  <a:schemeClr val="tx1"/>
                </a:solidFill>
                <a:effectLst/>
                <a:latin typeface="+mn-lt"/>
                <a:ea typeface="+mn-ea"/>
                <a:cs typeface="+mn-cs"/>
              </a:rPr>
              <a:t>guide</a:t>
            </a:r>
            <a:r>
              <a:rPr lang="en-US" sz="1200" b="0" i="0" kern="1200" baseline="0" dirty="0" smtClean="0">
                <a:solidFill>
                  <a:schemeClr val="tx1"/>
                </a:solidFill>
                <a:effectLst/>
                <a:latin typeface="+mn-lt"/>
                <a:ea typeface="+mn-ea"/>
                <a:cs typeface="+mn-cs"/>
              </a:rPr>
              <a:t>, </a:t>
            </a:r>
            <a:endParaRPr lang="en-US" sz="1200" b="0" i="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also allowing participants to develop aspects of the ICT appropriation process deemed particularly important. </a:t>
            </a:r>
          </a:p>
          <a:p>
            <a:r>
              <a:rPr lang="en-US" sz="1200" u="none"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rPr>
              <a:t>Interview themes</a:t>
            </a:r>
            <a:r>
              <a:rPr lang="en-US" sz="1200" kern="1200" dirty="0" smtClean="0">
                <a:solidFill>
                  <a:schemeClr val="tx1"/>
                </a:solidFill>
                <a:effectLst/>
                <a:latin typeface="+mn-lt"/>
                <a:ea typeface="+mn-ea"/>
                <a:cs typeface="+mn-cs"/>
              </a:rPr>
              <a:t> included:</a:t>
            </a:r>
          </a:p>
          <a:p>
            <a:pPr marL="171450" indent="-171450">
              <a:buFontTx/>
              <a:buChar char="-"/>
            </a:pPr>
            <a:r>
              <a:rPr lang="en-US" sz="1200" kern="1200" dirty="0" smtClean="0">
                <a:solidFill>
                  <a:schemeClr val="tx1"/>
                </a:solidFill>
                <a:effectLst/>
                <a:latin typeface="+mn-lt"/>
                <a:ea typeface="+mn-ea"/>
                <a:cs typeface="+mn-cs"/>
              </a:rPr>
              <a:t>familiarization with ICT,</a:t>
            </a:r>
          </a:p>
          <a:p>
            <a:pPr marL="171450" indent="-171450">
              <a:buFontTx/>
              <a:buChar char="-"/>
            </a:pPr>
            <a:r>
              <a:rPr lang="en-US" sz="1200" kern="1200" dirty="0" smtClean="0">
                <a:solidFill>
                  <a:schemeClr val="tx1"/>
                </a:solidFill>
                <a:effectLst/>
                <a:latin typeface="+mn-lt"/>
                <a:ea typeface="+mn-ea"/>
                <a:cs typeface="+mn-cs"/>
              </a:rPr>
              <a:t>its use in teaching and learning, </a:t>
            </a:r>
          </a:p>
          <a:p>
            <a:pPr marL="171450" indent="-171450">
              <a:buFontTx/>
              <a:buChar char="-"/>
            </a:pPr>
            <a:r>
              <a:rPr lang="en-US" sz="1200" kern="1200" dirty="0" smtClean="0">
                <a:solidFill>
                  <a:schemeClr val="tx1"/>
                </a:solidFill>
                <a:effectLst/>
                <a:latin typeface="+mn-lt"/>
                <a:ea typeface="+mn-ea"/>
                <a:cs typeface="+mn-cs"/>
              </a:rPr>
              <a:t>changes if any occurring with the use of ICT, and </a:t>
            </a:r>
          </a:p>
          <a:p>
            <a:pPr marL="171450" indent="-171450">
              <a:buFontTx/>
              <a:buChar char="-"/>
            </a:pPr>
            <a:r>
              <a:rPr lang="en-US" sz="1200" kern="1200" dirty="0" smtClean="0">
                <a:solidFill>
                  <a:schemeClr val="tx1"/>
                </a:solidFill>
                <a:effectLst/>
                <a:latin typeface="+mn-lt"/>
                <a:ea typeface="+mn-ea"/>
                <a:cs typeface="+mn-cs"/>
              </a:rPr>
              <a:t>reasons for its use]</a:t>
            </a:r>
          </a:p>
          <a:p>
            <a:pPr marL="0" indent="0">
              <a:buFontTx/>
              <a:buNone/>
            </a:pPr>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interviews with teachers and administrators were </a:t>
            </a:r>
            <a:r>
              <a:rPr lang="en-US" sz="1200" b="0" u="sng" kern="1200" baseline="0" dirty="0" smtClean="0">
                <a:solidFill>
                  <a:schemeClr val="tx1"/>
                </a:solidFill>
                <a:effectLst/>
                <a:latin typeface="+mn-lt"/>
                <a:ea typeface="+mn-ea"/>
                <a:cs typeface="+mn-cs"/>
              </a:rPr>
              <a:t>transcribed</a:t>
            </a:r>
            <a:r>
              <a:rPr lang="en-US" sz="1200" b="0" kern="1200" baseline="0" dirty="0" smtClean="0">
                <a:solidFill>
                  <a:schemeClr val="tx1"/>
                </a:solidFill>
                <a:effectLst/>
                <a:latin typeface="+mn-lt"/>
                <a:ea typeface="+mn-ea"/>
                <a:cs typeface="+mn-cs"/>
              </a:rPr>
              <a:t>.</a:t>
            </a:r>
            <a:endParaRPr lang="fr-FR" sz="1200" b="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Data Analysis</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used mainly think description (Geertz,</a:t>
            </a:r>
            <a:r>
              <a:rPr lang="en-US" sz="1200" kern="1200" baseline="0" dirty="0" smtClean="0">
                <a:solidFill>
                  <a:schemeClr val="tx1"/>
                </a:solidFill>
                <a:effectLst/>
                <a:latin typeface="+mn-lt"/>
                <a:ea typeface="+mn-ea"/>
                <a:cs typeface="+mn-cs"/>
              </a:rPr>
              <a:t> 1973) </a:t>
            </a:r>
          </a:p>
          <a:p>
            <a:r>
              <a:rPr lang="en-US" sz="1200" kern="1200" baseline="0" dirty="0" smtClean="0">
                <a:solidFill>
                  <a:schemeClr val="tx1"/>
                </a:solidFill>
                <a:effectLst/>
                <a:latin typeface="+mn-lt"/>
                <a:ea typeface="+mn-ea"/>
                <a:cs typeface="+mn-cs"/>
              </a:rPr>
              <a:t>which involves </a:t>
            </a:r>
          </a:p>
          <a:p>
            <a:r>
              <a:rPr lang="en-US" sz="1200" b="1" u="sng" kern="1200" dirty="0" smtClean="0">
                <a:solidFill>
                  <a:schemeClr val="tx1"/>
                </a:solidFill>
                <a:effectLst/>
                <a:latin typeface="+mn-lt"/>
                <a:ea typeface="+mn-ea"/>
                <a:cs typeface="+mn-cs"/>
              </a:rPr>
              <a:t>understanding</a:t>
            </a:r>
            <a:r>
              <a:rPr lang="en-US" sz="1200" b="1" kern="1200" dirty="0" smtClean="0">
                <a:solidFill>
                  <a:schemeClr val="tx1"/>
                </a:solidFill>
                <a:effectLst/>
                <a:latin typeface="+mn-lt"/>
                <a:ea typeface="+mn-ea"/>
                <a:cs typeface="+mn-cs"/>
              </a:rPr>
              <a:t> what is shared in context </a:t>
            </a:r>
          </a:p>
          <a:p>
            <a:r>
              <a:rPr lang="en-US" sz="1200" b="1" kern="1200" dirty="0" smtClean="0">
                <a:solidFill>
                  <a:schemeClr val="tx1"/>
                </a:solidFill>
                <a:effectLst/>
                <a:latin typeface="+mn-lt"/>
                <a:ea typeface="+mn-ea"/>
                <a:cs typeface="+mn-cs"/>
              </a:rPr>
              <a:t>and </a:t>
            </a:r>
            <a:r>
              <a:rPr lang="en-US" sz="1200" b="1" u="sng" kern="1200" dirty="0" smtClean="0">
                <a:solidFill>
                  <a:schemeClr val="tx1"/>
                </a:solidFill>
                <a:effectLst/>
                <a:latin typeface="+mn-lt"/>
                <a:ea typeface="+mn-ea"/>
                <a:cs typeface="+mn-cs"/>
              </a:rPr>
              <a:t>interpreting</a:t>
            </a:r>
            <a:r>
              <a:rPr lang="en-US" sz="1200" b="1" kern="1200" dirty="0" smtClean="0">
                <a:solidFill>
                  <a:schemeClr val="tx1"/>
                </a:solidFill>
                <a:effectLst/>
                <a:latin typeface="+mn-lt"/>
                <a:ea typeface="+mn-ea"/>
                <a:cs typeface="+mn-cs"/>
              </a:rPr>
              <a:t> it when describing 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sought feedback from participants on the syntheses of their interviews.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We used hermeneutic circles in the interpretation,</a:t>
            </a:r>
          </a:p>
          <a:p>
            <a:r>
              <a:rPr lang="en-US" sz="1200" kern="1200" baseline="0" dirty="0" smtClean="0">
                <a:solidFill>
                  <a:schemeClr val="tx1"/>
                </a:solidFill>
                <a:effectLst/>
                <a:latin typeface="+mn-lt"/>
                <a:ea typeface="+mn-ea"/>
                <a:cs typeface="+mn-cs"/>
              </a:rPr>
              <a:t>circling to and from the whole interview </a:t>
            </a:r>
            <a:r>
              <a:rPr lang="en-US" sz="1200" kern="1200" baseline="0" dirty="0" smtClean="0">
                <a:solidFill>
                  <a:schemeClr val="tx1"/>
                </a:solidFill>
                <a:effectLst/>
                <a:latin typeface="+mn-lt"/>
                <a:ea typeface="+mn-ea"/>
                <a:cs typeface="+mn-cs"/>
              </a:rPr>
              <a:t>and its parts,</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from </a:t>
            </a:r>
            <a:r>
              <a:rPr lang="en-US" sz="1200" kern="1200" baseline="0" dirty="0" smtClean="0">
                <a:solidFill>
                  <a:schemeClr val="tx1"/>
                </a:solidFill>
                <a:effectLst/>
                <a:latin typeface="+mn-lt"/>
                <a:ea typeface="+mn-ea"/>
                <a:cs typeface="+mn-cs"/>
              </a:rPr>
              <a:t>individual interviews to sets of interviews,</a:t>
            </a:r>
          </a:p>
          <a:p>
            <a:r>
              <a:rPr lang="en-US" sz="1200" kern="1200" baseline="0" dirty="0" smtClean="0">
                <a:solidFill>
                  <a:schemeClr val="tx1"/>
                </a:solidFill>
                <a:effectLst/>
                <a:latin typeface="+mn-lt"/>
                <a:ea typeface="+mn-ea"/>
                <a:cs typeface="+mn-cs"/>
              </a:rPr>
              <a:t>and from interviews to </a:t>
            </a:r>
            <a:r>
              <a:rPr lang="en-US" sz="1200" kern="1200" baseline="0" dirty="0" smtClean="0">
                <a:solidFill>
                  <a:schemeClr val="tx1"/>
                </a:solidFill>
                <a:effectLst/>
                <a:latin typeface="+mn-lt"/>
                <a:ea typeface="+mn-ea"/>
                <a:cs typeface="+mn-cs"/>
              </a:rPr>
              <a:t>literature </a:t>
            </a:r>
            <a:r>
              <a:rPr lang="en-US" sz="1200" kern="1200" baseline="0" dirty="0" smtClean="0">
                <a:solidFill>
                  <a:schemeClr val="tx1"/>
                </a:solidFill>
                <a:effectLst/>
                <a:latin typeface="+mn-lt"/>
                <a:ea typeface="+mn-ea"/>
                <a:cs typeface="+mn-cs"/>
              </a:rPr>
              <a:t>that could help us understand what was going 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We also used QDA miner to code the interviews and their syntheses by theme </a:t>
            </a:r>
          </a:p>
          <a:p>
            <a:r>
              <a:rPr lang="en-US" sz="1200" kern="1200" baseline="0" dirty="0" smtClean="0">
                <a:solidFill>
                  <a:schemeClr val="tx1"/>
                </a:solidFill>
                <a:effectLst/>
                <a:latin typeface="+mn-lt"/>
                <a:ea typeface="+mn-ea"/>
                <a:cs typeface="+mn-cs"/>
              </a:rPr>
              <a:t>[for example familiarization with ICT, changes that seem to occur with the use of ICT in teaching and learning].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8</a:t>
            </a:fld>
            <a:endParaRPr lang="fr-FR" dirty="0"/>
          </a:p>
        </p:txBody>
      </p:sp>
    </p:spTree>
    <p:extLst>
      <p:ext uri="{BB962C8B-B14F-4D97-AF65-F5344CB8AC3E}">
        <p14:creationId xmlns:p14="http://schemas.microsoft.com/office/powerpoint/2010/main" val="3220386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kern="1200" dirty="0" smtClean="0">
                <a:solidFill>
                  <a:schemeClr val="tx1"/>
                </a:solidFill>
                <a:effectLst/>
                <a:latin typeface="+mn-lt"/>
                <a:ea typeface="+mn-ea"/>
                <a:cs typeface="+mn-cs"/>
              </a:rPr>
              <a:t>For</a:t>
            </a:r>
            <a:r>
              <a:rPr lang="en-US" sz="1200" b="0" kern="1200" baseline="0" dirty="0" smtClean="0">
                <a:solidFill>
                  <a:schemeClr val="tx1"/>
                </a:solidFill>
                <a:effectLst/>
                <a:latin typeface="+mn-lt"/>
                <a:ea typeface="+mn-ea"/>
                <a:cs typeface="+mn-cs"/>
              </a:rPr>
              <a:t> the presentation of the results, </a:t>
            </a:r>
          </a:p>
          <a:p>
            <a:r>
              <a:rPr lang="en-US" sz="1200" b="0" kern="1200" baseline="0" dirty="0" smtClean="0">
                <a:solidFill>
                  <a:schemeClr val="tx1"/>
                </a:solidFill>
                <a:effectLst/>
                <a:latin typeface="+mn-lt"/>
                <a:ea typeface="+mn-ea"/>
                <a:cs typeface="+mn-cs"/>
              </a:rPr>
              <a:t>I will present them in relation to the three specific research </a:t>
            </a:r>
            <a:r>
              <a:rPr lang="en-US" sz="1200" b="0" kern="1200" baseline="0" dirty="0" smtClean="0">
                <a:solidFill>
                  <a:schemeClr val="tx1"/>
                </a:solidFill>
                <a:effectLst/>
                <a:latin typeface="+mn-lt"/>
                <a:ea typeface="+mn-ea"/>
                <a:cs typeface="+mn-cs"/>
              </a:rPr>
              <a:t>objectives</a:t>
            </a:r>
          </a:p>
          <a:p>
            <a:r>
              <a:rPr lang="en-US" sz="1200" b="0" kern="1200" baseline="0" dirty="0" smtClean="0">
                <a:solidFill>
                  <a:schemeClr val="tx1"/>
                </a:solidFill>
                <a:effectLst/>
                <a:latin typeface="+mn-lt"/>
                <a:ea typeface="+mn-ea"/>
                <a:cs typeface="+mn-cs"/>
              </a:rPr>
              <a:t>that we reviewed earlier.</a:t>
            </a:r>
            <a:endParaRPr lang="en-US" sz="1200" b="0" kern="1200" baseline="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The first two concern primary and high school teachers in Bamako, </a:t>
            </a:r>
            <a:r>
              <a:rPr lang="en-US" sz="1200" b="0" kern="1200" baseline="0" dirty="0" smtClean="0">
                <a:solidFill>
                  <a:schemeClr val="tx1"/>
                </a:solidFill>
                <a:effectLst/>
                <a:latin typeface="+mn-lt"/>
                <a:ea typeface="+mn-ea"/>
                <a:cs typeface="+mn-cs"/>
              </a:rPr>
              <a:t>Mali,</a:t>
            </a:r>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and </a:t>
            </a:r>
            <a:r>
              <a:rPr lang="en-US" sz="1200" b="0" kern="1200" baseline="0" dirty="0" smtClean="0">
                <a:solidFill>
                  <a:schemeClr val="tx1"/>
                </a:solidFill>
                <a:effectLst/>
                <a:latin typeface="+mn-lt"/>
                <a:ea typeface="+mn-ea"/>
                <a:cs typeface="+mn-cs"/>
              </a:rPr>
              <a:t>the third relates to university professors</a:t>
            </a:r>
          </a:p>
          <a:p>
            <a:r>
              <a:rPr lang="en-US" sz="1200" b="0" kern="1200" baseline="0" dirty="0" smtClean="0">
                <a:solidFill>
                  <a:schemeClr val="tx1"/>
                </a:solidFill>
                <a:effectLst/>
                <a:latin typeface="+mn-lt"/>
                <a:ea typeface="+mn-ea"/>
                <a:cs typeface="+mn-cs"/>
              </a:rPr>
              <a:t>in four different African countries.</a:t>
            </a:r>
            <a:endParaRPr lang="en-US" sz="1200" b="0" kern="1200" dirty="0" smtClean="0">
              <a:solidFill>
                <a:schemeClr val="tx1"/>
              </a:solidFill>
              <a:effectLst/>
              <a:latin typeface="+mn-lt"/>
              <a:ea typeface="+mn-ea"/>
              <a:cs typeface="+mn-cs"/>
            </a:endParaRPr>
          </a:p>
          <a:p>
            <a:endParaRPr lang="en-US" baseline="0" dirty="0" smtClean="0"/>
          </a:p>
          <a:p>
            <a:endParaRPr lang="en-US" baseline="0" dirty="0" smtClean="0"/>
          </a:p>
          <a:p>
            <a:endParaRPr lang="en-US" baseline="0" dirty="0" smtClean="0"/>
          </a:p>
        </p:txBody>
      </p:sp>
      <p:sp>
        <p:nvSpPr>
          <p:cNvPr id="4" name="Espace réservé du numéro de diapositive 3"/>
          <p:cNvSpPr>
            <a:spLocks noGrp="1"/>
          </p:cNvSpPr>
          <p:nvPr>
            <p:ph type="sldNum" sz="quarter" idx="10"/>
          </p:nvPr>
        </p:nvSpPr>
        <p:spPr/>
        <p:txBody>
          <a:bodyPr/>
          <a:lstStyle/>
          <a:p>
            <a:fld id="{42BCA2D2-0009-45D8-929A-16F71EFB81DD}" type="slidenum">
              <a:rPr lang="fr-FR" smtClean="0"/>
              <a:t>9</a:t>
            </a:fld>
            <a:endParaRPr lang="fr-FR" dirty="0"/>
          </a:p>
        </p:txBody>
      </p:sp>
    </p:spTree>
    <p:extLst>
      <p:ext uri="{BB962C8B-B14F-4D97-AF65-F5344CB8AC3E}">
        <p14:creationId xmlns:p14="http://schemas.microsoft.com/office/powerpoint/2010/main" val="160611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6E91ECD-3D93-4FB8-AC52-DF32DFB0A9D3}" type="datetimeFigureOut">
              <a:rPr lang="fr-FR" smtClean="0"/>
              <a:t>26/08/2015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69F23DE-9286-4E7C-978A-0244139F51E3}" type="slidenum">
              <a:rPr lang="fr-FR" smtClean="0"/>
              <a:t>‹N°›</a:t>
            </a:fld>
            <a:endParaRPr lang="fr-FR" dirty="0"/>
          </a:p>
        </p:txBody>
      </p:sp>
    </p:spTree>
    <p:extLst>
      <p:ext uri="{BB962C8B-B14F-4D97-AF65-F5344CB8AC3E}">
        <p14:creationId xmlns:p14="http://schemas.microsoft.com/office/powerpoint/2010/main" val="1293159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6E91ECD-3D93-4FB8-AC52-DF32DFB0A9D3}" type="datetimeFigureOut">
              <a:rPr lang="fr-FR" smtClean="0"/>
              <a:t>26/08/2015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69F23DE-9286-4E7C-978A-0244139F51E3}" type="slidenum">
              <a:rPr lang="fr-FR" smtClean="0"/>
              <a:t>‹N°›</a:t>
            </a:fld>
            <a:endParaRPr lang="fr-FR" dirty="0"/>
          </a:p>
        </p:txBody>
      </p:sp>
    </p:spTree>
    <p:extLst>
      <p:ext uri="{BB962C8B-B14F-4D97-AF65-F5344CB8AC3E}">
        <p14:creationId xmlns:p14="http://schemas.microsoft.com/office/powerpoint/2010/main" val="220264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6E91ECD-3D93-4FB8-AC52-DF32DFB0A9D3}" type="datetimeFigureOut">
              <a:rPr lang="fr-FR" smtClean="0"/>
              <a:t>26/08/2015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69F23DE-9286-4E7C-978A-0244139F51E3}" type="slidenum">
              <a:rPr lang="fr-FR" smtClean="0"/>
              <a:t>‹N°›</a:t>
            </a:fld>
            <a:endParaRPr lang="fr-FR" dirty="0"/>
          </a:p>
        </p:txBody>
      </p:sp>
    </p:spTree>
    <p:extLst>
      <p:ext uri="{BB962C8B-B14F-4D97-AF65-F5344CB8AC3E}">
        <p14:creationId xmlns:p14="http://schemas.microsoft.com/office/powerpoint/2010/main" val="278669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6E91ECD-3D93-4FB8-AC52-DF32DFB0A9D3}" type="datetimeFigureOut">
              <a:rPr lang="fr-FR" smtClean="0"/>
              <a:t>26/08/2015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69F23DE-9286-4E7C-978A-0244139F51E3}" type="slidenum">
              <a:rPr lang="fr-FR" smtClean="0"/>
              <a:t>‹N°›</a:t>
            </a:fld>
            <a:endParaRPr lang="fr-FR" dirty="0"/>
          </a:p>
        </p:txBody>
      </p:sp>
    </p:spTree>
    <p:extLst>
      <p:ext uri="{BB962C8B-B14F-4D97-AF65-F5344CB8AC3E}">
        <p14:creationId xmlns:p14="http://schemas.microsoft.com/office/powerpoint/2010/main" val="365968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6E91ECD-3D93-4FB8-AC52-DF32DFB0A9D3}" type="datetimeFigureOut">
              <a:rPr lang="fr-FR" smtClean="0"/>
              <a:t>26/08/2015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69F23DE-9286-4E7C-978A-0244139F51E3}" type="slidenum">
              <a:rPr lang="fr-FR" smtClean="0"/>
              <a:t>‹N°›</a:t>
            </a:fld>
            <a:endParaRPr lang="fr-FR" dirty="0"/>
          </a:p>
        </p:txBody>
      </p:sp>
    </p:spTree>
    <p:extLst>
      <p:ext uri="{BB962C8B-B14F-4D97-AF65-F5344CB8AC3E}">
        <p14:creationId xmlns:p14="http://schemas.microsoft.com/office/powerpoint/2010/main" val="157502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6E91ECD-3D93-4FB8-AC52-DF32DFB0A9D3}" type="datetimeFigureOut">
              <a:rPr lang="fr-FR" smtClean="0"/>
              <a:t>26/08/2015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69F23DE-9286-4E7C-978A-0244139F51E3}" type="slidenum">
              <a:rPr lang="fr-FR" smtClean="0"/>
              <a:t>‹N°›</a:t>
            </a:fld>
            <a:endParaRPr lang="fr-FR" dirty="0"/>
          </a:p>
        </p:txBody>
      </p:sp>
    </p:spTree>
    <p:extLst>
      <p:ext uri="{BB962C8B-B14F-4D97-AF65-F5344CB8AC3E}">
        <p14:creationId xmlns:p14="http://schemas.microsoft.com/office/powerpoint/2010/main" val="13803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6E91ECD-3D93-4FB8-AC52-DF32DFB0A9D3}" type="datetimeFigureOut">
              <a:rPr lang="fr-FR" smtClean="0"/>
              <a:t>26/08/2015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D69F23DE-9286-4E7C-978A-0244139F51E3}" type="slidenum">
              <a:rPr lang="fr-FR" smtClean="0"/>
              <a:t>‹N°›</a:t>
            </a:fld>
            <a:endParaRPr lang="fr-FR" dirty="0"/>
          </a:p>
        </p:txBody>
      </p:sp>
    </p:spTree>
    <p:extLst>
      <p:ext uri="{BB962C8B-B14F-4D97-AF65-F5344CB8AC3E}">
        <p14:creationId xmlns:p14="http://schemas.microsoft.com/office/powerpoint/2010/main" val="387106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6E91ECD-3D93-4FB8-AC52-DF32DFB0A9D3}" type="datetimeFigureOut">
              <a:rPr lang="fr-FR" smtClean="0"/>
              <a:t>26/08/2015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D69F23DE-9286-4E7C-978A-0244139F51E3}" type="slidenum">
              <a:rPr lang="fr-FR" smtClean="0"/>
              <a:t>‹N°›</a:t>
            </a:fld>
            <a:endParaRPr lang="fr-FR" dirty="0"/>
          </a:p>
        </p:txBody>
      </p:sp>
    </p:spTree>
    <p:extLst>
      <p:ext uri="{BB962C8B-B14F-4D97-AF65-F5344CB8AC3E}">
        <p14:creationId xmlns:p14="http://schemas.microsoft.com/office/powerpoint/2010/main" val="96795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6E91ECD-3D93-4FB8-AC52-DF32DFB0A9D3}" type="datetimeFigureOut">
              <a:rPr lang="fr-FR" smtClean="0"/>
              <a:t>26/08/2015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69F23DE-9286-4E7C-978A-0244139F51E3}" type="slidenum">
              <a:rPr lang="fr-FR" smtClean="0"/>
              <a:t>‹N°›</a:t>
            </a:fld>
            <a:endParaRPr lang="fr-FR" dirty="0"/>
          </a:p>
        </p:txBody>
      </p:sp>
    </p:spTree>
    <p:extLst>
      <p:ext uri="{BB962C8B-B14F-4D97-AF65-F5344CB8AC3E}">
        <p14:creationId xmlns:p14="http://schemas.microsoft.com/office/powerpoint/2010/main" val="86613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6E91ECD-3D93-4FB8-AC52-DF32DFB0A9D3}" type="datetimeFigureOut">
              <a:rPr lang="fr-FR" smtClean="0"/>
              <a:t>26/08/2015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69F23DE-9286-4E7C-978A-0244139F51E3}" type="slidenum">
              <a:rPr lang="fr-FR" smtClean="0"/>
              <a:t>‹N°›</a:t>
            </a:fld>
            <a:endParaRPr lang="fr-FR" dirty="0"/>
          </a:p>
        </p:txBody>
      </p:sp>
    </p:spTree>
    <p:extLst>
      <p:ext uri="{BB962C8B-B14F-4D97-AF65-F5344CB8AC3E}">
        <p14:creationId xmlns:p14="http://schemas.microsoft.com/office/powerpoint/2010/main" val="329427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6E91ECD-3D93-4FB8-AC52-DF32DFB0A9D3}" type="datetimeFigureOut">
              <a:rPr lang="fr-FR" smtClean="0"/>
              <a:t>26/08/2015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69F23DE-9286-4E7C-978A-0244139F51E3}" type="slidenum">
              <a:rPr lang="fr-FR" smtClean="0"/>
              <a:t>‹N°›</a:t>
            </a:fld>
            <a:endParaRPr lang="fr-FR" dirty="0"/>
          </a:p>
        </p:txBody>
      </p:sp>
    </p:spTree>
    <p:extLst>
      <p:ext uri="{BB962C8B-B14F-4D97-AF65-F5344CB8AC3E}">
        <p14:creationId xmlns:p14="http://schemas.microsoft.com/office/powerpoint/2010/main" val="32567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91ECD-3D93-4FB8-AC52-DF32DFB0A9D3}" type="datetimeFigureOut">
              <a:rPr lang="fr-FR" smtClean="0"/>
              <a:t>26/08/2015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F23DE-9286-4E7C-978A-0244139F51E3}" type="slidenum">
              <a:rPr lang="fr-FR" smtClean="0"/>
              <a:t>‹N°›</a:t>
            </a:fld>
            <a:endParaRPr lang="fr-FR" dirty="0"/>
          </a:p>
        </p:txBody>
      </p:sp>
    </p:spTree>
    <p:extLst>
      <p:ext uri="{BB962C8B-B14F-4D97-AF65-F5344CB8AC3E}">
        <p14:creationId xmlns:p14="http://schemas.microsoft.com/office/powerpoint/2010/main" val="2626629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u-bamako.ml.refer.org/"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hyperlink" Target="https://gone2mali.files.wordpress.com/2013/02/bamako-kids-5-0171.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16.jpeg"/><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412776"/>
            <a:ext cx="7772400" cy="2304255"/>
          </a:xfrm>
        </p:spPr>
        <p:txBody>
          <a:bodyPr>
            <a:normAutofit fontScale="90000"/>
          </a:bodyPr>
          <a:lstStyle/>
          <a:p>
            <a:r>
              <a:rPr lang="en-US" b="1" dirty="0" smtClean="0"/>
              <a:t>Pedagogical Appropriation of</a:t>
            </a:r>
            <a:r>
              <a:rPr lang="en-US" dirty="0" smtClean="0"/>
              <a:t/>
            </a:r>
            <a:br>
              <a:rPr lang="en-US" dirty="0" smtClean="0"/>
            </a:br>
            <a:r>
              <a:rPr lang="en-US" b="1" dirty="0" smtClean="0"/>
              <a:t>Information and Communication Technologies</a:t>
            </a:r>
            <a:r>
              <a:rPr lang="en-US" dirty="0" smtClean="0"/>
              <a:t/>
            </a:r>
            <a:br>
              <a:rPr lang="en-US" dirty="0" smtClean="0"/>
            </a:br>
            <a:r>
              <a:rPr lang="en-US" b="1" dirty="0" smtClean="0"/>
              <a:t>by West African Educators</a:t>
            </a:r>
            <a:endParaRPr lang="en-US" dirty="0"/>
          </a:p>
        </p:txBody>
      </p:sp>
      <p:sp>
        <p:nvSpPr>
          <p:cNvPr id="3" name="Sous-titre 2"/>
          <p:cNvSpPr>
            <a:spLocks noGrp="1"/>
          </p:cNvSpPr>
          <p:nvPr>
            <p:ph type="subTitle" idx="1"/>
          </p:nvPr>
        </p:nvSpPr>
        <p:spPr>
          <a:xfrm>
            <a:off x="824207" y="3933056"/>
            <a:ext cx="7348193" cy="2592288"/>
          </a:xfrm>
        </p:spPr>
        <p:txBody>
          <a:bodyPr>
            <a:noAutofit/>
          </a:bodyPr>
          <a:lstStyle/>
          <a:p>
            <a:pPr algn="r"/>
            <a:r>
              <a:rPr lang="fr-CA" sz="1400" dirty="0" smtClean="0">
                <a:solidFill>
                  <a:schemeClr val="tx1">
                    <a:lumMod val="85000"/>
                    <a:lumOff val="15000"/>
                  </a:schemeClr>
                </a:solidFill>
              </a:rPr>
              <a:t>Thèse présentée à la </a:t>
            </a:r>
          </a:p>
          <a:p>
            <a:pPr algn="r"/>
            <a:r>
              <a:rPr lang="fr-CA" sz="1400" dirty="0" smtClean="0">
                <a:solidFill>
                  <a:schemeClr val="tx1">
                    <a:lumMod val="85000"/>
                    <a:lumOff val="15000"/>
                  </a:schemeClr>
                </a:solidFill>
              </a:rPr>
              <a:t>Faculté des études supérieures et postdoctorales, </a:t>
            </a:r>
          </a:p>
          <a:p>
            <a:pPr algn="r"/>
            <a:r>
              <a:rPr lang="fr-CA" sz="1400" dirty="0" smtClean="0">
                <a:solidFill>
                  <a:schemeClr val="tx1">
                    <a:lumMod val="85000"/>
                    <a:lumOff val="15000"/>
                  </a:schemeClr>
                </a:solidFill>
              </a:rPr>
              <a:t>Université de Montréal, Québec, Canada,</a:t>
            </a:r>
          </a:p>
          <a:p>
            <a:pPr algn="r"/>
            <a:r>
              <a:rPr lang="fr-CA" sz="1400" dirty="0" smtClean="0">
                <a:solidFill>
                  <a:schemeClr val="tx1">
                    <a:lumMod val="85000"/>
                    <a:lumOff val="15000"/>
                  </a:schemeClr>
                </a:solidFill>
              </a:rPr>
              <a:t>en vue de l’obtention du grade de PhD (doctorat) en</a:t>
            </a:r>
          </a:p>
          <a:p>
            <a:pPr algn="r"/>
            <a:r>
              <a:rPr lang="fr-CA" sz="1400" b="1" dirty="0" smtClean="0">
                <a:solidFill>
                  <a:schemeClr val="tx1">
                    <a:lumMod val="85000"/>
                    <a:lumOff val="15000"/>
                  </a:schemeClr>
                </a:solidFill>
              </a:rPr>
              <a:t>Sciences de l’éducation</a:t>
            </a:r>
            <a:r>
              <a:rPr lang="fr-CA" sz="1400" dirty="0" smtClean="0">
                <a:solidFill>
                  <a:schemeClr val="tx1">
                    <a:lumMod val="85000"/>
                    <a:lumOff val="15000"/>
                  </a:schemeClr>
                </a:solidFill>
              </a:rPr>
              <a:t>, option techno pédagogie</a:t>
            </a:r>
          </a:p>
          <a:p>
            <a:pPr algn="r"/>
            <a:r>
              <a:rPr lang="fr-CA" sz="1000" dirty="0" smtClean="0">
                <a:solidFill>
                  <a:schemeClr val="tx1">
                    <a:lumMod val="85000"/>
                    <a:lumOff val="15000"/>
                  </a:schemeClr>
                </a:solidFill>
              </a:rPr>
              <a:t> </a:t>
            </a:r>
          </a:p>
          <a:p>
            <a:pPr algn="r"/>
            <a:r>
              <a:rPr lang="fr-CA" sz="1400" dirty="0" smtClean="0">
                <a:solidFill>
                  <a:schemeClr val="tx1">
                    <a:lumMod val="85000"/>
                    <a:lumOff val="15000"/>
                  </a:schemeClr>
                </a:solidFill>
              </a:rPr>
              <a:t>27 août 2015</a:t>
            </a:r>
          </a:p>
          <a:p>
            <a:pPr algn="r"/>
            <a:r>
              <a:rPr lang="fr-CA" sz="1000" dirty="0" smtClean="0">
                <a:solidFill>
                  <a:schemeClr val="tx1">
                    <a:lumMod val="85000"/>
                    <a:lumOff val="15000"/>
                  </a:schemeClr>
                </a:solidFill>
              </a:rPr>
              <a:t> </a:t>
            </a:r>
          </a:p>
          <a:p>
            <a:pPr algn="r"/>
            <a:r>
              <a:rPr lang="fr-CA" sz="2000" b="1" dirty="0" smtClean="0">
                <a:solidFill>
                  <a:schemeClr val="tx1">
                    <a:lumMod val="85000"/>
                    <a:lumOff val="15000"/>
                  </a:schemeClr>
                </a:solidFill>
              </a:rPr>
              <a:t>Kathryn Touré</a:t>
            </a:r>
          </a:p>
          <a:p>
            <a:pPr algn="r"/>
            <a:r>
              <a:rPr lang="fr-CA" sz="1400" dirty="0" smtClean="0">
                <a:solidFill>
                  <a:schemeClr val="tx1">
                    <a:lumMod val="85000"/>
                    <a:lumOff val="15000"/>
                  </a:schemeClr>
                </a:solidFill>
              </a:rPr>
              <a:t>kathryn.toure@gmail.com</a:t>
            </a:r>
            <a:endParaRPr lang="fr-CA" sz="1400" dirty="0">
              <a:solidFill>
                <a:schemeClr val="tx1">
                  <a:lumMod val="85000"/>
                  <a:lumOff val="15000"/>
                </a:schemeClr>
              </a:solidFill>
            </a:endParaRPr>
          </a:p>
        </p:txBody>
      </p:sp>
      <p:pic>
        <p:nvPicPr>
          <p:cNvPr id="2050" name="Picture 2" descr="http://fse.umontreal.ca/fileadmin/templates/img/icn-logoudem-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27" y="332657"/>
            <a:ext cx="1800229" cy="70847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universite du mali"/>
          <p:cNvSpPr>
            <a:spLocks noChangeAspect="1" noChangeArrowheads="1"/>
          </p:cNvSpPr>
          <p:nvPr/>
        </p:nvSpPr>
        <p:spPr bwMode="auto">
          <a:xfrm>
            <a:off x="0" y="-136525"/>
            <a:ext cx="195262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2054" name="Picture 6" descr="Mali universities">
            <a:hlinkClick r:id="rId4" tooltip="View sit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16632"/>
            <a:ext cx="1296144" cy="1009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v\Documents\Mes eBooks\Mes images\PhD PPP photos\IMG_02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216" y="4030464"/>
            <a:ext cx="288369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13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60338"/>
            <a:ext cx="8352928" cy="1468462"/>
          </a:xfrm>
        </p:spPr>
        <p:style>
          <a:lnRef idx="1">
            <a:schemeClr val="accent1"/>
          </a:lnRef>
          <a:fillRef idx="2">
            <a:schemeClr val="accent1"/>
          </a:fillRef>
          <a:effectRef idx="1">
            <a:schemeClr val="accent1"/>
          </a:effectRef>
          <a:fontRef idx="minor">
            <a:schemeClr val="dk1"/>
          </a:fontRef>
        </p:style>
        <p:txBody>
          <a:bodyPr>
            <a:normAutofit/>
          </a:bodyPr>
          <a:lstStyle/>
          <a:p>
            <a:pPr algn="l">
              <a:lnSpc>
                <a:spcPts val="2700"/>
              </a:lnSpc>
              <a:spcBef>
                <a:spcPts val="0"/>
              </a:spcBef>
            </a:pPr>
            <a:r>
              <a:rPr lang="en-US" sz="4900" b="1" dirty="0" smtClean="0"/>
              <a:t>Results (1)</a:t>
            </a:r>
            <a:r>
              <a:rPr lang="en-US" sz="4600" b="1" dirty="0" smtClean="0"/>
              <a:t> </a:t>
            </a:r>
            <a:r>
              <a:rPr lang="en-US" sz="2400" dirty="0" smtClean="0"/>
              <a:t>regarding </a:t>
            </a:r>
            <a:r>
              <a:rPr lang="en-US" sz="2400" b="1" dirty="0"/>
              <a:t>how</a:t>
            </a:r>
            <a:r>
              <a:rPr lang="en-US" sz="2400" dirty="0"/>
              <a:t> and </a:t>
            </a:r>
            <a:r>
              <a:rPr lang="en-US" sz="2400" b="1" dirty="0"/>
              <a:t>why</a:t>
            </a:r>
            <a:r>
              <a:rPr lang="en-US" sz="2400" dirty="0"/>
              <a:t> </a:t>
            </a:r>
            <a:r>
              <a:rPr lang="en-US" sz="2400" dirty="0" smtClean="0"/>
              <a:t>primary through high school teachers in Mali pedagogically appropriate ICT and,</a:t>
            </a:r>
            <a:br>
              <a:rPr lang="en-US" sz="2400" dirty="0" smtClean="0"/>
            </a:br>
            <a:r>
              <a:rPr lang="en-US" sz="2400" dirty="0" smtClean="0"/>
              <a:t>according </a:t>
            </a:r>
            <a:r>
              <a:rPr lang="en-US" sz="2400" dirty="0"/>
              <a:t>to </a:t>
            </a:r>
            <a:r>
              <a:rPr lang="en-US" sz="2400" dirty="0" smtClean="0"/>
              <a:t>them, </a:t>
            </a:r>
            <a:r>
              <a:rPr lang="en-US" sz="2400" b="1" dirty="0" smtClean="0"/>
              <a:t>changes</a:t>
            </a:r>
            <a:r>
              <a:rPr lang="en-US" sz="2400" dirty="0" smtClean="0"/>
              <a:t> that seem to occur in the process</a:t>
            </a:r>
            <a:endParaRPr lang="fr-FR" sz="2400" dirty="0"/>
          </a:p>
        </p:txBody>
      </p:sp>
      <p:sp>
        <p:nvSpPr>
          <p:cNvPr id="4" name="Espace réservé du contenu 2"/>
          <p:cNvSpPr>
            <a:spLocks noGrp="1"/>
          </p:cNvSpPr>
          <p:nvPr>
            <p:ph idx="1"/>
          </p:nvPr>
        </p:nvSpPr>
        <p:spPr>
          <a:xfrm>
            <a:off x="395536" y="1717159"/>
            <a:ext cx="8545387" cy="4952201"/>
          </a:xfrm>
        </p:spPr>
        <p:txBody>
          <a:bodyPr>
            <a:normAutofit fontScale="85000" lnSpcReduction="20000"/>
          </a:bodyPr>
          <a:lstStyle/>
          <a:p>
            <a:pPr marL="0" indent="0">
              <a:buNone/>
            </a:pPr>
            <a:r>
              <a:rPr lang="en-US" sz="4400" b="1" dirty="0" smtClean="0"/>
              <a:t>Familiarization with ICT</a:t>
            </a:r>
            <a:endParaRPr lang="fr-FR" sz="4400" b="1" dirty="0"/>
          </a:p>
          <a:p>
            <a:pPr marL="0" indent="0" algn="r">
              <a:spcBef>
                <a:spcPts val="0"/>
              </a:spcBef>
              <a:buNone/>
            </a:pPr>
            <a:r>
              <a:rPr lang="en-US" sz="3400" dirty="0" smtClean="0"/>
              <a:t>Learning ICT until it </a:t>
            </a:r>
          </a:p>
          <a:p>
            <a:pPr marL="0" indent="0" algn="r">
              <a:spcBef>
                <a:spcPts val="500"/>
              </a:spcBef>
              <a:buNone/>
            </a:pPr>
            <a:r>
              <a:rPr lang="en-US" sz="3400" dirty="0" smtClean="0">
                <a:hlinkClick r:id="rId3" action="ppaction://hlinksldjump"/>
              </a:rPr>
              <a:t>meshes </a:t>
            </a:r>
            <a:r>
              <a:rPr lang="en-US" sz="3400" dirty="0" smtClean="0"/>
              <a:t>into every day life</a:t>
            </a:r>
          </a:p>
          <a:p>
            <a:pPr marL="0" indent="0">
              <a:spcBef>
                <a:spcPts val="0"/>
              </a:spcBef>
              <a:buNone/>
            </a:pPr>
            <a:endParaRPr lang="en-US" sz="1200" dirty="0"/>
          </a:p>
          <a:p>
            <a:pPr marL="0" lvl="0" indent="0">
              <a:spcBef>
                <a:spcPts val="648"/>
              </a:spcBef>
              <a:buNone/>
            </a:pPr>
            <a:r>
              <a:rPr lang="en-US" sz="4400" b="1" dirty="0" smtClean="0"/>
              <a:t>Use in teaching and learning</a:t>
            </a:r>
            <a:endParaRPr lang="en-US" sz="4400" b="1" dirty="0"/>
          </a:p>
          <a:p>
            <a:pPr marL="0" indent="0" algn="r">
              <a:spcBef>
                <a:spcPts val="0"/>
              </a:spcBef>
              <a:buNone/>
            </a:pPr>
            <a:r>
              <a:rPr lang="en-US" sz="3400" dirty="0" smtClean="0">
                <a:hlinkClick r:id="rId4" action="ppaction://hlinksldjump"/>
              </a:rPr>
              <a:t>Pedagogical goals</a:t>
            </a:r>
            <a:r>
              <a:rPr lang="en-US" sz="3400" dirty="0" smtClean="0"/>
              <a:t> guided </a:t>
            </a:r>
          </a:p>
          <a:p>
            <a:pPr marL="0" indent="0" algn="r">
              <a:spcBef>
                <a:spcPts val="500"/>
              </a:spcBef>
              <a:buNone/>
            </a:pPr>
            <a:r>
              <a:rPr lang="en-US" sz="3400" dirty="0" smtClean="0"/>
              <a:t>learning activities using </a:t>
            </a:r>
            <a:r>
              <a:rPr lang="en-US" sz="3400" dirty="0" smtClean="0"/>
              <a:t>ICT </a:t>
            </a:r>
            <a:endParaRPr lang="en-US" sz="3400" dirty="0" smtClean="0"/>
          </a:p>
          <a:p>
            <a:pPr marL="0" indent="0">
              <a:spcBef>
                <a:spcPts val="0"/>
              </a:spcBef>
              <a:buNone/>
            </a:pPr>
            <a:endParaRPr lang="en-US" sz="1200" dirty="0" smtClean="0"/>
          </a:p>
          <a:p>
            <a:pPr marL="0" indent="0">
              <a:spcBef>
                <a:spcPts val="0"/>
              </a:spcBef>
              <a:buNone/>
            </a:pPr>
            <a:r>
              <a:rPr lang="en-US" sz="4400" b="1" dirty="0" smtClean="0"/>
              <a:t>Changes</a:t>
            </a:r>
            <a:endParaRPr lang="en-US" sz="4400" b="1" dirty="0"/>
          </a:p>
          <a:p>
            <a:pPr marL="0" indent="0" algn="r">
              <a:spcBef>
                <a:spcPts val="0"/>
              </a:spcBef>
              <a:buNone/>
            </a:pPr>
            <a:r>
              <a:rPr lang="en-US" sz="3400" dirty="0">
                <a:hlinkClick r:id="rId5" action="ppaction://hlinksldjump"/>
              </a:rPr>
              <a:t>Changes perceived</a:t>
            </a:r>
            <a:r>
              <a:rPr lang="en-US" sz="3400" dirty="0"/>
              <a:t> in </a:t>
            </a:r>
            <a:r>
              <a:rPr lang="en-US" sz="3400" b="1" dirty="0"/>
              <a:t>pedagogy</a:t>
            </a:r>
            <a:r>
              <a:rPr lang="en-US" sz="3400" dirty="0"/>
              <a:t>, </a:t>
            </a:r>
            <a:endParaRPr lang="en-US" sz="3400" dirty="0" smtClean="0"/>
          </a:p>
          <a:p>
            <a:pPr marL="0" indent="0" algn="r">
              <a:spcBef>
                <a:spcPts val="300"/>
              </a:spcBef>
              <a:buNone/>
            </a:pPr>
            <a:r>
              <a:rPr lang="en-US" sz="3400" dirty="0" smtClean="0"/>
              <a:t>among </a:t>
            </a:r>
            <a:r>
              <a:rPr lang="en-US" sz="3400" b="1" dirty="0"/>
              <a:t>students and teachers</a:t>
            </a:r>
            <a:r>
              <a:rPr lang="en-US" sz="3400" dirty="0"/>
              <a:t>, </a:t>
            </a:r>
            <a:r>
              <a:rPr lang="en-US" sz="3400" dirty="0" smtClean="0"/>
              <a:t>in </a:t>
            </a:r>
            <a:r>
              <a:rPr lang="en-US" sz="3400" b="1" dirty="0"/>
              <a:t>course </a:t>
            </a:r>
            <a:r>
              <a:rPr lang="en-US" sz="3400" b="1" dirty="0" smtClean="0"/>
              <a:t>content</a:t>
            </a:r>
            <a:r>
              <a:rPr lang="en-US" sz="3400" dirty="0" smtClean="0"/>
              <a:t>,</a:t>
            </a:r>
          </a:p>
          <a:p>
            <a:pPr marL="0" indent="0" algn="r">
              <a:spcBef>
                <a:spcPts val="300"/>
              </a:spcBef>
              <a:buNone/>
            </a:pPr>
            <a:r>
              <a:rPr lang="en-US" sz="3400" dirty="0" smtClean="0"/>
              <a:t>in </a:t>
            </a:r>
            <a:r>
              <a:rPr lang="en-US" sz="3400" b="1" dirty="0"/>
              <a:t>classrooms and </a:t>
            </a:r>
            <a:r>
              <a:rPr lang="en-US" sz="3400" b="1" dirty="0" smtClean="0"/>
              <a:t>schools</a:t>
            </a:r>
            <a:r>
              <a:rPr lang="en-US" sz="3400" dirty="0" smtClean="0"/>
              <a:t>,</a:t>
            </a:r>
          </a:p>
          <a:p>
            <a:pPr marL="0" indent="0" algn="r">
              <a:spcBef>
                <a:spcPts val="300"/>
              </a:spcBef>
              <a:buNone/>
            </a:pPr>
            <a:r>
              <a:rPr lang="en-US" sz="3400" dirty="0" smtClean="0"/>
              <a:t>and </a:t>
            </a:r>
            <a:r>
              <a:rPr lang="en-US" sz="3400" dirty="0"/>
              <a:t>in teachers’ </a:t>
            </a:r>
            <a:r>
              <a:rPr lang="en-US" sz="3400" b="1" dirty="0"/>
              <a:t>professional </a:t>
            </a:r>
            <a:r>
              <a:rPr lang="en-US" sz="3400" b="1" dirty="0" smtClean="0"/>
              <a:t>development</a:t>
            </a:r>
          </a:p>
          <a:p>
            <a:pPr marL="0" indent="0" algn="r">
              <a:spcBef>
                <a:spcPts val="0"/>
              </a:spcBef>
              <a:buNone/>
            </a:pPr>
            <a:endParaRPr lang="en-US" sz="1200" dirty="0" smtClean="0"/>
          </a:p>
          <a:p>
            <a:pPr marL="0" indent="0" algn="r">
              <a:spcBef>
                <a:spcPts val="0"/>
              </a:spcBef>
              <a:spcAft>
                <a:spcPts val="300"/>
              </a:spcAft>
              <a:buNone/>
            </a:pPr>
            <a:endParaRPr lang="en-US" b="1" dirty="0"/>
          </a:p>
        </p:txBody>
      </p:sp>
      <p:sp>
        <p:nvSpPr>
          <p:cNvPr id="5" name="AutoShape 2" descr="Image result for cheetah"/>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2757060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85800"/>
            <a:ext cx="8229600" cy="1143000"/>
          </a:xfrm>
        </p:spPr>
        <p:txBody>
          <a:bodyPr>
            <a:noAutofit/>
          </a:bodyPr>
          <a:lstStyle/>
          <a:p>
            <a:pPr algn="l"/>
            <a:r>
              <a:rPr lang="en-US" sz="5400" b="1" dirty="0" smtClean="0"/>
              <a:t>ICT meshes into </a:t>
            </a:r>
            <a:br>
              <a:rPr lang="en-US" sz="5400" b="1" dirty="0" smtClean="0"/>
            </a:br>
            <a:r>
              <a:rPr lang="en-US" sz="5400" b="1" dirty="0" smtClean="0"/>
              <a:t>everyday life</a:t>
            </a:r>
            <a:endParaRPr lang="fr-FR" sz="5400" b="1" dirty="0"/>
          </a:p>
        </p:txBody>
      </p:sp>
      <p:sp>
        <p:nvSpPr>
          <p:cNvPr id="3" name="Espace réservé du contenu 2"/>
          <p:cNvSpPr>
            <a:spLocks noGrp="1"/>
          </p:cNvSpPr>
          <p:nvPr>
            <p:ph idx="1"/>
          </p:nvPr>
        </p:nvSpPr>
        <p:spPr>
          <a:xfrm>
            <a:off x="457200" y="2492896"/>
            <a:ext cx="8229600" cy="3440272"/>
          </a:xfrm>
        </p:spPr>
        <p:txBody>
          <a:bodyPr>
            <a:noAutofit/>
          </a:bodyPr>
          <a:lstStyle/>
          <a:p>
            <a:pPr marL="0" indent="0">
              <a:buNone/>
            </a:pPr>
            <a:r>
              <a:rPr lang="fr-FR" sz="4000" dirty="0" smtClean="0"/>
              <a:t>“</a:t>
            </a:r>
            <a:r>
              <a:rPr lang="fr-FR" sz="4000" i="1" dirty="0" smtClean="0"/>
              <a:t>Les </a:t>
            </a:r>
            <a:r>
              <a:rPr lang="fr-FR" sz="4000" i="1" dirty="0"/>
              <a:t>TIC étaient </a:t>
            </a:r>
            <a:r>
              <a:rPr lang="fr-FR" sz="4000" b="1" i="1" dirty="0"/>
              <a:t>étranges</a:t>
            </a:r>
            <a:r>
              <a:rPr lang="fr-FR" sz="4000" i="1" dirty="0"/>
              <a:t> </a:t>
            </a:r>
            <a:r>
              <a:rPr lang="fr-FR" sz="4000" i="1" dirty="0" smtClean="0"/>
              <a:t>mais </a:t>
            </a:r>
            <a:r>
              <a:rPr lang="fr-FR" sz="4000" i="1" dirty="0"/>
              <a:t>sont devenues </a:t>
            </a:r>
            <a:r>
              <a:rPr lang="fr-FR" sz="4000" b="1" i="1" dirty="0" smtClean="0"/>
              <a:t>intimes</a:t>
            </a:r>
            <a:r>
              <a:rPr lang="fr-FR" sz="4000" i="1" dirty="0" smtClean="0"/>
              <a:t>.</a:t>
            </a:r>
            <a:r>
              <a:rPr lang="fr-FR" sz="4000" dirty="0" smtClean="0"/>
              <a:t>” </a:t>
            </a:r>
            <a:r>
              <a:rPr lang="fr-FR" sz="4000" dirty="0"/>
              <a:t>(Jeremiah)</a:t>
            </a:r>
          </a:p>
          <a:p>
            <a:pPr marL="0" indent="0">
              <a:buNone/>
            </a:pPr>
            <a:endParaRPr lang="fr-FR" sz="4000" dirty="0"/>
          </a:p>
          <a:p>
            <a:pPr marL="0" indent="0">
              <a:buNone/>
            </a:pPr>
            <a:r>
              <a:rPr lang="fr-FR" sz="4000" dirty="0" smtClean="0"/>
              <a:t>“</a:t>
            </a:r>
            <a:r>
              <a:rPr lang="fr-CA" sz="4000" i="1" dirty="0" smtClean="0"/>
              <a:t>La </a:t>
            </a:r>
            <a:r>
              <a:rPr lang="fr-CA" sz="4000" i="1" dirty="0"/>
              <a:t>technologie </a:t>
            </a:r>
            <a:r>
              <a:rPr lang="fr-CA" sz="4000" i="1" dirty="0" smtClean="0"/>
              <a:t>est </a:t>
            </a:r>
            <a:r>
              <a:rPr lang="fr-CA" sz="4000" i="1" dirty="0"/>
              <a:t>carrément </a:t>
            </a:r>
            <a:r>
              <a:rPr lang="fr-CA" sz="4000" b="1" i="1" dirty="0" smtClean="0"/>
              <a:t>liée </a:t>
            </a:r>
            <a:r>
              <a:rPr lang="fr-CA" sz="4000" b="1" i="1" dirty="0"/>
              <a:t>à ma personne</a:t>
            </a:r>
            <a:r>
              <a:rPr lang="fr-CA" sz="4000" i="1" dirty="0" smtClean="0"/>
              <a:t>.</a:t>
            </a:r>
            <a:r>
              <a:rPr lang="fr-FR" sz="4000" dirty="0" smtClean="0"/>
              <a:t>”</a:t>
            </a:r>
            <a:r>
              <a:rPr lang="fr-CA" sz="4000" dirty="0" smtClean="0"/>
              <a:t> </a:t>
            </a:r>
            <a:r>
              <a:rPr lang="fr-CA" sz="4000" dirty="0"/>
              <a:t>(Hamidou</a:t>
            </a:r>
            <a:r>
              <a:rPr lang="fr-CA" sz="4000" dirty="0" smtClean="0"/>
              <a:t>)</a:t>
            </a:r>
            <a:endParaRPr lang="fr-CA" sz="4000" dirty="0"/>
          </a:p>
        </p:txBody>
      </p:sp>
      <p:pic>
        <p:nvPicPr>
          <p:cNvPr id="4" name="Picture 2" descr="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0"/>
            <a:ext cx="3203848" cy="21930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64088" y="6156593"/>
            <a:ext cx="3574827" cy="584775"/>
          </a:xfrm>
          <a:prstGeom prst="rect">
            <a:avLst/>
          </a:prstGeom>
        </p:spPr>
        <p:txBody>
          <a:bodyPr wrap="square">
            <a:spAutoFit/>
          </a:bodyPr>
          <a:lstStyle/>
          <a:p>
            <a:pPr lvl="0" algn="r">
              <a:spcBef>
                <a:spcPct val="20000"/>
              </a:spcBef>
            </a:pPr>
            <a:r>
              <a:rPr lang="en-US" sz="3200" dirty="0">
                <a:solidFill>
                  <a:prstClr val="black"/>
                </a:solidFill>
                <a:hlinkClick r:id="rId5" action="ppaction://hlinksldjump"/>
              </a:rPr>
              <a:t>Return</a:t>
            </a:r>
            <a:r>
              <a:rPr lang="en-US" sz="3200" dirty="0">
                <a:solidFill>
                  <a:prstClr val="black"/>
                </a:solidFill>
              </a:rPr>
              <a:t> to Results (1)</a:t>
            </a:r>
          </a:p>
        </p:txBody>
      </p:sp>
    </p:spTree>
    <p:extLst>
      <p:ext uri="{BB962C8B-B14F-4D97-AF65-F5344CB8AC3E}">
        <p14:creationId xmlns:p14="http://schemas.microsoft.com/office/powerpoint/2010/main" val="3785636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3502605749"/>
              </p:ext>
            </p:extLst>
          </p:nvPr>
        </p:nvGraphicFramePr>
        <p:xfrm>
          <a:off x="899592" y="1124744"/>
          <a:ext cx="7200801" cy="5399719"/>
        </p:xfrm>
        <a:graphic>
          <a:graphicData uri="http://schemas.openxmlformats.org/drawingml/2006/table">
            <a:tbl>
              <a:tblPr firstRow="1" firstCol="1" bandRow="1">
                <a:tableStyleId>{5C22544A-7EE6-4342-B048-85BDC9FD1C3A}</a:tableStyleId>
              </a:tblPr>
              <a:tblGrid>
                <a:gridCol w="896675"/>
                <a:gridCol w="104003"/>
                <a:gridCol w="2514341"/>
                <a:gridCol w="3685782"/>
              </a:tblGrid>
              <a:tr h="218580">
                <a:tc gridSpan="2">
                  <a:txBody>
                    <a:bodyPr/>
                    <a:lstStyle/>
                    <a:p>
                      <a:pPr algn="ctr">
                        <a:lnSpc>
                          <a:spcPct val="115000"/>
                        </a:lnSpc>
                        <a:spcAft>
                          <a:spcPts val="0"/>
                        </a:spcAft>
                      </a:pPr>
                      <a:r>
                        <a:rPr lang="en-US" sz="1400" dirty="0">
                          <a:effectLst/>
                        </a:rPr>
                        <a:t>Teacher</a:t>
                      </a:r>
                      <a:endParaRPr lang="fr-FR" sz="1400" dirty="0">
                        <a:effectLst/>
                        <a:latin typeface="Calibri"/>
                        <a:ea typeface="Calibri"/>
                        <a:cs typeface="Times New Roman"/>
                      </a:endParaRPr>
                    </a:p>
                  </a:txBody>
                  <a:tcPr marL="67856" marR="67856" marT="0" marB="0"/>
                </a:tc>
                <a:tc hMerge="1">
                  <a:txBody>
                    <a:bodyPr/>
                    <a:lstStyle/>
                    <a:p>
                      <a:endParaRPr lang="fr-FR"/>
                    </a:p>
                  </a:txBody>
                  <a:tcPr/>
                </a:tc>
                <a:tc>
                  <a:txBody>
                    <a:bodyPr/>
                    <a:lstStyle/>
                    <a:p>
                      <a:pPr algn="ctr">
                        <a:lnSpc>
                          <a:spcPct val="115000"/>
                        </a:lnSpc>
                        <a:spcAft>
                          <a:spcPts val="0"/>
                        </a:spcAft>
                      </a:pPr>
                      <a:r>
                        <a:rPr lang="en-US" sz="1400" dirty="0">
                          <a:effectLst/>
                        </a:rPr>
                        <a:t>Pedagogical goal or objective</a:t>
                      </a:r>
                      <a:endParaRPr lang="fr-FR" sz="1400" dirty="0">
                        <a:effectLst/>
                        <a:latin typeface="Calibri"/>
                        <a:ea typeface="Calibri"/>
                        <a:cs typeface="Times New Roman"/>
                      </a:endParaRPr>
                    </a:p>
                  </a:txBody>
                  <a:tcPr marL="67856" marR="67856" marT="0" marB="0"/>
                </a:tc>
                <a:tc>
                  <a:txBody>
                    <a:bodyPr/>
                    <a:lstStyle/>
                    <a:p>
                      <a:pPr algn="ctr">
                        <a:lnSpc>
                          <a:spcPct val="115000"/>
                        </a:lnSpc>
                        <a:spcAft>
                          <a:spcPts val="0"/>
                        </a:spcAft>
                      </a:pPr>
                      <a:r>
                        <a:rPr lang="en-US" sz="1400" dirty="0">
                          <a:effectLst/>
                        </a:rPr>
                        <a:t>Learning activity using ICT</a:t>
                      </a:r>
                      <a:endParaRPr lang="fr-FR" sz="1400" dirty="0">
                        <a:effectLst/>
                        <a:latin typeface="Calibri"/>
                        <a:ea typeface="Calibri"/>
                        <a:cs typeface="Times New Roman"/>
                      </a:endParaRPr>
                    </a:p>
                  </a:txBody>
                  <a:tcPr marL="67856" marR="67856" marT="0" marB="0"/>
                </a:tc>
              </a:tr>
              <a:tr h="397419">
                <a:tc gridSpan="4">
                  <a:txBody>
                    <a:bodyPr/>
                    <a:lstStyle/>
                    <a:p>
                      <a:pPr algn="ctr">
                        <a:lnSpc>
                          <a:spcPct val="115000"/>
                        </a:lnSpc>
                        <a:spcAft>
                          <a:spcPts val="0"/>
                        </a:spcAft>
                      </a:pPr>
                      <a:r>
                        <a:rPr lang="en-US" sz="1000" dirty="0">
                          <a:effectLst/>
                        </a:rPr>
                        <a:t>using ICT to </a:t>
                      </a:r>
                      <a:r>
                        <a:rPr lang="en-US" sz="1000" u="sng" dirty="0">
                          <a:effectLst/>
                        </a:rPr>
                        <a:t>interact with others</a:t>
                      </a:r>
                      <a:r>
                        <a:rPr lang="en-US" sz="1000" dirty="0">
                          <a:effectLst/>
                        </a:rPr>
                        <a:t> –</a:t>
                      </a:r>
                      <a:endParaRPr lang="fr-FR" sz="1100" dirty="0">
                        <a:effectLst/>
                      </a:endParaRPr>
                    </a:p>
                    <a:p>
                      <a:pPr algn="ctr">
                        <a:lnSpc>
                          <a:spcPct val="115000"/>
                        </a:lnSpc>
                        <a:spcAft>
                          <a:spcPts val="0"/>
                        </a:spcAft>
                      </a:pPr>
                      <a:r>
                        <a:rPr lang="en-US" sz="1000" dirty="0" smtClean="0">
                          <a:effectLst/>
                        </a:rPr>
                        <a:t>to </a:t>
                      </a:r>
                      <a:r>
                        <a:rPr lang="en-US" sz="1000" dirty="0">
                          <a:effectLst/>
                        </a:rPr>
                        <a:t>appreciate culture and learn to speak foreign languages</a:t>
                      </a:r>
                      <a:endParaRPr lang="fr-FR" sz="1100" dirty="0">
                        <a:effectLst/>
                        <a:latin typeface="Calibri"/>
                        <a:ea typeface="Calibri"/>
                        <a:cs typeface="Times New Roman"/>
                      </a:endParaRPr>
                    </a:p>
                  </a:txBody>
                  <a:tcPr marL="67856" marR="67856" marT="0" marB="0"/>
                </a:tc>
                <a:tc hMerge="1">
                  <a:txBody>
                    <a:bodyPr/>
                    <a:lstStyle/>
                    <a:p>
                      <a:endParaRPr lang="fr-FR"/>
                    </a:p>
                  </a:txBody>
                  <a:tcPr/>
                </a:tc>
                <a:tc hMerge="1">
                  <a:txBody>
                    <a:bodyPr/>
                    <a:lstStyle/>
                    <a:p>
                      <a:endParaRPr lang="fr-FR"/>
                    </a:p>
                  </a:txBody>
                  <a:tcPr/>
                </a:tc>
                <a:tc hMerge="1">
                  <a:txBody>
                    <a:bodyPr/>
                    <a:lstStyle/>
                    <a:p>
                      <a:endParaRPr lang="fr-FR"/>
                    </a:p>
                  </a:txBody>
                  <a:tcPr/>
                </a:tc>
              </a:tr>
              <a:tr h="397419">
                <a:tc>
                  <a:txBody>
                    <a:bodyPr/>
                    <a:lstStyle/>
                    <a:p>
                      <a:pPr>
                        <a:lnSpc>
                          <a:spcPct val="115000"/>
                        </a:lnSpc>
                        <a:spcAft>
                          <a:spcPts val="0"/>
                        </a:spcAft>
                      </a:pPr>
                      <a:r>
                        <a:rPr lang="en-US" sz="1400" dirty="0" smtClean="0">
                          <a:effectLst/>
                        </a:rPr>
                        <a:t>Hamidou</a:t>
                      </a:r>
                      <a:endParaRPr lang="fr-FR" sz="1400" dirty="0">
                        <a:effectLst/>
                        <a:latin typeface="Calibri"/>
                        <a:ea typeface="Calibri"/>
                        <a:cs typeface="Times New Roman"/>
                      </a:endParaRPr>
                    </a:p>
                  </a:txBody>
                  <a:tcPr marL="67856" marR="67856" marT="0" marB="0"/>
                </a:tc>
                <a:tc gridSpan="2">
                  <a:txBody>
                    <a:bodyPr/>
                    <a:lstStyle/>
                    <a:p>
                      <a:pPr>
                        <a:lnSpc>
                          <a:spcPct val="115000"/>
                        </a:lnSpc>
                        <a:spcAft>
                          <a:spcPts val="0"/>
                        </a:spcAft>
                      </a:pPr>
                      <a:r>
                        <a:rPr lang="en-US" sz="1400" dirty="0">
                          <a:effectLst/>
                        </a:rPr>
                        <a:t>ensure students learn to speak, and not just write, English</a:t>
                      </a:r>
                      <a:endParaRPr lang="fr-FR" sz="1400" dirty="0">
                        <a:effectLst/>
                        <a:latin typeface="Calibri"/>
                        <a:ea typeface="Calibri"/>
                        <a:cs typeface="Times New Roman"/>
                      </a:endParaRPr>
                    </a:p>
                  </a:txBody>
                  <a:tcPr marL="67856" marR="67856" marT="0" marB="0"/>
                </a:tc>
                <a:tc hMerge="1">
                  <a:txBody>
                    <a:bodyPr/>
                    <a:lstStyle/>
                    <a:p>
                      <a:endParaRPr lang="fr-FR"/>
                    </a:p>
                  </a:txBody>
                  <a:tcPr/>
                </a:tc>
                <a:tc>
                  <a:txBody>
                    <a:bodyPr/>
                    <a:lstStyle/>
                    <a:p>
                      <a:pPr>
                        <a:lnSpc>
                          <a:spcPct val="115000"/>
                        </a:lnSpc>
                        <a:spcAft>
                          <a:spcPts val="0"/>
                        </a:spcAft>
                      </a:pPr>
                      <a:r>
                        <a:rPr lang="en-US" sz="1400" dirty="0">
                          <a:effectLst/>
                        </a:rPr>
                        <a:t>sharing and learning relationships, via internet, with students in other countries</a:t>
                      </a:r>
                      <a:endParaRPr lang="fr-FR" sz="1400" dirty="0">
                        <a:effectLst/>
                        <a:latin typeface="Calibri"/>
                        <a:ea typeface="Calibri"/>
                        <a:cs typeface="Times New Roman"/>
                      </a:endParaRPr>
                    </a:p>
                  </a:txBody>
                  <a:tcPr marL="67856" marR="67856" marT="0" marB="0"/>
                </a:tc>
              </a:tr>
              <a:tr h="397419">
                <a:tc gridSpan="4">
                  <a:txBody>
                    <a:bodyPr/>
                    <a:lstStyle/>
                    <a:p>
                      <a:pPr algn="ctr">
                        <a:lnSpc>
                          <a:spcPct val="115000"/>
                        </a:lnSpc>
                        <a:spcAft>
                          <a:spcPts val="0"/>
                        </a:spcAft>
                      </a:pPr>
                      <a:r>
                        <a:rPr lang="en-US" sz="1000" dirty="0">
                          <a:effectLst/>
                        </a:rPr>
                        <a:t>using ICT to </a:t>
                      </a:r>
                      <a:r>
                        <a:rPr lang="en-US" sz="1000" u="sng" dirty="0">
                          <a:effectLst/>
                        </a:rPr>
                        <a:t>search the Web for information</a:t>
                      </a:r>
                      <a:r>
                        <a:rPr lang="en-US" sz="1000" dirty="0">
                          <a:effectLst/>
                        </a:rPr>
                        <a:t> –</a:t>
                      </a:r>
                      <a:endParaRPr lang="fr-FR" sz="1100" dirty="0">
                        <a:effectLst/>
                      </a:endParaRPr>
                    </a:p>
                    <a:p>
                      <a:pPr algn="ctr">
                        <a:lnSpc>
                          <a:spcPct val="115000"/>
                        </a:lnSpc>
                        <a:spcAft>
                          <a:spcPts val="0"/>
                        </a:spcAft>
                      </a:pPr>
                      <a:r>
                        <a:rPr lang="en-US" sz="1000" dirty="0" smtClean="0">
                          <a:effectLst/>
                        </a:rPr>
                        <a:t>to </a:t>
                      </a:r>
                      <a:r>
                        <a:rPr lang="en-US" sz="1000" dirty="0">
                          <a:effectLst/>
                        </a:rPr>
                        <a:t>learn lifelong learning skills and deepen class discussion</a:t>
                      </a:r>
                      <a:endParaRPr lang="fr-FR" sz="1100" dirty="0">
                        <a:effectLst/>
                        <a:latin typeface="Calibri"/>
                        <a:ea typeface="Calibri"/>
                        <a:cs typeface="Times New Roman"/>
                      </a:endParaRPr>
                    </a:p>
                  </a:txBody>
                  <a:tcPr marL="67856" marR="67856" marT="0" marB="0"/>
                </a:tc>
                <a:tc hMerge="1">
                  <a:txBody>
                    <a:bodyPr/>
                    <a:lstStyle/>
                    <a:p>
                      <a:endParaRPr lang="fr-FR"/>
                    </a:p>
                  </a:txBody>
                  <a:tcPr/>
                </a:tc>
                <a:tc hMerge="1">
                  <a:txBody>
                    <a:bodyPr/>
                    <a:lstStyle/>
                    <a:p>
                      <a:endParaRPr lang="fr-FR"/>
                    </a:p>
                  </a:txBody>
                  <a:tcPr/>
                </a:tc>
                <a:tc hMerge="1">
                  <a:txBody>
                    <a:bodyPr/>
                    <a:lstStyle/>
                    <a:p>
                      <a:endParaRPr lang="fr-FR"/>
                    </a:p>
                  </a:txBody>
                  <a:tcPr/>
                </a:tc>
              </a:tr>
              <a:tr h="397419">
                <a:tc>
                  <a:txBody>
                    <a:bodyPr/>
                    <a:lstStyle/>
                    <a:p>
                      <a:pPr>
                        <a:lnSpc>
                          <a:spcPct val="115000"/>
                        </a:lnSpc>
                        <a:spcAft>
                          <a:spcPts val="0"/>
                        </a:spcAft>
                      </a:pPr>
                      <a:r>
                        <a:rPr lang="en-US" sz="1400" dirty="0" smtClean="0">
                          <a:effectLst/>
                        </a:rPr>
                        <a:t>Dramane</a:t>
                      </a:r>
                      <a:endParaRPr lang="fr-FR" sz="1400" dirty="0">
                        <a:effectLst/>
                        <a:latin typeface="Calibri"/>
                        <a:ea typeface="Calibri"/>
                        <a:cs typeface="Times New Roman"/>
                      </a:endParaRPr>
                    </a:p>
                  </a:txBody>
                  <a:tcPr marL="67856" marR="67856" marT="0" marB="0"/>
                </a:tc>
                <a:tc gridSpan="2">
                  <a:txBody>
                    <a:bodyPr/>
                    <a:lstStyle/>
                    <a:p>
                      <a:pPr>
                        <a:lnSpc>
                          <a:spcPct val="115000"/>
                        </a:lnSpc>
                        <a:spcAft>
                          <a:spcPts val="0"/>
                        </a:spcAft>
                      </a:pPr>
                      <a:r>
                        <a:rPr lang="en-US" sz="1400" dirty="0" smtClean="0">
                          <a:effectLst/>
                        </a:rPr>
                        <a:t>active </a:t>
                      </a:r>
                      <a:r>
                        <a:rPr lang="en-US" sz="1400" dirty="0">
                          <a:effectLst/>
                        </a:rPr>
                        <a:t>participation in learning economics</a:t>
                      </a:r>
                      <a:endParaRPr lang="fr-FR" sz="1400" dirty="0">
                        <a:effectLst/>
                        <a:latin typeface="Calibri"/>
                        <a:ea typeface="Calibri"/>
                        <a:cs typeface="Times New Roman"/>
                      </a:endParaRPr>
                    </a:p>
                  </a:txBody>
                  <a:tcPr marL="67856" marR="67856" marT="0" marB="0"/>
                </a:tc>
                <a:tc hMerge="1">
                  <a:txBody>
                    <a:bodyPr/>
                    <a:lstStyle/>
                    <a:p>
                      <a:endParaRPr lang="fr-FR"/>
                    </a:p>
                  </a:txBody>
                  <a:tcPr/>
                </a:tc>
                <a:tc>
                  <a:txBody>
                    <a:bodyPr/>
                    <a:lstStyle/>
                    <a:p>
                      <a:pPr>
                        <a:lnSpc>
                          <a:spcPct val="115000"/>
                        </a:lnSpc>
                        <a:spcAft>
                          <a:spcPts val="0"/>
                        </a:spcAft>
                      </a:pPr>
                      <a:r>
                        <a:rPr lang="en-US" sz="1400" dirty="0">
                          <a:effectLst/>
                        </a:rPr>
                        <a:t>web searches for </a:t>
                      </a:r>
                      <a:r>
                        <a:rPr lang="en-US" sz="1400" dirty="0" smtClean="0">
                          <a:effectLst/>
                        </a:rPr>
                        <a:t>material to </a:t>
                      </a:r>
                      <a:r>
                        <a:rPr lang="en-US" sz="1400" dirty="0">
                          <a:effectLst/>
                        </a:rPr>
                        <a:t>present in </a:t>
                      </a:r>
                      <a:r>
                        <a:rPr lang="en-US" sz="1400" dirty="0" smtClean="0">
                          <a:effectLst/>
                        </a:rPr>
                        <a:t>class, for example related to the 2008 financial</a:t>
                      </a:r>
                      <a:r>
                        <a:rPr lang="en-US" sz="1400" baseline="0" dirty="0" smtClean="0">
                          <a:effectLst/>
                        </a:rPr>
                        <a:t> crisis</a:t>
                      </a:r>
                      <a:endParaRPr lang="fr-FR" sz="1400" dirty="0">
                        <a:effectLst/>
                        <a:latin typeface="Calibri"/>
                        <a:ea typeface="Calibri"/>
                        <a:cs typeface="Times New Roman"/>
                      </a:endParaRPr>
                    </a:p>
                  </a:txBody>
                  <a:tcPr marL="67856" marR="67856" marT="0" marB="0"/>
                </a:tc>
              </a:tr>
              <a:tr h="794837">
                <a:tc>
                  <a:txBody>
                    <a:bodyPr/>
                    <a:lstStyle/>
                    <a:p>
                      <a:pPr>
                        <a:lnSpc>
                          <a:spcPct val="115000"/>
                        </a:lnSpc>
                        <a:spcAft>
                          <a:spcPts val="0"/>
                        </a:spcAft>
                      </a:pPr>
                      <a:r>
                        <a:rPr lang="en-US" sz="1000" dirty="0">
                          <a:effectLst/>
                        </a:rPr>
                        <a:t>Alassane</a:t>
                      </a:r>
                      <a:endParaRPr lang="fr-FR" sz="1100" dirty="0">
                        <a:effectLst/>
                        <a:latin typeface="Calibri"/>
                        <a:ea typeface="Calibri"/>
                        <a:cs typeface="Times New Roman"/>
                      </a:endParaRPr>
                    </a:p>
                  </a:txBody>
                  <a:tcPr marL="67856" marR="67856" marT="0" marB="0"/>
                </a:tc>
                <a:tc gridSpan="2">
                  <a:txBody>
                    <a:bodyPr/>
                    <a:lstStyle/>
                    <a:p>
                      <a:pPr>
                        <a:lnSpc>
                          <a:spcPct val="115000"/>
                        </a:lnSpc>
                        <a:spcAft>
                          <a:spcPts val="0"/>
                        </a:spcAft>
                      </a:pPr>
                      <a:r>
                        <a:rPr lang="en-US" sz="1000" dirty="0">
                          <a:effectLst/>
                        </a:rPr>
                        <a:t>prepare students for university and equip them with methods for lifelong learning; update outdated lessons, from before Africa’s independence</a:t>
                      </a:r>
                      <a:endParaRPr lang="fr-FR" sz="1100" dirty="0">
                        <a:effectLst/>
                        <a:latin typeface="Calibri"/>
                        <a:ea typeface="Calibri"/>
                        <a:cs typeface="Times New Roman"/>
                      </a:endParaRPr>
                    </a:p>
                  </a:txBody>
                  <a:tcPr marL="67856" marR="67856" marT="0" marB="0"/>
                </a:tc>
                <a:tc hMerge="1">
                  <a:txBody>
                    <a:bodyPr/>
                    <a:lstStyle/>
                    <a:p>
                      <a:endParaRPr lang="fr-FR"/>
                    </a:p>
                  </a:txBody>
                  <a:tcPr/>
                </a:tc>
                <a:tc>
                  <a:txBody>
                    <a:bodyPr/>
                    <a:lstStyle/>
                    <a:p>
                      <a:pPr>
                        <a:lnSpc>
                          <a:spcPct val="115000"/>
                        </a:lnSpc>
                        <a:spcAft>
                          <a:spcPts val="0"/>
                        </a:spcAft>
                      </a:pPr>
                      <a:r>
                        <a:rPr lang="en-US" sz="1000" dirty="0">
                          <a:effectLst/>
                        </a:rPr>
                        <a:t>in small groups students search Web on topics such as L’aide au Mali, Malian family code, geography of Russia, Japan or the Americas; teacher evaluates substance of group presentations and quality of interaction with internet</a:t>
                      </a:r>
                      <a:endParaRPr lang="fr-FR" sz="1100" dirty="0">
                        <a:effectLst/>
                        <a:latin typeface="Calibri"/>
                        <a:ea typeface="Calibri"/>
                        <a:cs typeface="Times New Roman"/>
                      </a:endParaRPr>
                    </a:p>
                  </a:txBody>
                  <a:tcPr marL="67856" marR="67856" marT="0" marB="0"/>
                </a:tc>
              </a:tr>
              <a:tr h="397419">
                <a:tc>
                  <a:txBody>
                    <a:bodyPr/>
                    <a:lstStyle/>
                    <a:p>
                      <a:pPr>
                        <a:lnSpc>
                          <a:spcPct val="115000"/>
                        </a:lnSpc>
                        <a:spcAft>
                          <a:spcPts val="0"/>
                        </a:spcAft>
                      </a:pPr>
                      <a:r>
                        <a:rPr lang="en-US" sz="1000" dirty="0">
                          <a:effectLst/>
                        </a:rPr>
                        <a:t>Lassana</a:t>
                      </a:r>
                      <a:endParaRPr lang="fr-FR" sz="1100" dirty="0">
                        <a:effectLst/>
                        <a:latin typeface="Calibri"/>
                        <a:ea typeface="Calibri"/>
                        <a:cs typeface="Times New Roman"/>
                      </a:endParaRPr>
                    </a:p>
                  </a:txBody>
                  <a:tcPr marL="67856" marR="67856" marT="0" marB="0"/>
                </a:tc>
                <a:tc gridSpan="2">
                  <a:txBody>
                    <a:bodyPr/>
                    <a:lstStyle/>
                    <a:p>
                      <a:pPr>
                        <a:lnSpc>
                          <a:spcPct val="115000"/>
                        </a:lnSpc>
                        <a:spcAft>
                          <a:spcPts val="0"/>
                        </a:spcAft>
                      </a:pPr>
                      <a:r>
                        <a:rPr lang="en-US" sz="1000" dirty="0">
                          <a:effectLst/>
                        </a:rPr>
                        <a:t>nurture in students an understanding and appreciation of African literature</a:t>
                      </a:r>
                      <a:endParaRPr lang="fr-FR" sz="1100" dirty="0">
                        <a:effectLst/>
                        <a:latin typeface="Calibri"/>
                        <a:ea typeface="Calibri"/>
                        <a:cs typeface="Times New Roman"/>
                      </a:endParaRPr>
                    </a:p>
                  </a:txBody>
                  <a:tcPr marL="67856" marR="67856" marT="0" marB="0"/>
                </a:tc>
                <a:tc hMerge="1">
                  <a:txBody>
                    <a:bodyPr/>
                    <a:lstStyle/>
                    <a:p>
                      <a:endParaRPr lang="fr-FR"/>
                    </a:p>
                  </a:txBody>
                  <a:tcPr/>
                </a:tc>
                <a:tc>
                  <a:txBody>
                    <a:bodyPr/>
                    <a:lstStyle/>
                    <a:p>
                      <a:pPr>
                        <a:lnSpc>
                          <a:spcPct val="115000"/>
                        </a:lnSpc>
                        <a:spcAft>
                          <a:spcPts val="0"/>
                        </a:spcAft>
                      </a:pPr>
                      <a:r>
                        <a:rPr lang="en-US" sz="1000" dirty="0">
                          <a:effectLst/>
                        </a:rPr>
                        <a:t>surf Web to learn about Senegalese novelist Mariama Bâ and contribute to class discussion before reading her work</a:t>
                      </a:r>
                      <a:endParaRPr lang="fr-FR" sz="1100" dirty="0">
                        <a:effectLst/>
                        <a:latin typeface="Calibri"/>
                        <a:ea typeface="Calibri"/>
                        <a:cs typeface="Times New Roman"/>
                      </a:endParaRPr>
                    </a:p>
                  </a:txBody>
                  <a:tcPr marL="67856" marR="67856" marT="0" marB="0"/>
                </a:tc>
              </a:tr>
              <a:tr h="397419">
                <a:tc>
                  <a:txBody>
                    <a:bodyPr/>
                    <a:lstStyle/>
                    <a:p>
                      <a:pPr>
                        <a:lnSpc>
                          <a:spcPct val="115000"/>
                        </a:lnSpc>
                        <a:spcAft>
                          <a:spcPts val="0"/>
                        </a:spcAft>
                      </a:pPr>
                      <a:r>
                        <a:rPr lang="en-US" sz="1000" dirty="0" smtClean="0">
                          <a:effectLst/>
                        </a:rPr>
                        <a:t>Xavier</a:t>
                      </a:r>
                      <a:endParaRPr lang="fr-FR" sz="1100" dirty="0">
                        <a:effectLst/>
                        <a:latin typeface="Calibri"/>
                        <a:ea typeface="Calibri"/>
                        <a:cs typeface="Times New Roman"/>
                      </a:endParaRPr>
                    </a:p>
                  </a:txBody>
                  <a:tcPr marL="67856" marR="67856" marT="0" marB="0"/>
                </a:tc>
                <a:tc gridSpan="2">
                  <a:txBody>
                    <a:bodyPr/>
                    <a:lstStyle/>
                    <a:p>
                      <a:pPr>
                        <a:lnSpc>
                          <a:spcPct val="115000"/>
                        </a:lnSpc>
                        <a:spcAft>
                          <a:spcPts val="0"/>
                        </a:spcAft>
                      </a:pPr>
                      <a:r>
                        <a:rPr lang="en-US" sz="1000" dirty="0">
                          <a:effectLst/>
                        </a:rPr>
                        <a:t>prepare students for responsible leadership</a:t>
                      </a:r>
                      <a:endParaRPr lang="fr-FR" sz="1100" dirty="0">
                        <a:effectLst/>
                        <a:latin typeface="Calibri"/>
                        <a:ea typeface="Calibri"/>
                        <a:cs typeface="Times New Roman"/>
                      </a:endParaRPr>
                    </a:p>
                  </a:txBody>
                  <a:tcPr marL="67856" marR="67856" marT="0" marB="0"/>
                </a:tc>
                <a:tc hMerge="1">
                  <a:txBody>
                    <a:bodyPr/>
                    <a:lstStyle/>
                    <a:p>
                      <a:endParaRPr lang="fr-FR"/>
                    </a:p>
                  </a:txBody>
                  <a:tcPr/>
                </a:tc>
                <a:tc>
                  <a:txBody>
                    <a:bodyPr/>
                    <a:lstStyle/>
                    <a:p>
                      <a:pPr>
                        <a:lnSpc>
                          <a:spcPct val="115000"/>
                        </a:lnSpc>
                        <a:spcAft>
                          <a:spcPts val="0"/>
                        </a:spcAft>
                      </a:pPr>
                      <a:r>
                        <a:rPr lang="en-US" sz="1000" dirty="0">
                          <a:effectLst/>
                        </a:rPr>
                        <a:t>discuss, in classroom and courtyard, speeches downloaded from Web of Barack Obama and others </a:t>
                      </a:r>
                      <a:endParaRPr lang="fr-FR" sz="1100" dirty="0">
                        <a:effectLst/>
                        <a:latin typeface="Calibri"/>
                        <a:ea typeface="Calibri"/>
                        <a:cs typeface="Times New Roman"/>
                      </a:endParaRPr>
                    </a:p>
                  </a:txBody>
                  <a:tcPr marL="67856" marR="67856" marT="0" marB="0"/>
                </a:tc>
              </a:tr>
              <a:tr h="397419">
                <a:tc gridSpan="4">
                  <a:txBody>
                    <a:bodyPr/>
                    <a:lstStyle/>
                    <a:p>
                      <a:pPr algn="ctr">
                        <a:lnSpc>
                          <a:spcPct val="115000"/>
                        </a:lnSpc>
                        <a:spcAft>
                          <a:spcPts val="0"/>
                        </a:spcAft>
                      </a:pPr>
                      <a:r>
                        <a:rPr lang="en-US" sz="1000" dirty="0">
                          <a:effectLst/>
                        </a:rPr>
                        <a:t>using ICT to </a:t>
                      </a:r>
                      <a:r>
                        <a:rPr lang="en-US" sz="1000" u="sng" dirty="0">
                          <a:effectLst/>
                        </a:rPr>
                        <a:t>search Web for new teaching methods</a:t>
                      </a:r>
                      <a:r>
                        <a:rPr lang="en-US" sz="1000" dirty="0">
                          <a:effectLst/>
                        </a:rPr>
                        <a:t> –</a:t>
                      </a:r>
                      <a:endParaRPr lang="fr-FR" sz="1100" dirty="0">
                        <a:effectLst/>
                      </a:endParaRPr>
                    </a:p>
                    <a:p>
                      <a:pPr algn="ctr">
                        <a:lnSpc>
                          <a:spcPct val="115000"/>
                        </a:lnSpc>
                        <a:spcAft>
                          <a:spcPts val="0"/>
                        </a:spcAft>
                      </a:pPr>
                      <a:r>
                        <a:rPr lang="en-US" sz="1000" dirty="0" smtClean="0">
                          <a:effectLst/>
                        </a:rPr>
                        <a:t>to </a:t>
                      </a:r>
                      <a:r>
                        <a:rPr lang="en-US" sz="1000" dirty="0">
                          <a:effectLst/>
                        </a:rPr>
                        <a:t>enhance student learning</a:t>
                      </a:r>
                      <a:endParaRPr lang="fr-FR" sz="1100" dirty="0">
                        <a:effectLst/>
                        <a:latin typeface="Calibri"/>
                        <a:ea typeface="Calibri"/>
                        <a:cs typeface="Times New Roman"/>
                      </a:endParaRPr>
                    </a:p>
                  </a:txBody>
                  <a:tcPr marL="67856" marR="67856" marT="0" marB="0"/>
                </a:tc>
                <a:tc hMerge="1">
                  <a:txBody>
                    <a:bodyPr/>
                    <a:lstStyle/>
                    <a:p>
                      <a:endParaRPr lang="fr-FR"/>
                    </a:p>
                  </a:txBody>
                  <a:tcPr/>
                </a:tc>
                <a:tc hMerge="1">
                  <a:txBody>
                    <a:bodyPr/>
                    <a:lstStyle/>
                    <a:p>
                      <a:endParaRPr lang="fr-FR"/>
                    </a:p>
                  </a:txBody>
                  <a:tcPr/>
                </a:tc>
                <a:tc hMerge="1">
                  <a:txBody>
                    <a:bodyPr/>
                    <a:lstStyle/>
                    <a:p>
                      <a:endParaRPr lang="fr-FR"/>
                    </a:p>
                  </a:txBody>
                  <a:tcPr/>
                </a:tc>
              </a:tr>
              <a:tr h="397419">
                <a:tc>
                  <a:txBody>
                    <a:bodyPr/>
                    <a:lstStyle/>
                    <a:p>
                      <a:pPr>
                        <a:lnSpc>
                          <a:spcPct val="115000"/>
                        </a:lnSpc>
                        <a:spcAft>
                          <a:spcPts val="0"/>
                        </a:spcAft>
                      </a:pPr>
                      <a:r>
                        <a:rPr lang="en-US" sz="1000" dirty="0">
                          <a:effectLst/>
                        </a:rPr>
                        <a:t>Ibrahima</a:t>
                      </a:r>
                      <a:endParaRPr lang="fr-FR" sz="1100" dirty="0">
                        <a:effectLst/>
                        <a:latin typeface="Calibri"/>
                        <a:ea typeface="Calibri"/>
                        <a:cs typeface="Times New Roman"/>
                      </a:endParaRPr>
                    </a:p>
                  </a:txBody>
                  <a:tcPr marL="67856" marR="67856" marT="0" marB="0"/>
                </a:tc>
                <a:tc gridSpan="2">
                  <a:txBody>
                    <a:bodyPr/>
                    <a:lstStyle/>
                    <a:p>
                      <a:pPr>
                        <a:lnSpc>
                          <a:spcPct val="115000"/>
                        </a:lnSpc>
                        <a:spcAft>
                          <a:spcPts val="0"/>
                        </a:spcAft>
                      </a:pPr>
                      <a:r>
                        <a:rPr lang="en-US" sz="1000" dirty="0">
                          <a:effectLst/>
                        </a:rPr>
                        <a:t>in math, help students perform division more successfully</a:t>
                      </a:r>
                      <a:endParaRPr lang="fr-FR" sz="1100" dirty="0">
                        <a:effectLst/>
                        <a:latin typeface="Calibri"/>
                        <a:ea typeface="Calibri"/>
                        <a:cs typeface="Times New Roman"/>
                      </a:endParaRPr>
                    </a:p>
                  </a:txBody>
                  <a:tcPr marL="67856" marR="67856" marT="0" marB="0"/>
                </a:tc>
                <a:tc hMerge="1">
                  <a:txBody>
                    <a:bodyPr/>
                    <a:lstStyle/>
                    <a:p>
                      <a:endParaRPr lang="fr-FR"/>
                    </a:p>
                  </a:txBody>
                  <a:tcPr/>
                </a:tc>
                <a:tc>
                  <a:txBody>
                    <a:bodyPr/>
                    <a:lstStyle/>
                    <a:p>
                      <a:pPr>
                        <a:lnSpc>
                          <a:spcPct val="115000"/>
                        </a:lnSpc>
                        <a:spcAft>
                          <a:spcPts val="0"/>
                        </a:spcAft>
                      </a:pPr>
                      <a:r>
                        <a:rPr lang="en-US" sz="1000" dirty="0">
                          <a:effectLst/>
                        </a:rPr>
                        <a:t>less reliance on mental subtraction when doing division (a method teacher learned from Web)</a:t>
                      </a:r>
                      <a:endParaRPr lang="fr-FR" sz="1100" dirty="0">
                        <a:effectLst/>
                        <a:latin typeface="Calibri"/>
                        <a:ea typeface="Calibri"/>
                        <a:cs typeface="Times New Roman"/>
                      </a:endParaRPr>
                    </a:p>
                  </a:txBody>
                  <a:tcPr marL="67856" marR="67856" marT="0" marB="0"/>
                </a:tc>
              </a:tr>
              <a:tr h="397419">
                <a:tc gridSpan="4">
                  <a:txBody>
                    <a:bodyPr/>
                    <a:lstStyle/>
                    <a:p>
                      <a:pPr algn="ctr">
                        <a:lnSpc>
                          <a:spcPct val="115000"/>
                        </a:lnSpc>
                        <a:spcAft>
                          <a:spcPts val="0"/>
                        </a:spcAft>
                      </a:pPr>
                      <a:r>
                        <a:rPr lang="en-US" sz="1000" dirty="0">
                          <a:effectLst/>
                        </a:rPr>
                        <a:t>using ICT to </a:t>
                      </a:r>
                      <a:r>
                        <a:rPr lang="en-US" sz="1000" u="sng" dirty="0">
                          <a:effectLst/>
                        </a:rPr>
                        <a:t>produce and share information</a:t>
                      </a:r>
                      <a:r>
                        <a:rPr lang="en-US" sz="1000" dirty="0">
                          <a:effectLst/>
                        </a:rPr>
                        <a:t> –</a:t>
                      </a:r>
                      <a:endParaRPr lang="fr-FR" sz="1100" dirty="0">
                        <a:effectLst/>
                      </a:endParaRPr>
                    </a:p>
                    <a:p>
                      <a:pPr algn="ctr">
                        <a:lnSpc>
                          <a:spcPct val="115000"/>
                        </a:lnSpc>
                        <a:spcAft>
                          <a:spcPts val="0"/>
                        </a:spcAft>
                      </a:pPr>
                      <a:r>
                        <a:rPr lang="en-US" sz="1000" dirty="0" smtClean="0">
                          <a:effectLst/>
                        </a:rPr>
                        <a:t>to </a:t>
                      </a:r>
                      <a:r>
                        <a:rPr lang="en-US" sz="1000" dirty="0">
                          <a:effectLst/>
                        </a:rPr>
                        <a:t>update the curriculum with recent and African content</a:t>
                      </a:r>
                      <a:endParaRPr lang="fr-FR" sz="1100" dirty="0">
                        <a:effectLst/>
                        <a:latin typeface="Calibri"/>
                        <a:ea typeface="Calibri"/>
                        <a:cs typeface="Times New Roman"/>
                      </a:endParaRPr>
                    </a:p>
                  </a:txBody>
                  <a:tcPr marL="67856" marR="67856" marT="0" marB="0"/>
                </a:tc>
                <a:tc hMerge="1">
                  <a:txBody>
                    <a:bodyPr/>
                    <a:lstStyle/>
                    <a:p>
                      <a:endParaRPr lang="fr-FR"/>
                    </a:p>
                  </a:txBody>
                  <a:tcPr/>
                </a:tc>
                <a:tc hMerge="1">
                  <a:txBody>
                    <a:bodyPr/>
                    <a:lstStyle/>
                    <a:p>
                      <a:endParaRPr lang="fr-FR"/>
                    </a:p>
                  </a:txBody>
                  <a:tcPr/>
                </a:tc>
                <a:tc hMerge="1">
                  <a:txBody>
                    <a:bodyPr/>
                    <a:lstStyle/>
                    <a:p>
                      <a:endParaRPr lang="fr-FR"/>
                    </a:p>
                  </a:txBody>
                  <a:tcPr/>
                </a:tc>
              </a:tr>
              <a:tr h="596129">
                <a:tc>
                  <a:txBody>
                    <a:bodyPr/>
                    <a:lstStyle/>
                    <a:p>
                      <a:pPr>
                        <a:lnSpc>
                          <a:spcPct val="115000"/>
                        </a:lnSpc>
                        <a:spcAft>
                          <a:spcPts val="0"/>
                        </a:spcAft>
                      </a:pPr>
                      <a:r>
                        <a:rPr lang="en-US" sz="1000" dirty="0" smtClean="0">
                          <a:effectLst/>
                        </a:rPr>
                        <a:t>*Ibrahima</a:t>
                      </a:r>
                      <a:endParaRPr lang="fr-FR" sz="1100" dirty="0">
                        <a:effectLst/>
                        <a:latin typeface="Calibri"/>
                        <a:ea typeface="Calibri"/>
                        <a:cs typeface="Times New Roman"/>
                      </a:endParaRPr>
                    </a:p>
                  </a:txBody>
                  <a:tcPr marL="67856" marR="67856" marT="0" marB="0"/>
                </a:tc>
                <a:tc gridSpan="2">
                  <a:txBody>
                    <a:bodyPr/>
                    <a:lstStyle/>
                    <a:p>
                      <a:pPr>
                        <a:lnSpc>
                          <a:spcPct val="115000"/>
                        </a:lnSpc>
                        <a:spcAft>
                          <a:spcPts val="0"/>
                        </a:spcAft>
                      </a:pPr>
                      <a:r>
                        <a:rPr lang="en-US" sz="1000" dirty="0">
                          <a:effectLst/>
                        </a:rPr>
                        <a:t>in local geography, fill gaps in 5th grade course</a:t>
                      </a:r>
                      <a:endParaRPr lang="fr-FR" sz="1100" dirty="0">
                        <a:effectLst/>
                        <a:latin typeface="Calibri"/>
                        <a:ea typeface="Calibri"/>
                        <a:cs typeface="Times New Roman"/>
                      </a:endParaRPr>
                    </a:p>
                  </a:txBody>
                  <a:tcPr marL="67856" marR="67856" marT="0" marB="0"/>
                </a:tc>
                <a:tc hMerge="1">
                  <a:txBody>
                    <a:bodyPr/>
                    <a:lstStyle/>
                    <a:p>
                      <a:endParaRPr lang="fr-FR"/>
                    </a:p>
                  </a:txBody>
                  <a:tcPr/>
                </a:tc>
                <a:tc>
                  <a:txBody>
                    <a:bodyPr/>
                    <a:lstStyle/>
                    <a:p>
                      <a:pPr>
                        <a:lnSpc>
                          <a:spcPct val="115000"/>
                        </a:lnSpc>
                        <a:spcAft>
                          <a:spcPts val="0"/>
                        </a:spcAft>
                      </a:pPr>
                      <a:r>
                        <a:rPr lang="en-US" sz="1000" dirty="0">
                          <a:effectLst/>
                        </a:rPr>
                        <a:t>students recorded interviews with elders in nearby neighborhoods, organized the information collected and typed it up for future use</a:t>
                      </a:r>
                      <a:endParaRPr lang="fr-FR" sz="1100" dirty="0">
                        <a:effectLst/>
                        <a:latin typeface="Calibri"/>
                        <a:ea typeface="Calibri"/>
                        <a:cs typeface="Times New Roman"/>
                      </a:endParaRPr>
                    </a:p>
                  </a:txBody>
                  <a:tcPr marL="67856" marR="67856" marT="0" marB="0"/>
                </a:tc>
              </a:tr>
            </a:tbl>
          </a:graphicData>
        </a:graphic>
      </p:graphicFrame>
      <p:sp>
        <p:nvSpPr>
          <p:cNvPr id="9" name="ZoneTexte 8"/>
          <p:cNvSpPr txBox="1"/>
          <p:nvPr/>
        </p:nvSpPr>
        <p:spPr>
          <a:xfrm>
            <a:off x="6732240" y="6455077"/>
            <a:ext cx="1728192" cy="584775"/>
          </a:xfrm>
          <a:prstGeom prst="rect">
            <a:avLst/>
          </a:prstGeom>
          <a:noFill/>
        </p:spPr>
        <p:txBody>
          <a:bodyPr wrap="square" rtlCol="0">
            <a:spAutoFit/>
          </a:bodyPr>
          <a:lstStyle/>
          <a:p>
            <a:r>
              <a:rPr lang="en-US" sz="1400" dirty="0">
                <a:hlinkClick r:id="rId3" action="ppaction://hlinksldjump"/>
              </a:rPr>
              <a:t>Return</a:t>
            </a:r>
            <a:r>
              <a:rPr lang="en-US" sz="1400" dirty="0"/>
              <a:t> to Results (1)</a:t>
            </a:r>
          </a:p>
          <a:p>
            <a:endParaRPr lang="fr-FR" dirty="0"/>
          </a:p>
        </p:txBody>
      </p:sp>
      <p:sp>
        <p:nvSpPr>
          <p:cNvPr id="10" name="Titre 1"/>
          <p:cNvSpPr>
            <a:spLocks noGrp="1"/>
          </p:cNvSpPr>
          <p:nvPr>
            <p:ph type="title"/>
          </p:nvPr>
        </p:nvSpPr>
        <p:spPr>
          <a:xfrm>
            <a:off x="395536" y="260648"/>
            <a:ext cx="7722309" cy="648072"/>
          </a:xfrm>
        </p:spPr>
        <p:txBody>
          <a:bodyPr>
            <a:normAutofit fontScale="90000"/>
          </a:bodyPr>
          <a:lstStyle/>
          <a:p>
            <a:pPr algn="l"/>
            <a:r>
              <a:rPr lang="en-US" sz="2000" b="1" dirty="0" smtClean="0"/>
              <a:t>        from </a:t>
            </a:r>
            <a:r>
              <a:rPr lang="en-US" sz="2000" b="1" dirty="0"/>
              <a:t>Table </a:t>
            </a:r>
            <a:r>
              <a:rPr lang="en-US" sz="2000" b="1" dirty="0" smtClean="0"/>
              <a:t>6.	Examples of Learning </a:t>
            </a:r>
            <a:r>
              <a:rPr lang="en-US" sz="2000" b="1" dirty="0"/>
              <a:t>Activities Using ICT, </a:t>
            </a:r>
            <a:br>
              <a:rPr lang="en-US" sz="2000" b="1" dirty="0"/>
            </a:br>
            <a:r>
              <a:rPr lang="en-US" sz="2000" b="1" dirty="0"/>
              <a:t>		in Relation to Pedagogical Goals and Objectives</a:t>
            </a:r>
            <a:endParaRPr lang="fr-FR" sz="2000" b="1" dirty="0"/>
          </a:p>
        </p:txBody>
      </p:sp>
      <p:sp>
        <p:nvSpPr>
          <p:cNvPr id="2" name="Ellipse 1"/>
          <p:cNvSpPr/>
          <p:nvPr/>
        </p:nvSpPr>
        <p:spPr>
          <a:xfrm>
            <a:off x="467544" y="908720"/>
            <a:ext cx="8280920" cy="1728192"/>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798102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340369138"/>
              </p:ext>
            </p:extLst>
          </p:nvPr>
        </p:nvGraphicFramePr>
        <p:xfrm>
          <a:off x="691845" y="1279301"/>
          <a:ext cx="7760309" cy="4784142"/>
        </p:xfrm>
        <a:graphic>
          <a:graphicData uri="http://schemas.openxmlformats.org/drawingml/2006/table">
            <a:tbl>
              <a:tblPr firstRow="1" firstCol="1" bandRow="1">
                <a:tableStyleId>{5C22544A-7EE6-4342-B048-85BDC9FD1C3A}</a:tableStyleId>
              </a:tblPr>
              <a:tblGrid>
                <a:gridCol w="1945503"/>
                <a:gridCol w="5814806"/>
              </a:tblGrid>
              <a:tr h="332791">
                <a:tc gridSpan="2">
                  <a:txBody>
                    <a:bodyPr/>
                    <a:lstStyle/>
                    <a:p>
                      <a:pPr>
                        <a:lnSpc>
                          <a:spcPct val="115000"/>
                        </a:lnSpc>
                        <a:spcBef>
                          <a:spcPts val="500"/>
                        </a:spcBef>
                        <a:spcAft>
                          <a:spcPts val="500"/>
                        </a:spcAft>
                      </a:pPr>
                      <a:r>
                        <a:rPr lang="en-US" sz="1900" dirty="0">
                          <a:effectLst/>
                        </a:rPr>
                        <a:t>Perceived changes with the use of ICT</a:t>
                      </a:r>
                      <a:endParaRPr lang="fr-FR" sz="1000" dirty="0">
                        <a:effectLst/>
                        <a:latin typeface="Calibri"/>
                        <a:ea typeface="Calibri"/>
                        <a:cs typeface="Times New Roman"/>
                      </a:endParaRPr>
                    </a:p>
                  </a:txBody>
                  <a:tcPr marL="65111" marR="65111" marT="0" marB="0"/>
                </a:tc>
                <a:tc hMerge="1">
                  <a:txBody>
                    <a:bodyPr/>
                    <a:lstStyle/>
                    <a:p>
                      <a:endParaRPr lang="fr-FR"/>
                    </a:p>
                  </a:txBody>
                  <a:tcPr/>
                </a:tc>
              </a:tr>
              <a:tr h="698862">
                <a:tc>
                  <a:txBody>
                    <a:bodyPr/>
                    <a:lstStyle/>
                    <a:p>
                      <a:pPr marL="180340">
                        <a:lnSpc>
                          <a:spcPct val="115000"/>
                        </a:lnSpc>
                        <a:spcBef>
                          <a:spcPts val="600"/>
                        </a:spcBef>
                        <a:spcAft>
                          <a:spcPts val="0"/>
                        </a:spcAft>
                        <a:tabLst>
                          <a:tab pos="180340" algn="l"/>
                          <a:tab pos="349885" algn="l"/>
                        </a:tabLst>
                      </a:pPr>
                      <a:r>
                        <a:rPr lang="en-US" sz="1600" b="0" dirty="0" smtClean="0">
                          <a:effectLst/>
                        </a:rPr>
                        <a:t>in </a:t>
                      </a:r>
                      <a:r>
                        <a:rPr lang="en-US" sz="1600" b="0" dirty="0">
                          <a:effectLst/>
                        </a:rPr>
                        <a:t>pedagogy</a:t>
                      </a:r>
                      <a:endParaRPr lang="fr-FR" sz="1600" b="0" dirty="0">
                        <a:effectLst/>
                        <a:latin typeface="Calibri"/>
                        <a:ea typeface="Calibri"/>
                        <a:cs typeface="Times New Roman"/>
                      </a:endParaRPr>
                    </a:p>
                  </a:txBody>
                  <a:tcPr marL="65111" marR="65111" marT="0" marB="0"/>
                </a:tc>
                <a:tc>
                  <a:txBody>
                    <a:bodyPr/>
                    <a:lstStyle/>
                    <a:p>
                      <a:pPr>
                        <a:lnSpc>
                          <a:spcPct val="115000"/>
                        </a:lnSpc>
                        <a:spcBef>
                          <a:spcPts val="600"/>
                        </a:spcBef>
                        <a:spcAft>
                          <a:spcPts val="0"/>
                        </a:spcAft>
                      </a:pPr>
                      <a:r>
                        <a:rPr lang="en-US" sz="1400" b="0" u="sng" dirty="0">
                          <a:effectLst/>
                        </a:rPr>
                        <a:t>More active</a:t>
                      </a:r>
                      <a:r>
                        <a:rPr lang="en-US" sz="1400" b="0" u="none" dirty="0">
                          <a:effectLst/>
                        </a:rPr>
                        <a:t> and </a:t>
                      </a:r>
                      <a:r>
                        <a:rPr lang="en-US" sz="1400" b="0" u="sng" dirty="0">
                          <a:effectLst/>
                        </a:rPr>
                        <a:t>interactive approaches</a:t>
                      </a:r>
                      <a:r>
                        <a:rPr lang="en-US" sz="1400" b="0" dirty="0">
                          <a:effectLst/>
                        </a:rPr>
                        <a:t>, in which students are involved and considered and </a:t>
                      </a:r>
                      <a:r>
                        <a:rPr lang="en-US" sz="1400" b="0" u="sng" dirty="0">
                          <a:effectLst/>
                        </a:rPr>
                        <a:t>teachers guide students</a:t>
                      </a:r>
                      <a:r>
                        <a:rPr lang="en-US" sz="1400" b="0" dirty="0">
                          <a:effectLst/>
                        </a:rPr>
                        <a:t> in learning to learn. </a:t>
                      </a:r>
                      <a:endParaRPr lang="fr-FR" sz="1400" b="0" dirty="0" smtClean="0">
                        <a:effectLst/>
                      </a:endParaRPr>
                    </a:p>
                    <a:p>
                      <a:pPr algn="ctr">
                        <a:lnSpc>
                          <a:spcPct val="115000"/>
                        </a:lnSpc>
                        <a:spcAft>
                          <a:spcPts val="600"/>
                        </a:spcAft>
                      </a:pPr>
                      <a:r>
                        <a:rPr lang="en-US" sz="1300" b="0" dirty="0" smtClean="0">
                          <a:effectLst/>
                        </a:rPr>
                        <a:t>See </a:t>
                      </a:r>
                      <a:r>
                        <a:rPr lang="en-US" sz="1300" b="0" dirty="0" smtClean="0">
                          <a:effectLst/>
                          <a:hlinkClick r:id="rId2" action="ppaction://hlinksldjump"/>
                        </a:rPr>
                        <a:t>Ibrahima and Bintou</a:t>
                      </a:r>
                      <a:endParaRPr lang="fr-FR" sz="1000" b="0" dirty="0">
                        <a:effectLst/>
                        <a:latin typeface="Calibri"/>
                        <a:ea typeface="Calibri"/>
                        <a:cs typeface="Times New Roman"/>
                      </a:endParaRPr>
                    </a:p>
                  </a:txBody>
                  <a:tcPr marL="65111" marR="65111" marT="0" marB="0"/>
                </a:tc>
              </a:tr>
              <a:tr h="465908">
                <a:tc>
                  <a:txBody>
                    <a:bodyPr/>
                    <a:lstStyle/>
                    <a:p>
                      <a:pPr marL="180340">
                        <a:lnSpc>
                          <a:spcPct val="115000"/>
                        </a:lnSpc>
                        <a:spcBef>
                          <a:spcPts val="600"/>
                        </a:spcBef>
                        <a:spcAft>
                          <a:spcPts val="0"/>
                        </a:spcAft>
                        <a:tabLst>
                          <a:tab pos="180340" algn="l"/>
                          <a:tab pos="349885" algn="l"/>
                        </a:tabLst>
                      </a:pPr>
                      <a:r>
                        <a:rPr lang="en-US" sz="1300" dirty="0">
                          <a:effectLst/>
                        </a:rPr>
                        <a:t>among students</a:t>
                      </a:r>
                      <a:endParaRPr lang="fr-FR" sz="1000" dirty="0">
                        <a:effectLst/>
                        <a:latin typeface="Calibri"/>
                        <a:ea typeface="Calibri"/>
                        <a:cs typeface="Times New Roman"/>
                      </a:endParaRPr>
                    </a:p>
                  </a:txBody>
                  <a:tcPr marL="65111" marR="65111" marT="0" marB="0"/>
                </a:tc>
                <a:tc>
                  <a:txBody>
                    <a:bodyPr/>
                    <a:lstStyle/>
                    <a:p>
                      <a:pPr>
                        <a:lnSpc>
                          <a:spcPct val="115000"/>
                        </a:lnSpc>
                        <a:spcBef>
                          <a:spcPts val="600"/>
                        </a:spcBef>
                        <a:spcAft>
                          <a:spcPts val="600"/>
                        </a:spcAft>
                      </a:pPr>
                      <a:r>
                        <a:rPr lang="en-US" sz="1300" u="sng" dirty="0">
                          <a:effectLst/>
                        </a:rPr>
                        <a:t>More visible and vocal</a:t>
                      </a:r>
                      <a:r>
                        <a:rPr lang="en-US" sz="1300" dirty="0">
                          <a:effectLst/>
                        </a:rPr>
                        <a:t>. </a:t>
                      </a:r>
                      <a:r>
                        <a:rPr lang="en-US" sz="1300" u="sng" dirty="0">
                          <a:effectLst/>
                        </a:rPr>
                        <a:t>Motivated</a:t>
                      </a:r>
                      <a:r>
                        <a:rPr lang="en-US" sz="1300" dirty="0">
                          <a:effectLst/>
                        </a:rPr>
                        <a:t> to speak, ask questions and be active and </a:t>
                      </a:r>
                      <a:r>
                        <a:rPr lang="en-US" sz="1300" u="sng" dirty="0">
                          <a:effectLst/>
                        </a:rPr>
                        <a:t>engaged</a:t>
                      </a:r>
                      <a:r>
                        <a:rPr lang="en-US" sz="1300" dirty="0">
                          <a:effectLst/>
                        </a:rPr>
                        <a:t> in their learning. </a:t>
                      </a:r>
                      <a:endParaRPr lang="fr-FR" sz="1000" dirty="0">
                        <a:effectLst/>
                        <a:latin typeface="Calibri"/>
                        <a:ea typeface="Calibri"/>
                        <a:cs typeface="Times New Roman"/>
                      </a:endParaRPr>
                    </a:p>
                  </a:txBody>
                  <a:tcPr marL="65111" marR="65111" marT="0" marB="0"/>
                </a:tc>
              </a:tr>
              <a:tr h="465908">
                <a:tc>
                  <a:txBody>
                    <a:bodyPr/>
                    <a:lstStyle/>
                    <a:p>
                      <a:pPr marL="180340">
                        <a:lnSpc>
                          <a:spcPct val="115000"/>
                        </a:lnSpc>
                        <a:spcBef>
                          <a:spcPts val="600"/>
                        </a:spcBef>
                        <a:spcAft>
                          <a:spcPts val="0"/>
                        </a:spcAft>
                        <a:tabLst>
                          <a:tab pos="180340" algn="l"/>
                          <a:tab pos="349885" algn="l"/>
                        </a:tabLst>
                      </a:pPr>
                      <a:r>
                        <a:rPr lang="en-US" sz="1300" dirty="0">
                          <a:effectLst/>
                        </a:rPr>
                        <a:t>among teachers</a:t>
                      </a:r>
                      <a:endParaRPr lang="fr-FR" sz="1000" dirty="0">
                        <a:effectLst/>
                        <a:latin typeface="Calibri"/>
                        <a:ea typeface="Calibri"/>
                        <a:cs typeface="Times New Roman"/>
                      </a:endParaRPr>
                    </a:p>
                  </a:txBody>
                  <a:tcPr marL="65111" marR="65111" marT="0" marB="0"/>
                </a:tc>
                <a:tc>
                  <a:txBody>
                    <a:bodyPr/>
                    <a:lstStyle/>
                    <a:p>
                      <a:pPr>
                        <a:lnSpc>
                          <a:spcPct val="115000"/>
                        </a:lnSpc>
                        <a:spcBef>
                          <a:spcPts val="600"/>
                        </a:spcBef>
                        <a:spcAft>
                          <a:spcPts val="600"/>
                        </a:spcAft>
                      </a:pPr>
                      <a:r>
                        <a:rPr lang="en-US" sz="1300" u="sng" dirty="0">
                          <a:effectLst/>
                        </a:rPr>
                        <a:t>Motivated</a:t>
                      </a:r>
                      <a:r>
                        <a:rPr lang="en-US" sz="1300" dirty="0">
                          <a:effectLst/>
                        </a:rPr>
                        <a:t> by the use of ICT and </a:t>
                      </a:r>
                      <a:r>
                        <a:rPr lang="en-US" sz="1300" u="sng" dirty="0">
                          <a:effectLst/>
                        </a:rPr>
                        <a:t>energized</a:t>
                      </a:r>
                      <a:r>
                        <a:rPr lang="en-US" sz="1300" dirty="0">
                          <a:effectLst/>
                        </a:rPr>
                        <a:t>. </a:t>
                      </a:r>
                      <a:r>
                        <a:rPr lang="en-US" sz="1300" u="sng" dirty="0">
                          <a:effectLst/>
                        </a:rPr>
                        <a:t>Humbler</a:t>
                      </a:r>
                      <a:r>
                        <a:rPr lang="en-US" sz="1300" dirty="0">
                          <a:effectLst/>
                        </a:rPr>
                        <a:t> about what they know and know that they must keep learning.</a:t>
                      </a:r>
                      <a:endParaRPr lang="fr-FR" sz="1000" dirty="0">
                        <a:effectLst/>
                        <a:latin typeface="Calibri"/>
                        <a:ea typeface="Calibri"/>
                        <a:cs typeface="Times New Roman"/>
                      </a:endParaRPr>
                    </a:p>
                  </a:txBody>
                  <a:tcPr marL="65111" marR="65111" marT="0" marB="0"/>
                </a:tc>
              </a:tr>
              <a:tr h="698862">
                <a:tc>
                  <a:txBody>
                    <a:bodyPr/>
                    <a:lstStyle/>
                    <a:p>
                      <a:pPr marL="180340">
                        <a:lnSpc>
                          <a:spcPct val="115000"/>
                        </a:lnSpc>
                        <a:spcBef>
                          <a:spcPts val="600"/>
                        </a:spcBef>
                        <a:spcAft>
                          <a:spcPts val="0"/>
                        </a:spcAft>
                        <a:tabLst>
                          <a:tab pos="180340" algn="l"/>
                          <a:tab pos="349885" algn="l"/>
                        </a:tabLst>
                      </a:pPr>
                      <a:r>
                        <a:rPr lang="en-US" sz="1600" dirty="0" smtClean="0">
                          <a:effectLst/>
                        </a:rPr>
                        <a:t>in </a:t>
                      </a:r>
                      <a:r>
                        <a:rPr lang="en-US" sz="1600" dirty="0">
                          <a:effectLst/>
                        </a:rPr>
                        <a:t>course content</a:t>
                      </a:r>
                      <a:endParaRPr lang="fr-FR" sz="1600" dirty="0">
                        <a:effectLst/>
                        <a:latin typeface="Calibri"/>
                        <a:ea typeface="Calibri"/>
                        <a:cs typeface="Times New Roman"/>
                      </a:endParaRPr>
                    </a:p>
                  </a:txBody>
                  <a:tcPr marL="65111" marR="65111" marT="0" marB="0"/>
                </a:tc>
                <a:tc>
                  <a:txBody>
                    <a:bodyPr/>
                    <a:lstStyle/>
                    <a:p>
                      <a:pPr>
                        <a:lnSpc>
                          <a:spcPct val="115000"/>
                        </a:lnSpc>
                        <a:spcBef>
                          <a:spcPts val="600"/>
                        </a:spcBef>
                        <a:spcAft>
                          <a:spcPts val="0"/>
                        </a:spcAft>
                      </a:pPr>
                      <a:r>
                        <a:rPr lang="en-US" sz="1400" b="0" u="sng" dirty="0">
                          <a:effectLst/>
                        </a:rPr>
                        <a:t>Less monotonous</a:t>
                      </a:r>
                      <a:r>
                        <a:rPr lang="en-US" sz="1400" b="0" dirty="0">
                          <a:effectLst/>
                        </a:rPr>
                        <a:t>, </a:t>
                      </a:r>
                      <a:r>
                        <a:rPr lang="en-US" sz="1400" b="0" u="sng" dirty="0">
                          <a:effectLst/>
                        </a:rPr>
                        <a:t>less stagnant</a:t>
                      </a:r>
                      <a:r>
                        <a:rPr lang="en-US" sz="1400" b="0" dirty="0">
                          <a:effectLst/>
                        </a:rPr>
                        <a:t>. </a:t>
                      </a:r>
                      <a:r>
                        <a:rPr lang="en-US" sz="1400" b="0" u="sng" dirty="0">
                          <a:effectLst/>
                        </a:rPr>
                        <a:t>Courses enriched </a:t>
                      </a:r>
                      <a:r>
                        <a:rPr lang="en-US" sz="1400" b="0" u="none" dirty="0">
                          <a:effectLst/>
                        </a:rPr>
                        <a:t>and </a:t>
                      </a:r>
                      <a:r>
                        <a:rPr lang="en-US" sz="1400" b="0" u="sng" dirty="0">
                          <a:effectLst/>
                        </a:rPr>
                        <a:t>updated</a:t>
                      </a:r>
                      <a:r>
                        <a:rPr lang="en-US" sz="1400" b="0" dirty="0">
                          <a:effectLst/>
                        </a:rPr>
                        <a:t>. </a:t>
                      </a:r>
                      <a:r>
                        <a:rPr lang="en-US" sz="1400" b="0" u="sng" dirty="0">
                          <a:effectLst/>
                        </a:rPr>
                        <a:t>Locally available knowledge</a:t>
                      </a:r>
                      <a:r>
                        <a:rPr lang="en-US" sz="1400" b="0" u="none" dirty="0">
                          <a:effectLst/>
                        </a:rPr>
                        <a:t> may be </a:t>
                      </a:r>
                      <a:r>
                        <a:rPr lang="en-US" sz="1400" b="0" u="sng" dirty="0">
                          <a:effectLst/>
                        </a:rPr>
                        <a:t>revalorized</a:t>
                      </a:r>
                      <a:r>
                        <a:rPr lang="en-US" sz="1400" b="0" dirty="0">
                          <a:effectLst/>
                        </a:rPr>
                        <a:t> as it too is interrogated and integrated. </a:t>
                      </a:r>
                      <a:endParaRPr lang="fr-FR" sz="1400" b="0" dirty="0">
                        <a:effectLst/>
                      </a:endParaRPr>
                    </a:p>
                    <a:p>
                      <a:pPr algn="ctr">
                        <a:lnSpc>
                          <a:spcPct val="115000"/>
                        </a:lnSpc>
                        <a:spcAft>
                          <a:spcPts val="600"/>
                        </a:spcAft>
                      </a:pPr>
                      <a:r>
                        <a:rPr lang="en-US" sz="1300" b="0" dirty="0">
                          <a:effectLst/>
                        </a:rPr>
                        <a:t>See </a:t>
                      </a:r>
                      <a:r>
                        <a:rPr lang="en-US" sz="1300" b="0" dirty="0" smtClean="0">
                          <a:effectLst/>
                          <a:hlinkClick r:id="rId3" action="ppaction://hlinksldjump"/>
                        </a:rPr>
                        <a:t>Dramane</a:t>
                      </a:r>
                      <a:endParaRPr lang="fr-FR" sz="1000" b="0" dirty="0">
                        <a:effectLst/>
                        <a:latin typeface="Calibri"/>
                        <a:ea typeface="Calibri"/>
                        <a:cs typeface="Times New Roman"/>
                      </a:endParaRPr>
                    </a:p>
                  </a:txBody>
                  <a:tcPr marL="65111" marR="65111" marT="0" marB="0"/>
                </a:tc>
              </a:tr>
              <a:tr h="465908">
                <a:tc>
                  <a:txBody>
                    <a:bodyPr/>
                    <a:lstStyle/>
                    <a:p>
                      <a:pPr marL="180340">
                        <a:lnSpc>
                          <a:spcPct val="115000"/>
                        </a:lnSpc>
                        <a:spcBef>
                          <a:spcPts val="600"/>
                        </a:spcBef>
                        <a:spcAft>
                          <a:spcPts val="0"/>
                        </a:spcAft>
                        <a:tabLst>
                          <a:tab pos="180340" algn="l"/>
                          <a:tab pos="349885" algn="l"/>
                        </a:tabLst>
                      </a:pPr>
                      <a:r>
                        <a:rPr lang="en-US" sz="1300" dirty="0">
                          <a:effectLst/>
                        </a:rPr>
                        <a:t>in classrooms</a:t>
                      </a:r>
                      <a:endParaRPr lang="fr-FR" sz="1000" dirty="0">
                        <a:effectLst/>
                        <a:latin typeface="Calibri"/>
                        <a:ea typeface="Calibri"/>
                        <a:cs typeface="Times New Roman"/>
                      </a:endParaRPr>
                    </a:p>
                  </a:txBody>
                  <a:tcPr marL="65111" marR="65111" marT="0" marB="0"/>
                </a:tc>
                <a:tc>
                  <a:txBody>
                    <a:bodyPr/>
                    <a:lstStyle/>
                    <a:p>
                      <a:pPr>
                        <a:lnSpc>
                          <a:spcPct val="115000"/>
                        </a:lnSpc>
                        <a:spcBef>
                          <a:spcPts val="600"/>
                        </a:spcBef>
                        <a:spcAft>
                          <a:spcPts val="600"/>
                        </a:spcAft>
                      </a:pPr>
                      <a:r>
                        <a:rPr lang="en-US" sz="1300" u="sng" dirty="0">
                          <a:effectLst/>
                        </a:rPr>
                        <a:t>Less rigid</a:t>
                      </a:r>
                      <a:r>
                        <a:rPr lang="en-US" sz="1300" dirty="0">
                          <a:effectLst/>
                        </a:rPr>
                        <a:t>, </a:t>
                      </a:r>
                      <a:r>
                        <a:rPr lang="en-US" sz="1300" u="sng" dirty="0">
                          <a:effectLst/>
                        </a:rPr>
                        <a:t>more fluid</a:t>
                      </a:r>
                      <a:r>
                        <a:rPr lang="en-US" sz="1300" dirty="0">
                          <a:effectLst/>
                        </a:rPr>
                        <a:t>. </a:t>
                      </a:r>
                      <a:r>
                        <a:rPr lang="en-US" sz="1300" u="sng" dirty="0">
                          <a:effectLst/>
                        </a:rPr>
                        <a:t>More dialogue and diverse voices and perspectives</a:t>
                      </a:r>
                      <a:r>
                        <a:rPr lang="en-US" sz="1300" dirty="0">
                          <a:effectLst/>
                        </a:rPr>
                        <a:t>. More student initiative and participation and </a:t>
                      </a:r>
                      <a:r>
                        <a:rPr lang="en-US" sz="1300" u="sng" dirty="0">
                          <a:effectLst/>
                        </a:rPr>
                        <a:t>more power sharing</a:t>
                      </a:r>
                      <a:r>
                        <a:rPr lang="en-US" sz="1300" dirty="0">
                          <a:effectLst/>
                        </a:rPr>
                        <a:t>.</a:t>
                      </a:r>
                      <a:endParaRPr lang="fr-FR" sz="1000" dirty="0">
                        <a:effectLst/>
                        <a:latin typeface="Calibri"/>
                        <a:ea typeface="Calibri"/>
                        <a:cs typeface="Times New Roman"/>
                      </a:endParaRPr>
                    </a:p>
                  </a:txBody>
                  <a:tcPr marL="65111" marR="65111" marT="0" marB="0"/>
                </a:tc>
              </a:tr>
              <a:tr h="698862">
                <a:tc>
                  <a:txBody>
                    <a:bodyPr/>
                    <a:lstStyle/>
                    <a:p>
                      <a:pPr marL="180340">
                        <a:lnSpc>
                          <a:spcPct val="115000"/>
                        </a:lnSpc>
                        <a:spcBef>
                          <a:spcPts val="600"/>
                        </a:spcBef>
                        <a:spcAft>
                          <a:spcPts val="0"/>
                        </a:spcAft>
                        <a:tabLst>
                          <a:tab pos="180340" algn="l"/>
                          <a:tab pos="349885" algn="l"/>
                        </a:tabLst>
                      </a:pPr>
                      <a:r>
                        <a:rPr lang="en-US" sz="1300" dirty="0">
                          <a:effectLst/>
                        </a:rPr>
                        <a:t>at school</a:t>
                      </a:r>
                      <a:endParaRPr lang="fr-FR" sz="1000" dirty="0">
                        <a:effectLst/>
                        <a:latin typeface="Calibri"/>
                        <a:ea typeface="Calibri"/>
                        <a:cs typeface="Times New Roman"/>
                      </a:endParaRPr>
                    </a:p>
                  </a:txBody>
                  <a:tcPr marL="65111" marR="65111" marT="0" marB="0"/>
                </a:tc>
                <a:tc>
                  <a:txBody>
                    <a:bodyPr/>
                    <a:lstStyle/>
                    <a:p>
                      <a:pPr>
                        <a:lnSpc>
                          <a:spcPct val="115000"/>
                        </a:lnSpc>
                        <a:spcBef>
                          <a:spcPts val="600"/>
                        </a:spcBef>
                        <a:spcAft>
                          <a:spcPts val="600"/>
                        </a:spcAft>
                      </a:pPr>
                      <a:r>
                        <a:rPr lang="en-US" sz="1300" u="sng" dirty="0">
                          <a:effectLst/>
                        </a:rPr>
                        <a:t>School life transcends boundaries</a:t>
                      </a:r>
                      <a:r>
                        <a:rPr lang="en-US" sz="1300" dirty="0">
                          <a:effectLst/>
                        </a:rPr>
                        <a:t>. More </a:t>
                      </a:r>
                      <a:r>
                        <a:rPr lang="en-US" sz="1300" u="sng" dirty="0">
                          <a:effectLst/>
                        </a:rPr>
                        <a:t>open to community and world</a:t>
                      </a:r>
                      <a:r>
                        <a:rPr lang="en-US" sz="1300" dirty="0">
                          <a:effectLst/>
                        </a:rPr>
                        <a:t> and</a:t>
                      </a:r>
                      <a:r>
                        <a:rPr lang="en-US" sz="1300" u="sng" dirty="0">
                          <a:effectLst/>
                        </a:rPr>
                        <a:t> </a:t>
                      </a:r>
                      <a:r>
                        <a:rPr lang="en-US" sz="1300" dirty="0">
                          <a:effectLst/>
                        </a:rPr>
                        <a:t>vice versa. New spaces such as computer labs bring new opportunities. School culture can be refreshed and reinvigorated. </a:t>
                      </a:r>
                      <a:endParaRPr lang="fr-FR" sz="1000" dirty="0">
                        <a:effectLst/>
                        <a:latin typeface="Calibri"/>
                        <a:ea typeface="Calibri"/>
                        <a:cs typeface="Times New Roman"/>
                      </a:endParaRPr>
                    </a:p>
                  </a:txBody>
                  <a:tcPr marL="65111" marR="65111" marT="0" marB="0"/>
                </a:tc>
              </a:tr>
              <a:tr h="698862">
                <a:tc>
                  <a:txBody>
                    <a:bodyPr/>
                    <a:lstStyle/>
                    <a:p>
                      <a:pPr marL="180340">
                        <a:lnSpc>
                          <a:spcPct val="115000"/>
                        </a:lnSpc>
                        <a:spcBef>
                          <a:spcPts val="600"/>
                        </a:spcBef>
                        <a:spcAft>
                          <a:spcPts val="600"/>
                        </a:spcAft>
                        <a:tabLst>
                          <a:tab pos="180340" algn="l"/>
                          <a:tab pos="349885" algn="l"/>
                        </a:tabLst>
                      </a:pPr>
                      <a:r>
                        <a:rPr lang="en-US" sz="1300" dirty="0" smtClean="0">
                          <a:effectLst/>
                        </a:rPr>
                        <a:t>in </a:t>
                      </a:r>
                      <a:r>
                        <a:rPr lang="en-US" sz="1300" dirty="0">
                          <a:effectLst/>
                        </a:rPr>
                        <a:t>teachers’ professional development</a:t>
                      </a:r>
                      <a:endParaRPr lang="fr-FR" sz="1000" dirty="0">
                        <a:effectLst/>
                        <a:latin typeface="Calibri"/>
                        <a:ea typeface="Calibri"/>
                        <a:cs typeface="Times New Roman"/>
                      </a:endParaRPr>
                    </a:p>
                  </a:txBody>
                  <a:tcPr marL="65111" marR="65111" marT="0" marB="0"/>
                </a:tc>
                <a:tc>
                  <a:txBody>
                    <a:bodyPr/>
                    <a:lstStyle/>
                    <a:p>
                      <a:pPr>
                        <a:lnSpc>
                          <a:spcPct val="115000"/>
                        </a:lnSpc>
                        <a:spcBef>
                          <a:spcPts val="600"/>
                        </a:spcBef>
                        <a:spcAft>
                          <a:spcPts val="0"/>
                        </a:spcAft>
                      </a:pPr>
                      <a:r>
                        <a:rPr lang="en-US" sz="1300" u="sng" dirty="0">
                          <a:effectLst/>
                        </a:rPr>
                        <a:t>Internet becomes a companion for teachers</a:t>
                      </a:r>
                      <a:r>
                        <a:rPr lang="en-US" sz="1300" dirty="0">
                          <a:effectLst/>
                        </a:rPr>
                        <a:t> in deepening their knowledge and evolving their pedagogies. </a:t>
                      </a:r>
                      <a:endParaRPr lang="fr-FR" sz="1000" dirty="0">
                        <a:effectLst/>
                      </a:endParaRPr>
                    </a:p>
                    <a:p>
                      <a:pPr algn="ctr">
                        <a:lnSpc>
                          <a:spcPct val="115000"/>
                        </a:lnSpc>
                        <a:spcAft>
                          <a:spcPts val="600"/>
                        </a:spcAft>
                      </a:pPr>
                      <a:r>
                        <a:rPr lang="en-US" sz="1300" dirty="0">
                          <a:effectLst/>
                        </a:rPr>
                        <a:t>See </a:t>
                      </a:r>
                      <a:r>
                        <a:rPr lang="en-US" sz="1300" dirty="0" smtClean="0">
                          <a:effectLst/>
                          <a:hlinkClick r:id="rId4" action="ppaction://hlinksldjump"/>
                        </a:rPr>
                        <a:t>Xavier</a:t>
                      </a:r>
                      <a:endParaRPr lang="fr-FR" sz="1000" dirty="0">
                        <a:effectLst/>
                        <a:latin typeface="Calibri"/>
                        <a:ea typeface="Calibri"/>
                        <a:cs typeface="Times New Roman"/>
                      </a:endParaRPr>
                    </a:p>
                  </a:txBody>
                  <a:tcPr marL="65111" marR="65111" marT="0" marB="0"/>
                </a:tc>
              </a:tr>
            </a:tbl>
          </a:graphicData>
        </a:graphic>
      </p:graphicFrame>
      <p:sp>
        <p:nvSpPr>
          <p:cNvPr id="7" name="Rectangle 6"/>
          <p:cNvSpPr/>
          <p:nvPr/>
        </p:nvSpPr>
        <p:spPr>
          <a:xfrm>
            <a:off x="3300493" y="6156012"/>
            <a:ext cx="5159939" cy="369332"/>
          </a:xfrm>
          <a:prstGeom prst="rect">
            <a:avLst/>
          </a:prstGeom>
        </p:spPr>
        <p:txBody>
          <a:bodyPr wrap="none">
            <a:spAutoFit/>
          </a:bodyPr>
          <a:lstStyle/>
          <a:p>
            <a:pPr algn="r"/>
            <a:r>
              <a:rPr lang="en-US" dirty="0" smtClean="0">
                <a:hlinkClick r:id="rId5" action="ppaction://hlinksldjump"/>
              </a:rPr>
              <a:t>Continue</a:t>
            </a:r>
            <a:r>
              <a:rPr lang="en-US" dirty="0" smtClean="0"/>
              <a:t> </a:t>
            </a:r>
            <a:r>
              <a:rPr lang="en-US" dirty="0"/>
              <a:t>to </a:t>
            </a:r>
            <a:r>
              <a:rPr lang="en-US" dirty="0" smtClean="0"/>
              <a:t>Discussion and Conclusion for Results </a:t>
            </a:r>
            <a:r>
              <a:rPr lang="en-US" dirty="0"/>
              <a:t>(1)</a:t>
            </a:r>
          </a:p>
        </p:txBody>
      </p:sp>
      <p:sp>
        <p:nvSpPr>
          <p:cNvPr id="8" name="Titre 1"/>
          <p:cNvSpPr>
            <a:spLocks noGrp="1"/>
          </p:cNvSpPr>
          <p:nvPr>
            <p:ph type="title"/>
          </p:nvPr>
        </p:nvSpPr>
        <p:spPr>
          <a:xfrm>
            <a:off x="611560" y="260648"/>
            <a:ext cx="7434277" cy="648072"/>
          </a:xfrm>
        </p:spPr>
        <p:txBody>
          <a:bodyPr>
            <a:normAutofit/>
          </a:bodyPr>
          <a:lstStyle/>
          <a:p>
            <a:pPr algn="l"/>
            <a:r>
              <a:rPr lang="en-US" sz="2000" b="1" dirty="0" smtClean="0"/>
              <a:t>from </a:t>
            </a:r>
            <a:r>
              <a:rPr lang="en-US" sz="2000" b="1" dirty="0"/>
              <a:t>Table </a:t>
            </a:r>
            <a:r>
              <a:rPr lang="en-US" sz="2000" b="1" dirty="0" smtClean="0"/>
              <a:t>15.</a:t>
            </a:r>
            <a:endParaRPr lang="fr-FR" sz="2000" b="1" dirty="0"/>
          </a:p>
        </p:txBody>
      </p:sp>
      <p:sp>
        <p:nvSpPr>
          <p:cNvPr id="6" name="Ellipse 5"/>
          <p:cNvSpPr/>
          <p:nvPr/>
        </p:nvSpPr>
        <p:spPr>
          <a:xfrm>
            <a:off x="379770" y="820946"/>
            <a:ext cx="8568952" cy="158417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Ellipse 8"/>
          <p:cNvSpPr/>
          <p:nvPr/>
        </p:nvSpPr>
        <p:spPr>
          <a:xfrm>
            <a:off x="323528" y="2996952"/>
            <a:ext cx="8568952" cy="12241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79861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200" b="1" dirty="0" smtClean="0"/>
              <a:t>Regarding perceived changes </a:t>
            </a:r>
            <a:br>
              <a:rPr lang="en-US" sz="3200" b="1" dirty="0" smtClean="0"/>
            </a:br>
            <a:r>
              <a:rPr lang="en-US" sz="3200" b="1" dirty="0" smtClean="0"/>
              <a:t>in pedagogy with the use ICT</a:t>
            </a:r>
            <a:endParaRPr lang="fr-FR" sz="3200" b="1" dirty="0"/>
          </a:p>
        </p:txBody>
      </p:sp>
      <p:sp>
        <p:nvSpPr>
          <p:cNvPr id="3" name="Espace réservé du contenu 2"/>
          <p:cNvSpPr>
            <a:spLocks noGrp="1"/>
          </p:cNvSpPr>
          <p:nvPr>
            <p:ph idx="1"/>
          </p:nvPr>
        </p:nvSpPr>
        <p:spPr>
          <a:xfrm>
            <a:off x="457200" y="1711349"/>
            <a:ext cx="8229600" cy="4525963"/>
          </a:xfrm>
        </p:spPr>
        <p:txBody>
          <a:bodyPr>
            <a:noAutofit/>
          </a:bodyPr>
          <a:lstStyle/>
          <a:p>
            <a:pPr marL="0" indent="0">
              <a:buNone/>
            </a:pPr>
            <a:r>
              <a:rPr lang="fr-FR" sz="3500" dirty="0"/>
              <a:t>“</a:t>
            </a:r>
            <a:r>
              <a:rPr lang="fr-FR" sz="3500" i="1" dirty="0"/>
              <a:t>A l’époque, le maitre dispensait les </a:t>
            </a:r>
            <a:r>
              <a:rPr lang="fr-FR" sz="3500" i="1" dirty="0" smtClean="0"/>
              <a:t>cours… </a:t>
            </a:r>
            <a:r>
              <a:rPr lang="fr-FR" sz="3500" i="1" dirty="0"/>
              <a:t>maintenant on partage les idées, </a:t>
            </a:r>
            <a:r>
              <a:rPr lang="fr-FR" sz="3500" b="1" i="1" dirty="0"/>
              <a:t>l’élève ne conçoit pas seulement ce que je </a:t>
            </a:r>
            <a:r>
              <a:rPr lang="fr-FR" sz="3500" b="1" i="1" dirty="0" smtClean="0"/>
              <a:t>dis</a:t>
            </a:r>
            <a:r>
              <a:rPr lang="fr-FR" sz="3500" i="1" dirty="0" smtClean="0"/>
              <a:t>.</a:t>
            </a:r>
            <a:r>
              <a:rPr lang="fr-FR" sz="3500" dirty="0" smtClean="0"/>
              <a:t>” </a:t>
            </a:r>
            <a:r>
              <a:rPr lang="fr-FR" sz="3500" dirty="0"/>
              <a:t>(Ibrahima</a:t>
            </a:r>
            <a:r>
              <a:rPr lang="fr-FR" sz="3500" dirty="0" smtClean="0"/>
              <a:t>)</a:t>
            </a:r>
            <a:endParaRPr lang="fr-FR" sz="2000" dirty="0"/>
          </a:p>
          <a:p>
            <a:pPr marL="0" indent="0">
              <a:buNone/>
            </a:pPr>
            <a:r>
              <a:rPr lang="fr-FR" sz="2000" dirty="0"/>
              <a:t> </a:t>
            </a:r>
          </a:p>
          <a:p>
            <a:pPr marL="0" indent="0">
              <a:buNone/>
            </a:pPr>
            <a:r>
              <a:rPr lang="fr-FR" sz="3500" dirty="0"/>
              <a:t>“</a:t>
            </a:r>
            <a:r>
              <a:rPr lang="fr-FR" sz="3500" i="1" dirty="0"/>
              <a:t>Je ne fais plus les croquis au </a:t>
            </a:r>
            <a:r>
              <a:rPr lang="fr-FR" sz="3500" i="1" dirty="0" smtClean="0"/>
              <a:t>tableau; </a:t>
            </a:r>
            <a:r>
              <a:rPr lang="fr-FR" sz="3500" i="1" dirty="0"/>
              <a:t>je m’étale plus sur les leçons qu’auparavant, ce qui </a:t>
            </a:r>
            <a:r>
              <a:rPr lang="fr-FR" sz="3500" b="1" i="1" dirty="0"/>
              <a:t>facilite la </a:t>
            </a:r>
            <a:r>
              <a:rPr lang="fr-FR" sz="3500" b="1" i="1" dirty="0" smtClean="0"/>
              <a:t>compréhension</a:t>
            </a:r>
            <a:r>
              <a:rPr lang="fr-FR" sz="3500" i="1" dirty="0" smtClean="0"/>
              <a:t>.</a:t>
            </a:r>
            <a:r>
              <a:rPr lang="fr-FR" sz="3500" dirty="0" smtClean="0"/>
              <a:t>” </a:t>
            </a:r>
            <a:r>
              <a:rPr lang="fr-FR" sz="3500" dirty="0"/>
              <a:t>(Bintou</a:t>
            </a:r>
            <a:r>
              <a:rPr lang="fr-FR" sz="3500" dirty="0" smtClean="0"/>
              <a:t>)</a:t>
            </a:r>
            <a:endParaRPr lang="fr-FR" sz="3500" dirty="0"/>
          </a:p>
        </p:txBody>
      </p:sp>
      <p:sp>
        <p:nvSpPr>
          <p:cNvPr id="4" name="Rectangle 3"/>
          <p:cNvSpPr/>
          <p:nvPr/>
        </p:nvSpPr>
        <p:spPr>
          <a:xfrm>
            <a:off x="6948264" y="6309320"/>
            <a:ext cx="1904817" cy="369332"/>
          </a:xfrm>
          <a:prstGeom prst="rect">
            <a:avLst/>
          </a:prstGeom>
        </p:spPr>
        <p:txBody>
          <a:bodyPr wrap="none">
            <a:spAutoFit/>
          </a:bodyPr>
          <a:lstStyle/>
          <a:p>
            <a:r>
              <a:rPr lang="en-US" dirty="0">
                <a:hlinkClick r:id="rId2" action="ppaction://hlinksldjump"/>
              </a:rPr>
              <a:t>Return</a:t>
            </a:r>
            <a:r>
              <a:rPr lang="en-US" dirty="0"/>
              <a:t> to </a:t>
            </a:r>
            <a:r>
              <a:rPr lang="en-US" dirty="0" smtClean="0"/>
              <a:t>Table 15</a:t>
            </a:r>
            <a:endParaRPr lang="en-US" dirty="0"/>
          </a:p>
        </p:txBody>
      </p:sp>
    </p:spTree>
    <p:extLst>
      <p:ext uri="{BB962C8B-B14F-4D97-AF65-F5344CB8AC3E}">
        <p14:creationId xmlns:p14="http://schemas.microsoft.com/office/powerpoint/2010/main" val="1144354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543550" cy="1570186"/>
          </a:xfrm>
        </p:spPr>
        <p:txBody>
          <a:bodyPr>
            <a:normAutofit/>
          </a:bodyPr>
          <a:lstStyle/>
          <a:p>
            <a:pPr algn="l"/>
            <a:r>
              <a:rPr lang="en-US" sz="3200" b="1" dirty="0" smtClean="0"/>
              <a:t>Regarding perceived changes </a:t>
            </a:r>
            <a:br>
              <a:rPr lang="en-US" sz="3200" b="1" dirty="0" smtClean="0"/>
            </a:br>
            <a:r>
              <a:rPr lang="en-US" sz="3200" b="1" dirty="0" smtClean="0"/>
              <a:t>in course content </a:t>
            </a:r>
            <a:br>
              <a:rPr lang="en-US" sz="3200" b="1" dirty="0" smtClean="0"/>
            </a:br>
            <a:r>
              <a:rPr lang="en-US" sz="3200" b="1" dirty="0" smtClean="0"/>
              <a:t>with the use ICT</a:t>
            </a:r>
            <a:endParaRPr lang="fr-FR" sz="3200" b="1" dirty="0"/>
          </a:p>
        </p:txBody>
      </p:sp>
      <p:sp>
        <p:nvSpPr>
          <p:cNvPr id="3" name="Espace réservé du contenu 2"/>
          <p:cNvSpPr>
            <a:spLocks noGrp="1"/>
          </p:cNvSpPr>
          <p:nvPr>
            <p:ph idx="1"/>
          </p:nvPr>
        </p:nvSpPr>
        <p:spPr>
          <a:xfrm>
            <a:off x="457200" y="2132856"/>
            <a:ext cx="8229600" cy="4525963"/>
          </a:xfrm>
        </p:spPr>
        <p:txBody>
          <a:bodyPr>
            <a:noAutofit/>
          </a:bodyPr>
          <a:lstStyle/>
          <a:p>
            <a:pPr marL="0" indent="0">
              <a:lnSpc>
                <a:spcPts val="5000"/>
              </a:lnSpc>
              <a:buNone/>
            </a:pPr>
            <a:r>
              <a:rPr lang="fr-FR" sz="3500" dirty="0" smtClean="0"/>
              <a:t>“</a:t>
            </a:r>
            <a:r>
              <a:rPr lang="fr-FR" sz="3500" i="1" dirty="0" smtClean="0"/>
              <a:t>Au lieu de dessiner au tableau, </a:t>
            </a:r>
            <a:r>
              <a:rPr lang="fr-FR" sz="3500" i="1" dirty="0"/>
              <a:t>d</a:t>
            </a:r>
            <a:r>
              <a:rPr lang="fr-FR" sz="3500" i="1" dirty="0" smtClean="0"/>
              <a:t>ans </a:t>
            </a:r>
            <a:r>
              <a:rPr lang="fr-FR" sz="3500" i="1" dirty="0"/>
              <a:t>la salle informatique, </a:t>
            </a:r>
            <a:r>
              <a:rPr lang="fr-FR" sz="3500" i="1" dirty="0" smtClean="0"/>
              <a:t>on </a:t>
            </a:r>
            <a:r>
              <a:rPr lang="fr-FR" sz="3500" i="1" dirty="0"/>
              <a:t>peut </a:t>
            </a:r>
            <a:r>
              <a:rPr lang="fr-FR" sz="3500" b="1" i="1" dirty="0"/>
              <a:t>comparer les différentes </a:t>
            </a:r>
            <a:r>
              <a:rPr lang="fr-FR" sz="3500" b="1" i="1" dirty="0" smtClean="0"/>
              <a:t>cartes d’Afrique</a:t>
            </a:r>
            <a:r>
              <a:rPr lang="fr-FR" sz="3500" i="1" dirty="0" smtClean="0"/>
              <a:t>. </a:t>
            </a:r>
          </a:p>
          <a:p>
            <a:pPr marL="0" indent="0">
              <a:lnSpc>
                <a:spcPts val="5000"/>
              </a:lnSpc>
              <a:buNone/>
            </a:pPr>
            <a:r>
              <a:rPr lang="fr-FR" sz="3500" i="1" dirty="0"/>
              <a:t>	</a:t>
            </a:r>
            <a:r>
              <a:rPr lang="fr-FR" sz="3500" dirty="0"/>
              <a:t> “ </a:t>
            </a:r>
            <a:r>
              <a:rPr lang="fr-FR" sz="3500" i="1" dirty="0" smtClean="0"/>
              <a:t>On peut </a:t>
            </a:r>
            <a:r>
              <a:rPr lang="fr-FR" sz="3500" b="1" i="1" dirty="0" smtClean="0"/>
              <a:t>accéder les infos sur la crise financière de 2008</a:t>
            </a:r>
            <a:r>
              <a:rPr lang="fr-FR" sz="3500" i="1" dirty="0" smtClean="0"/>
              <a:t> – qui n’est pas </a:t>
            </a:r>
            <a:r>
              <a:rPr lang="fr-FR" sz="3500" i="1" dirty="0" smtClean="0"/>
              <a:t>couverte </a:t>
            </a:r>
            <a:r>
              <a:rPr lang="fr-FR" sz="3500" i="1" dirty="0" smtClean="0"/>
              <a:t>dans les manuels scolaires.</a:t>
            </a:r>
            <a:r>
              <a:rPr lang="fr-FR" sz="3500" dirty="0" smtClean="0"/>
              <a:t>” </a:t>
            </a:r>
            <a:r>
              <a:rPr lang="fr-FR" sz="3500" dirty="0"/>
              <a:t>(Dramane)</a:t>
            </a:r>
          </a:p>
        </p:txBody>
      </p:sp>
      <p:sp>
        <p:nvSpPr>
          <p:cNvPr id="4" name="Rectangle 3"/>
          <p:cNvSpPr/>
          <p:nvPr/>
        </p:nvSpPr>
        <p:spPr>
          <a:xfrm>
            <a:off x="6948264" y="6309320"/>
            <a:ext cx="1904817" cy="369332"/>
          </a:xfrm>
          <a:prstGeom prst="rect">
            <a:avLst/>
          </a:prstGeom>
        </p:spPr>
        <p:txBody>
          <a:bodyPr wrap="none">
            <a:spAutoFit/>
          </a:bodyPr>
          <a:lstStyle/>
          <a:p>
            <a:r>
              <a:rPr lang="en-US" dirty="0">
                <a:hlinkClick r:id="rId3" action="ppaction://hlinksldjump"/>
              </a:rPr>
              <a:t>Return</a:t>
            </a:r>
            <a:r>
              <a:rPr lang="en-US" dirty="0"/>
              <a:t> to </a:t>
            </a:r>
            <a:r>
              <a:rPr lang="en-US" dirty="0" smtClean="0"/>
              <a:t>Table 15</a:t>
            </a:r>
            <a:endParaRPr lang="en-US"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5082" y="-1408"/>
            <a:ext cx="2544366" cy="2093320"/>
          </a:xfrm>
          <a:prstGeom prst="rect">
            <a:avLst/>
          </a:prstGeom>
        </p:spPr>
      </p:pic>
    </p:spTree>
    <p:extLst>
      <p:ext uri="{BB962C8B-B14F-4D97-AF65-F5344CB8AC3E}">
        <p14:creationId xmlns:p14="http://schemas.microsoft.com/office/powerpoint/2010/main" val="50428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60338"/>
            <a:ext cx="8352928" cy="146846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l">
              <a:lnSpc>
                <a:spcPts val="2880"/>
              </a:lnSpc>
              <a:spcBef>
                <a:spcPts val="4000"/>
              </a:spcBef>
            </a:pPr>
            <a:r>
              <a:rPr lang="en-US" sz="4900" b="1" dirty="0" smtClean="0"/>
              <a:t>Results (1)</a:t>
            </a:r>
            <a:r>
              <a:rPr lang="en-US" sz="4600" b="1" dirty="0" smtClean="0"/>
              <a:t> </a:t>
            </a:r>
            <a:r>
              <a:rPr lang="en-US" sz="2700" dirty="0" smtClean="0"/>
              <a:t>regarding </a:t>
            </a:r>
            <a:r>
              <a:rPr lang="en-US" sz="2700" b="1" dirty="0"/>
              <a:t>how</a:t>
            </a:r>
            <a:r>
              <a:rPr lang="en-US" sz="2700" dirty="0"/>
              <a:t> and </a:t>
            </a:r>
            <a:r>
              <a:rPr lang="en-US" sz="2700" b="1" dirty="0"/>
              <a:t>why</a:t>
            </a:r>
            <a:r>
              <a:rPr lang="en-US" sz="2700" dirty="0"/>
              <a:t> </a:t>
            </a:r>
            <a:r>
              <a:rPr lang="en-US" sz="2700" dirty="0" smtClean="0"/>
              <a:t>primary through high school teachers in Mali pedagogically appropriate ICT and,</a:t>
            </a:r>
            <a:br>
              <a:rPr lang="en-US" sz="2700" dirty="0" smtClean="0"/>
            </a:br>
            <a:r>
              <a:rPr lang="en-US" sz="2700" dirty="0" smtClean="0"/>
              <a:t>according </a:t>
            </a:r>
            <a:r>
              <a:rPr lang="en-US" sz="2700" dirty="0"/>
              <a:t>to </a:t>
            </a:r>
            <a:r>
              <a:rPr lang="en-US" sz="2700" dirty="0" smtClean="0"/>
              <a:t>them, </a:t>
            </a:r>
            <a:r>
              <a:rPr lang="en-US" sz="2700" b="1" dirty="0" smtClean="0"/>
              <a:t>changes</a:t>
            </a:r>
            <a:r>
              <a:rPr lang="en-US" sz="2700" dirty="0" smtClean="0"/>
              <a:t> that seem to occur in the process</a:t>
            </a:r>
            <a:endParaRPr lang="fr-FR" sz="2700" dirty="0"/>
          </a:p>
        </p:txBody>
      </p:sp>
      <p:sp>
        <p:nvSpPr>
          <p:cNvPr id="4" name="Espace réservé du contenu 2"/>
          <p:cNvSpPr>
            <a:spLocks noGrp="1"/>
          </p:cNvSpPr>
          <p:nvPr>
            <p:ph idx="1"/>
          </p:nvPr>
        </p:nvSpPr>
        <p:spPr>
          <a:xfrm>
            <a:off x="395536" y="1717159"/>
            <a:ext cx="8545387" cy="5024209"/>
          </a:xfrm>
        </p:spPr>
        <p:txBody>
          <a:bodyPr>
            <a:normAutofit/>
          </a:bodyPr>
          <a:lstStyle/>
          <a:p>
            <a:pPr marL="0" indent="0">
              <a:spcBef>
                <a:spcPts val="0"/>
              </a:spcBef>
              <a:buNone/>
            </a:pPr>
            <a:r>
              <a:rPr lang="en-US" b="1" dirty="0" smtClean="0"/>
              <a:t>Discussion and Conclusion</a:t>
            </a:r>
            <a:endParaRPr lang="en-US" b="1" dirty="0"/>
          </a:p>
          <a:p>
            <a:pPr marL="0" indent="0" algn="r">
              <a:spcBef>
                <a:spcPts val="1000"/>
              </a:spcBef>
              <a:spcAft>
                <a:spcPts val="300"/>
              </a:spcAft>
              <a:buNone/>
            </a:pPr>
            <a:r>
              <a:rPr lang="en-US" sz="2600" b="1" dirty="0"/>
              <a:t>Tensions</a:t>
            </a:r>
            <a:r>
              <a:rPr lang="en-US" sz="2600" dirty="0"/>
              <a:t> arise in the negotiation of tradition and </a:t>
            </a:r>
            <a:r>
              <a:rPr lang="en-US" sz="2600" dirty="0" smtClean="0"/>
              <a:t>novelty – </a:t>
            </a:r>
          </a:p>
          <a:p>
            <a:pPr marL="0" indent="0" algn="r">
              <a:spcBef>
                <a:spcPts val="0"/>
              </a:spcBef>
              <a:spcAft>
                <a:spcPts val="300"/>
              </a:spcAft>
              <a:buNone/>
            </a:pPr>
            <a:r>
              <a:rPr lang="en-US" sz="2600" dirty="0" smtClean="0"/>
              <a:t>as described by theorists of appropriation processes. </a:t>
            </a:r>
          </a:p>
          <a:p>
            <a:pPr marL="0" indent="0" algn="r">
              <a:spcBef>
                <a:spcPts val="0"/>
              </a:spcBef>
              <a:spcAft>
                <a:spcPts val="300"/>
              </a:spcAft>
              <a:buNone/>
            </a:pPr>
            <a:r>
              <a:rPr lang="en-US" sz="2600" b="1" dirty="0"/>
              <a:t>N</a:t>
            </a:r>
            <a:r>
              <a:rPr lang="en-US" sz="2600" b="1" dirty="0" smtClean="0"/>
              <a:t>ewness</a:t>
            </a:r>
            <a:r>
              <a:rPr lang="en-US" sz="2600" dirty="0" smtClean="0"/>
              <a:t> is  created.  </a:t>
            </a:r>
            <a:endParaRPr lang="en-US" sz="2600" dirty="0"/>
          </a:p>
          <a:p>
            <a:pPr marL="0" indent="0" algn="r">
              <a:spcBef>
                <a:spcPts val="0"/>
              </a:spcBef>
              <a:spcAft>
                <a:spcPts val="300"/>
              </a:spcAft>
              <a:buNone/>
            </a:pPr>
            <a:r>
              <a:rPr lang="en-US" sz="2600" dirty="0" smtClean="0"/>
              <a:t>Teachers embraced ICT in relation to pedagogical goals </a:t>
            </a:r>
          </a:p>
          <a:p>
            <a:pPr marL="0" indent="0" algn="r">
              <a:spcBef>
                <a:spcPts val="0"/>
              </a:spcBef>
              <a:spcAft>
                <a:spcPts val="300"/>
              </a:spcAft>
              <a:buNone/>
            </a:pPr>
            <a:r>
              <a:rPr lang="en-US" sz="2600" dirty="0" smtClean="0"/>
              <a:t>and for its </a:t>
            </a:r>
            <a:r>
              <a:rPr lang="en-US" sz="2600" b="1" dirty="0" smtClean="0"/>
              <a:t>transformative possibilities</a:t>
            </a:r>
            <a:r>
              <a:rPr lang="en-US" sz="2600" dirty="0" smtClean="0"/>
              <a:t>. </a:t>
            </a:r>
          </a:p>
          <a:p>
            <a:pPr marL="0" indent="0" algn="r">
              <a:spcBef>
                <a:spcPts val="0"/>
              </a:spcBef>
              <a:spcAft>
                <a:spcPts val="300"/>
              </a:spcAft>
              <a:buNone/>
            </a:pPr>
            <a:r>
              <a:rPr lang="en-US" sz="2600" dirty="0" smtClean="0"/>
              <a:t>The appropriation process seemed to catalyze </a:t>
            </a:r>
          </a:p>
          <a:p>
            <a:pPr marL="0" indent="0" algn="r">
              <a:spcBef>
                <a:spcPts val="0"/>
              </a:spcBef>
              <a:spcAft>
                <a:spcPts val="300"/>
              </a:spcAft>
              <a:buNone/>
            </a:pPr>
            <a:r>
              <a:rPr lang="en-US" sz="2600" dirty="0" smtClean="0"/>
              <a:t>active and </a:t>
            </a:r>
            <a:r>
              <a:rPr lang="en-US" sz="2600" b="1" dirty="0" smtClean="0"/>
              <a:t>socio-constructive learning</a:t>
            </a:r>
            <a:r>
              <a:rPr lang="en-US" sz="2600" dirty="0" smtClean="0"/>
              <a:t>. </a:t>
            </a:r>
          </a:p>
          <a:p>
            <a:pPr marL="0" indent="0" algn="r">
              <a:spcBef>
                <a:spcPts val="0"/>
              </a:spcBef>
              <a:spcAft>
                <a:spcPts val="300"/>
              </a:spcAft>
              <a:buNone/>
            </a:pPr>
            <a:r>
              <a:rPr lang="en-US" sz="2600" dirty="0" smtClean="0"/>
              <a:t>Teachers </a:t>
            </a:r>
            <a:r>
              <a:rPr lang="en-US" sz="2600" dirty="0" smtClean="0"/>
              <a:t>were envisioning the future and</a:t>
            </a:r>
            <a:r>
              <a:rPr lang="en-US" sz="2600" dirty="0" smtClean="0"/>
              <a:t> </a:t>
            </a:r>
            <a:r>
              <a:rPr lang="en-US" sz="2600" dirty="0" smtClean="0"/>
              <a:t>tentatively </a:t>
            </a:r>
          </a:p>
          <a:p>
            <a:pPr marL="0" indent="0" algn="r">
              <a:spcBef>
                <a:spcPts val="0"/>
              </a:spcBef>
              <a:spcAft>
                <a:spcPts val="300"/>
              </a:spcAft>
              <a:buNone/>
            </a:pPr>
            <a:r>
              <a:rPr lang="en-US" sz="2600" b="1" dirty="0" smtClean="0"/>
              <a:t>shaping the integration of  technology</a:t>
            </a:r>
          </a:p>
          <a:p>
            <a:pPr marL="0" indent="0" algn="r">
              <a:spcBef>
                <a:spcPts val="0"/>
              </a:spcBef>
              <a:spcAft>
                <a:spcPts val="300"/>
              </a:spcAft>
              <a:buNone/>
            </a:pPr>
            <a:r>
              <a:rPr lang="en-US" sz="2600" dirty="0" smtClean="0"/>
              <a:t>into </a:t>
            </a:r>
            <a:r>
              <a:rPr lang="en-US" sz="2600" dirty="0"/>
              <a:t>learning in some classrooms and schools in Bamako. </a:t>
            </a:r>
            <a:endParaRPr lang="fr-FR" sz="2600" dirty="0"/>
          </a:p>
        </p:txBody>
      </p:sp>
      <p:sp>
        <p:nvSpPr>
          <p:cNvPr id="5" name="AutoShape 2" descr="Image result for cheetah"/>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332654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97768"/>
            <a:ext cx="8424936"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l"/>
            <a:r>
              <a:rPr lang="en-US" sz="4900" b="1" dirty="0" smtClean="0"/>
              <a:t>Results (2)</a:t>
            </a:r>
            <a:r>
              <a:rPr lang="en-US" sz="2400" dirty="0" smtClean="0"/>
              <a:t> regarding teachers’ conversations with others, about the use of ICT in teaching and learning</a:t>
            </a:r>
            <a:endParaRPr lang="fr-FR" sz="4600" b="1" dirty="0"/>
          </a:p>
        </p:txBody>
      </p:sp>
      <p:sp>
        <p:nvSpPr>
          <p:cNvPr id="4" name="Espace réservé du contenu 2"/>
          <p:cNvSpPr>
            <a:spLocks noGrp="1"/>
          </p:cNvSpPr>
          <p:nvPr>
            <p:ph idx="1"/>
          </p:nvPr>
        </p:nvSpPr>
        <p:spPr>
          <a:xfrm>
            <a:off x="395536" y="1872208"/>
            <a:ext cx="8545387" cy="4437112"/>
          </a:xfrm>
        </p:spPr>
        <p:txBody>
          <a:bodyPr>
            <a:normAutofit lnSpcReduction="10000"/>
          </a:bodyPr>
          <a:lstStyle/>
          <a:p>
            <a:pPr marL="0" lvl="0" indent="0">
              <a:spcBef>
                <a:spcPts val="0"/>
              </a:spcBef>
              <a:buNone/>
            </a:pPr>
            <a:r>
              <a:rPr lang="en-US" sz="4000" b="1" dirty="0" smtClean="0"/>
              <a:t>Results</a:t>
            </a:r>
          </a:p>
          <a:p>
            <a:pPr marL="0" lvl="0" indent="0" algn="r">
              <a:spcBef>
                <a:spcPts val="500"/>
              </a:spcBef>
              <a:buNone/>
            </a:pPr>
            <a:r>
              <a:rPr lang="en-US" sz="2800" dirty="0" smtClean="0"/>
              <a:t> Teachers’ </a:t>
            </a:r>
            <a:r>
              <a:rPr lang="en-US" sz="2800" dirty="0" smtClean="0">
                <a:hlinkClick r:id="rId3" action="ppaction://hlinksldjump"/>
              </a:rPr>
              <a:t>conversations</a:t>
            </a:r>
            <a:r>
              <a:rPr lang="en-US" sz="2800" dirty="0" smtClean="0"/>
              <a:t> with various social actors: </a:t>
            </a:r>
          </a:p>
          <a:p>
            <a:pPr marL="0" lvl="0" indent="0" algn="r">
              <a:spcBef>
                <a:spcPts val="300"/>
              </a:spcBef>
              <a:buNone/>
            </a:pPr>
            <a:r>
              <a:rPr lang="en-US" sz="2800" dirty="0" smtClean="0"/>
              <a:t>peers, school and district directors, pedagogical advisors, </a:t>
            </a:r>
          </a:p>
          <a:p>
            <a:pPr marL="0" lvl="0" indent="0" algn="r">
              <a:spcBef>
                <a:spcPts val="300"/>
              </a:spcBef>
              <a:buNone/>
            </a:pPr>
            <a:r>
              <a:rPr lang="en-US" sz="2800" dirty="0" smtClean="0"/>
              <a:t>parents, other community members</a:t>
            </a:r>
          </a:p>
          <a:p>
            <a:pPr marL="0" lvl="0" indent="0">
              <a:spcBef>
                <a:spcPts val="648"/>
              </a:spcBef>
              <a:buNone/>
            </a:pPr>
            <a:endParaRPr lang="en-US" sz="2400" dirty="0" smtClean="0"/>
          </a:p>
          <a:p>
            <a:pPr marL="0" lvl="0" indent="0">
              <a:spcBef>
                <a:spcPts val="0"/>
              </a:spcBef>
              <a:buNone/>
            </a:pPr>
            <a:r>
              <a:rPr lang="en-US" sz="4000" b="1" dirty="0" smtClean="0"/>
              <a:t>Discussion and conclusion</a:t>
            </a:r>
          </a:p>
          <a:p>
            <a:pPr marL="0" indent="0" algn="r">
              <a:spcBef>
                <a:spcPts val="500"/>
              </a:spcBef>
              <a:buNone/>
            </a:pPr>
            <a:r>
              <a:rPr lang="en-US" sz="2800" dirty="0" smtClean="0"/>
              <a:t>Teachers as </a:t>
            </a:r>
            <a:r>
              <a:rPr lang="en-US" sz="2800" b="1" dirty="0" smtClean="0"/>
              <a:t>border pedagogues</a:t>
            </a:r>
            <a:r>
              <a:rPr lang="en-US" sz="2800" dirty="0" smtClean="0"/>
              <a:t> and cultural workers</a:t>
            </a:r>
            <a:r>
              <a:rPr lang="en-US" sz="2800" dirty="0" smtClean="0"/>
              <a:t>,</a:t>
            </a:r>
          </a:p>
          <a:p>
            <a:pPr marL="0" indent="0" algn="r">
              <a:spcBef>
                <a:spcPts val="500"/>
              </a:spcBef>
              <a:buNone/>
            </a:pPr>
            <a:r>
              <a:rPr lang="en-US" sz="2800" b="1" dirty="0" smtClean="0"/>
              <a:t>engaging others</a:t>
            </a:r>
            <a:r>
              <a:rPr lang="en-US" sz="2800" dirty="0" smtClean="0"/>
              <a:t> in collectively shaping ICT,</a:t>
            </a:r>
            <a:r>
              <a:rPr lang="en-US" sz="2800" dirty="0" smtClean="0"/>
              <a:t> </a:t>
            </a:r>
            <a:endParaRPr lang="en-US" sz="2800" dirty="0" smtClean="0"/>
          </a:p>
          <a:p>
            <a:pPr marL="0" indent="0" algn="r">
              <a:spcBef>
                <a:spcPts val="300"/>
              </a:spcBef>
              <a:buNone/>
            </a:pPr>
            <a:r>
              <a:rPr lang="en-US" sz="2800" b="1" dirty="0" smtClean="0"/>
              <a:t>ICT as a catalyst</a:t>
            </a:r>
            <a:r>
              <a:rPr lang="en-US" sz="2800" dirty="0" smtClean="0"/>
              <a:t> for the renewal of school culture</a:t>
            </a:r>
            <a:endParaRPr lang="en-US" sz="2800" dirty="0"/>
          </a:p>
        </p:txBody>
      </p:sp>
      <p:sp>
        <p:nvSpPr>
          <p:cNvPr id="5" name="AutoShape 2" descr="Image result for cheetah"/>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 name="ZoneTexte 5"/>
          <p:cNvSpPr txBox="1"/>
          <p:nvPr/>
        </p:nvSpPr>
        <p:spPr>
          <a:xfrm>
            <a:off x="6948264" y="6391200"/>
            <a:ext cx="2016224" cy="307777"/>
          </a:xfrm>
          <a:prstGeom prst="rect">
            <a:avLst/>
          </a:prstGeom>
          <a:noFill/>
        </p:spPr>
        <p:txBody>
          <a:bodyPr wrap="square" rtlCol="0">
            <a:spAutoFit/>
          </a:bodyPr>
          <a:lstStyle/>
          <a:p>
            <a:pPr algn="r"/>
            <a:r>
              <a:rPr lang="en-US" sz="1400" dirty="0" smtClean="0"/>
              <a:t>Continue to </a:t>
            </a:r>
            <a:r>
              <a:rPr lang="en-US" sz="1400" dirty="0" smtClean="0">
                <a:hlinkClick r:id="rId4" action="ppaction://hlinksldjump"/>
              </a:rPr>
              <a:t>Results (3)</a:t>
            </a:r>
            <a:endParaRPr lang="en-US" sz="1400" dirty="0"/>
          </a:p>
        </p:txBody>
      </p:sp>
    </p:spTree>
    <p:extLst>
      <p:ext uri="{BB962C8B-B14F-4D97-AF65-F5344CB8AC3E}">
        <p14:creationId xmlns:p14="http://schemas.microsoft.com/office/powerpoint/2010/main" val="2757060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7380312" y="6381328"/>
            <a:ext cx="1728192" cy="584775"/>
          </a:xfrm>
          <a:prstGeom prst="rect">
            <a:avLst/>
          </a:prstGeom>
          <a:noFill/>
        </p:spPr>
        <p:txBody>
          <a:bodyPr wrap="square" rtlCol="0">
            <a:spAutoFit/>
          </a:bodyPr>
          <a:lstStyle/>
          <a:p>
            <a:r>
              <a:rPr lang="en-US" sz="1400" dirty="0" smtClean="0">
                <a:hlinkClick r:id="rId3" action="ppaction://hlinksldjump"/>
              </a:rPr>
              <a:t>Continue</a:t>
            </a:r>
            <a:r>
              <a:rPr lang="en-US" sz="1400" dirty="0" smtClean="0"/>
              <a:t> </a:t>
            </a:r>
            <a:r>
              <a:rPr lang="en-US" sz="1400" dirty="0"/>
              <a:t>to </a:t>
            </a:r>
            <a:r>
              <a:rPr lang="en-US" sz="1400" dirty="0" smtClean="0"/>
              <a:t>part 2</a:t>
            </a:r>
            <a:endParaRPr lang="en-US" sz="1400" dirty="0"/>
          </a:p>
          <a:p>
            <a:endParaRPr lang="fr-FR" dirty="0"/>
          </a:p>
        </p:txBody>
      </p:sp>
      <p:sp>
        <p:nvSpPr>
          <p:cNvPr id="10" name="Titre 1"/>
          <p:cNvSpPr>
            <a:spLocks noGrp="1"/>
          </p:cNvSpPr>
          <p:nvPr>
            <p:ph type="title"/>
          </p:nvPr>
        </p:nvSpPr>
        <p:spPr>
          <a:xfrm>
            <a:off x="395536" y="188640"/>
            <a:ext cx="8568952" cy="648072"/>
          </a:xfrm>
        </p:spPr>
        <p:txBody>
          <a:bodyPr>
            <a:normAutofit fontScale="90000"/>
          </a:bodyPr>
          <a:lstStyle/>
          <a:p>
            <a:pPr algn="l"/>
            <a:r>
              <a:rPr lang="en-US" sz="2000" b="1" dirty="0" smtClean="0"/>
              <a:t>from Tables in section 6.4  –	Teachers’ conversations with (or about) various social</a:t>
            </a:r>
            <a:r>
              <a:rPr lang="en-US" sz="2000" b="1" dirty="0"/>
              <a:t> </a:t>
            </a:r>
            <a:r>
              <a:rPr lang="en-US" sz="2000" b="1" dirty="0" smtClean="0"/>
              <a:t>actors, regarding the use of ICT in teaching and </a:t>
            </a:r>
            <a:r>
              <a:rPr lang="en-US" sz="2000" b="1" dirty="0"/>
              <a:t>learning </a:t>
            </a:r>
            <a:r>
              <a:rPr lang="en-US" sz="2000" b="1" dirty="0" smtClean="0"/>
              <a:t>(part 1)</a:t>
            </a:r>
            <a:endParaRPr lang="fr-FR" sz="2000" b="1" dirty="0"/>
          </a:p>
        </p:txBody>
      </p:sp>
      <p:graphicFrame>
        <p:nvGraphicFramePr>
          <p:cNvPr id="4" name="Tableau 3"/>
          <p:cNvGraphicFramePr>
            <a:graphicFrameLocks noGrp="1"/>
          </p:cNvGraphicFramePr>
          <p:nvPr>
            <p:extLst>
              <p:ext uri="{D42A27DB-BD31-4B8C-83A1-F6EECF244321}">
                <p14:modId xmlns:p14="http://schemas.microsoft.com/office/powerpoint/2010/main" val="988215884"/>
              </p:ext>
            </p:extLst>
          </p:nvPr>
        </p:nvGraphicFramePr>
        <p:xfrm>
          <a:off x="468803" y="980728"/>
          <a:ext cx="8351669" cy="5460839"/>
        </p:xfrm>
        <a:graphic>
          <a:graphicData uri="http://schemas.openxmlformats.org/drawingml/2006/table">
            <a:tbl>
              <a:tblPr firstRow="1" firstCol="1" bandRow="1">
                <a:tableStyleId>{5C22544A-7EE6-4342-B048-85BDC9FD1C3A}</a:tableStyleId>
              </a:tblPr>
              <a:tblGrid>
                <a:gridCol w="1950557"/>
                <a:gridCol w="6401112"/>
              </a:tblGrid>
              <a:tr h="223714">
                <a:tc gridSpan="2">
                  <a:txBody>
                    <a:bodyPr/>
                    <a:lstStyle/>
                    <a:p>
                      <a:pPr algn="ctr">
                        <a:lnSpc>
                          <a:spcPct val="115000"/>
                        </a:lnSpc>
                        <a:spcAft>
                          <a:spcPts val="0"/>
                        </a:spcAft>
                      </a:pPr>
                      <a:r>
                        <a:rPr lang="en-US" sz="1600" dirty="0">
                          <a:effectLst/>
                        </a:rPr>
                        <a:t>Social Actors</a:t>
                      </a:r>
                      <a:endParaRPr lang="fr-FR" sz="1600" dirty="0">
                        <a:effectLst/>
                        <a:latin typeface="Calibri"/>
                        <a:ea typeface="Calibri"/>
                        <a:cs typeface="Times New Roman"/>
                      </a:endParaRPr>
                    </a:p>
                  </a:txBody>
                  <a:tcPr marL="62529" marR="62529" marT="0" marB="0"/>
                </a:tc>
                <a:tc hMerge="1">
                  <a:txBody>
                    <a:bodyPr/>
                    <a:lstStyle/>
                    <a:p>
                      <a:endParaRPr lang="fr-FR"/>
                    </a:p>
                  </a:txBody>
                  <a:tcPr/>
                </a:tc>
              </a:tr>
              <a:tr h="223714">
                <a:tc>
                  <a:txBody>
                    <a:bodyPr/>
                    <a:lstStyle/>
                    <a:p>
                      <a:pPr>
                        <a:lnSpc>
                          <a:spcPct val="115000"/>
                        </a:lnSpc>
                        <a:spcAft>
                          <a:spcPts val="0"/>
                        </a:spcAft>
                      </a:pPr>
                      <a:r>
                        <a:rPr lang="en-US" sz="1300" dirty="0">
                          <a:effectLst/>
                        </a:rPr>
                        <a:t>Nature of conversations</a:t>
                      </a:r>
                      <a:endParaRPr lang="fr-FR" sz="1100" dirty="0">
                        <a:effectLst/>
                        <a:latin typeface="Calibri"/>
                        <a:ea typeface="Calibri"/>
                        <a:cs typeface="Times New Roman"/>
                      </a:endParaRPr>
                    </a:p>
                  </a:txBody>
                  <a:tcPr marL="62529" marR="62529" marT="0" marB="0"/>
                </a:tc>
                <a:tc>
                  <a:txBody>
                    <a:bodyPr/>
                    <a:lstStyle/>
                    <a:p>
                      <a:pPr>
                        <a:lnSpc>
                          <a:spcPct val="115000"/>
                        </a:lnSpc>
                        <a:spcAft>
                          <a:spcPts val="0"/>
                        </a:spcAft>
                      </a:pPr>
                      <a:r>
                        <a:rPr lang="en-US" sz="1300" dirty="0">
                          <a:effectLst/>
                        </a:rPr>
                        <a:t>Examples</a:t>
                      </a:r>
                      <a:endParaRPr lang="fr-FR" sz="1100" dirty="0">
                        <a:effectLst/>
                        <a:latin typeface="Calibri"/>
                        <a:ea typeface="Calibri"/>
                        <a:cs typeface="Times New Roman"/>
                      </a:endParaRPr>
                    </a:p>
                  </a:txBody>
                  <a:tcPr marL="62529" marR="62529" marT="0" marB="0"/>
                </a:tc>
              </a:tr>
              <a:tr h="223714">
                <a:tc gridSpan="2">
                  <a:txBody>
                    <a:bodyPr/>
                    <a:lstStyle/>
                    <a:p>
                      <a:pPr algn="ctr">
                        <a:lnSpc>
                          <a:spcPct val="115000"/>
                        </a:lnSpc>
                        <a:spcAft>
                          <a:spcPts val="0"/>
                        </a:spcAft>
                      </a:pPr>
                      <a:r>
                        <a:rPr lang="en-US" sz="1600" dirty="0">
                          <a:effectLst/>
                        </a:rPr>
                        <a:t>Peers</a:t>
                      </a:r>
                      <a:endParaRPr lang="fr-FR" sz="1600" dirty="0">
                        <a:effectLst/>
                        <a:latin typeface="Calibri"/>
                        <a:ea typeface="Calibri"/>
                        <a:cs typeface="Times New Roman"/>
                      </a:endParaRPr>
                    </a:p>
                  </a:txBody>
                  <a:tcPr marL="62529" marR="62529" marT="0" marB="0"/>
                </a:tc>
                <a:tc hMerge="1">
                  <a:txBody>
                    <a:bodyPr/>
                    <a:lstStyle/>
                    <a:p>
                      <a:endParaRPr lang="fr-FR"/>
                    </a:p>
                  </a:txBody>
                  <a:tcPr/>
                </a:tc>
              </a:tr>
              <a:tr h="447430">
                <a:tc>
                  <a:txBody>
                    <a:bodyPr/>
                    <a:lstStyle/>
                    <a:p>
                      <a:pPr>
                        <a:lnSpc>
                          <a:spcPct val="115000"/>
                        </a:lnSpc>
                        <a:spcAft>
                          <a:spcPts val="0"/>
                        </a:spcAft>
                      </a:pPr>
                      <a:r>
                        <a:rPr lang="en-US" sz="1300" dirty="0">
                          <a:effectLst/>
                        </a:rPr>
                        <a:t>Mutual support and complicity</a:t>
                      </a:r>
                      <a:endParaRPr lang="fr-FR" sz="1100" dirty="0">
                        <a:effectLst/>
                        <a:latin typeface="Calibri"/>
                        <a:ea typeface="Calibri"/>
                        <a:cs typeface="Times New Roman"/>
                      </a:endParaRPr>
                    </a:p>
                  </a:txBody>
                  <a:tcPr marL="62529" marR="62529" marT="0" marB="0"/>
                </a:tc>
                <a:tc>
                  <a:txBody>
                    <a:bodyPr/>
                    <a:lstStyle/>
                    <a:p>
                      <a:pPr>
                        <a:lnSpc>
                          <a:spcPct val="115000"/>
                        </a:lnSpc>
                        <a:spcAft>
                          <a:spcPts val="0"/>
                        </a:spcAft>
                      </a:pPr>
                      <a:r>
                        <a:rPr lang="en-US" sz="1300" dirty="0">
                          <a:effectLst/>
                        </a:rPr>
                        <a:t>Pedagogical committees at </a:t>
                      </a:r>
                      <a:r>
                        <a:rPr lang="en-US" sz="1300" u="sng" dirty="0">
                          <a:effectLst/>
                        </a:rPr>
                        <a:t>Hamidou</a:t>
                      </a:r>
                      <a:r>
                        <a:rPr lang="en-US" sz="1300" dirty="0">
                          <a:effectLst/>
                        </a:rPr>
                        <a:t>’s school became a source of support for teaching learning and experimenting ICT and persisting through difficulties.</a:t>
                      </a:r>
                      <a:endParaRPr lang="fr-FR" sz="1100" dirty="0">
                        <a:effectLst/>
                        <a:latin typeface="Calibri"/>
                        <a:ea typeface="Calibri"/>
                        <a:cs typeface="Times New Roman"/>
                      </a:endParaRPr>
                    </a:p>
                  </a:txBody>
                  <a:tcPr marL="62529" marR="62529" marT="0" marB="0"/>
                </a:tc>
              </a:tr>
              <a:tr h="671144">
                <a:tc>
                  <a:txBody>
                    <a:bodyPr/>
                    <a:lstStyle/>
                    <a:p>
                      <a:pPr>
                        <a:lnSpc>
                          <a:spcPct val="115000"/>
                        </a:lnSpc>
                        <a:spcAft>
                          <a:spcPts val="0"/>
                        </a:spcAft>
                      </a:pPr>
                      <a:r>
                        <a:rPr lang="en-US" sz="1600" dirty="0" smtClean="0">
                          <a:effectLst/>
                        </a:rPr>
                        <a:t>Frustration </a:t>
                      </a:r>
                      <a:r>
                        <a:rPr lang="en-US" sz="1600" dirty="0">
                          <a:effectLst/>
                        </a:rPr>
                        <a:t>and impatience</a:t>
                      </a:r>
                      <a:endParaRPr lang="fr-FR" sz="1600" dirty="0">
                        <a:effectLst/>
                        <a:latin typeface="Calibri"/>
                        <a:ea typeface="Calibri"/>
                        <a:cs typeface="Times New Roman"/>
                      </a:endParaRPr>
                    </a:p>
                  </a:txBody>
                  <a:tcPr marL="62529" marR="62529" marT="0" marB="0"/>
                </a:tc>
                <a:tc>
                  <a:txBody>
                    <a:bodyPr/>
                    <a:lstStyle/>
                    <a:p>
                      <a:pPr>
                        <a:lnSpc>
                          <a:spcPct val="115000"/>
                        </a:lnSpc>
                        <a:spcAft>
                          <a:spcPts val="0"/>
                        </a:spcAft>
                      </a:pPr>
                      <a:r>
                        <a:rPr lang="en-US" sz="1600" dirty="0">
                          <a:effectLst/>
                        </a:rPr>
                        <a:t>Teachers express impatience with peers “caught in a rut,” who do not “muster the courage” (</a:t>
                      </a:r>
                      <a:r>
                        <a:rPr lang="en-US" sz="1600" u="sng" dirty="0">
                          <a:effectLst/>
                        </a:rPr>
                        <a:t>Hamidou</a:t>
                      </a:r>
                      <a:r>
                        <a:rPr lang="en-US" sz="1600" dirty="0">
                          <a:effectLst/>
                        </a:rPr>
                        <a:t>) to move beyond their comfort zone, to learn how to browse, to update their courses.</a:t>
                      </a:r>
                      <a:endParaRPr lang="fr-FR" sz="1600" dirty="0">
                        <a:effectLst/>
                        <a:latin typeface="Calibri"/>
                        <a:ea typeface="Calibri"/>
                        <a:cs typeface="Times New Roman"/>
                      </a:endParaRPr>
                    </a:p>
                  </a:txBody>
                  <a:tcPr marL="62529" marR="62529" marT="0" marB="0"/>
                </a:tc>
              </a:tr>
              <a:tr h="223714">
                <a:tc gridSpan="2">
                  <a:txBody>
                    <a:bodyPr/>
                    <a:lstStyle/>
                    <a:p>
                      <a:pPr algn="ctr">
                        <a:lnSpc>
                          <a:spcPct val="115000"/>
                        </a:lnSpc>
                        <a:spcAft>
                          <a:spcPts val="0"/>
                        </a:spcAft>
                      </a:pPr>
                      <a:r>
                        <a:rPr lang="en-US" sz="1300" dirty="0">
                          <a:effectLst/>
                        </a:rPr>
                        <a:t>School and District Advisors</a:t>
                      </a:r>
                      <a:endParaRPr lang="fr-FR" sz="1100" dirty="0">
                        <a:effectLst/>
                        <a:latin typeface="Calibri"/>
                        <a:ea typeface="Calibri"/>
                        <a:cs typeface="Times New Roman"/>
                      </a:endParaRPr>
                    </a:p>
                  </a:txBody>
                  <a:tcPr marL="62529" marR="62529" marT="0" marB="0"/>
                </a:tc>
                <a:tc hMerge="1">
                  <a:txBody>
                    <a:bodyPr/>
                    <a:lstStyle/>
                    <a:p>
                      <a:endParaRPr lang="fr-FR"/>
                    </a:p>
                  </a:txBody>
                  <a:tcPr/>
                </a:tc>
              </a:tr>
              <a:tr h="671144">
                <a:tc>
                  <a:txBody>
                    <a:bodyPr/>
                    <a:lstStyle/>
                    <a:p>
                      <a:pPr>
                        <a:lnSpc>
                          <a:spcPct val="115000"/>
                        </a:lnSpc>
                        <a:spcAft>
                          <a:spcPts val="0"/>
                        </a:spcAft>
                      </a:pPr>
                      <a:r>
                        <a:rPr lang="en-US" sz="1300" dirty="0">
                          <a:effectLst/>
                        </a:rPr>
                        <a:t>Engaging with school directors</a:t>
                      </a:r>
                      <a:endParaRPr lang="fr-FR" sz="1100" dirty="0">
                        <a:effectLst/>
                        <a:latin typeface="Calibri"/>
                        <a:ea typeface="Calibri"/>
                        <a:cs typeface="Times New Roman"/>
                      </a:endParaRPr>
                    </a:p>
                  </a:txBody>
                  <a:tcPr marL="62529" marR="62529" marT="0" marB="0"/>
                </a:tc>
                <a:tc>
                  <a:txBody>
                    <a:bodyPr/>
                    <a:lstStyle/>
                    <a:p>
                      <a:pPr>
                        <a:lnSpc>
                          <a:spcPct val="115000"/>
                        </a:lnSpc>
                        <a:spcAft>
                          <a:spcPts val="0"/>
                        </a:spcAft>
                      </a:pPr>
                      <a:r>
                        <a:rPr lang="en-US" sz="1300" u="sng" dirty="0">
                          <a:effectLst/>
                        </a:rPr>
                        <a:t>Xavier</a:t>
                      </a:r>
                      <a:r>
                        <a:rPr lang="en-US" sz="1300" dirty="0">
                          <a:effectLst/>
                        </a:rPr>
                        <a:t>, unable to persuade his director about new pedagogical approaches his use of ICT implies, for example putting students into groups, explains, “The director does not understand why I do that. Schools directors can help us if they listen to us.”</a:t>
                      </a:r>
                      <a:endParaRPr lang="fr-FR" sz="1100" dirty="0">
                        <a:effectLst/>
                        <a:latin typeface="Calibri"/>
                        <a:ea typeface="Calibri"/>
                        <a:cs typeface="Times New Roman"/>
                      </a:endParaRPr>
                    </a:p>
                  </a:txBody>
                  <a:tcPr marL="62529" marR="62529" marT="0" marB="0"/>
                </a:tc>
              </a:tr>
              <a:tr h="671144">
                <a:tc>
                  <a:txBody>
                    <a:bodyPr/>
                    <a:lstStyle/>
                    <a:p>
                      <a:pPr>
                        <a:lnSpc>
                          <a:spcPct val="115000"/>
                        </a:lnSpc>
                        <a:spcAft>
                          <a:spcPts val="0"/>
                        </a:spcAft>
                      </a:pPr>
                      <a:r>
                        <a:rPr lang="en-US" sz="1300" dirty="0" smtClean="0">
                          <a:effectLst/>
                        </a:rPr>
                        <a:t>Advising </a:t>
                      </a:r>
                      <a:r>
                        <a:rPr lang="en-US" sz="1300" dirty="0" smtClean="0">
                          <a:effectLst/>
                        </a:rPr>
                        <a:t>district </a:t>
                      </a:r>
                      <a:r>
                        <a:rPr lang="en-US" sz="1300" dirty="0">
                          <a:effectLst/>
                        </a:rPr>
                        <a:t>director</a:t>
                      </a:r>
                      <a:endParaRPr lang="fr-FR" sz="1100" dirty="0">
                        <a:effectLst/>
                        <a:latin typeface="Calibri"/>
                        <a:ea typeface="Calibri"/>
                        <a:cs typeface="Times New Roman"/>
                      </a:endParaRPr>
                    </a:p>
                  </a:txBody>
                  <a:tcPr marL="62529" marR="62529" marT="0" marB="0"/>
                </a:tc>
                <a:tc>
                  <a:txBody>
                    <a:bodyPr/>
                    <a:lstStyle/>
                    <a:p>
                      <a:pPr>
                        <a:lnSpc>
                          <a:spcPct val="115000"/>
                        </a:lnSpc>
                        <a:spcAft>
                          <a:spcPts val="0"/>
                        </a:spcAft>
                      </a:pPr>
                      <a:r>
                        <a:rPr lang="en-US" sz="1300" dirty="0">
                          <a:effectLst/>
                        </a:rPr>
                        <a:t>Sensing the necessity for school directors to understand ICT, </a:t>
                      </a:r>
                      <a:r>
                        <a:rPr lang="en-US" sz="1300" u="sng" dirty="0">
                          <a:effectLst/>
                        </a:rPr>
                        <a:t>Jeremiah</a:t>
                      </a:r>
                      <a:r>
                        <a:rPr lang="en-US" sz="1300" dirty="0">
                          <a:effectLst/>
                        </a:rPr>
                        <a:t> met with the Academy director to suggest he require directors’ annual reports be typewritten – as a way to motivate them to learn and use ICT.</a:t>
                      </a:r>
                      <a:endParaRPr lang="fr-FR" sz="1100" dirty="0">
                        <a:effectLst/>
                        <a:latin typeface="Calibri"/>
                        <a:ea typeface="Calibri"/>
                        <a:cs typeface="Times New Roman"/>
                      </a:endParaRPr>
                    </a:p>
                  </a:txBody>
                  <a:tcPr marL="62529" marR="62529" marT="0" marB="0"/>
                </a:tc>
              </a:tr>
              <a:tr h="223714">
                <a:tc gridSpan="2">
                  <a:txBody>
                    <a:bodyPr/>
                    <a:lstStyle/>
                    <a:p>
                      <a:pPr algn="ctr">
                        <a:lnSpc>
                          <a:spcPct val="115000"/>
                        </a:lnSpc>
                        <a:spcAft>
                          <a:spcPts val="0"/>
                        </a:spcAft>
                      </a:pPr>
                      <a:r>
                        <a:rPr lang="en-US" sz="1600" dirty="0">
                          <a:effectLst/>
                        </a:rPr>
                        <a:t>Pedagogical advisors</a:t>
                      </a:r>
                      <a:endParaRPr lang="fr-FR" sz="1600" dirty="0">
                        <a:effectLst/>
                        <a:latin typeface="Calibri"/>
                        <a:ea typeface="Calibri"/>
                        <a:cs typeface="Times New Roman"/>
                      </a:endParaRPr>
                    </a:p>
                  </a:txBody>
                  <a:tcPr marL="62529" marR="62529" marT="0" marB="0"/>
                </a:tc>
                <a:tc hMerge="1">
                  <a:txBody>
                    <a:bodyPr/>
                    <a:lstStyle/>
                    <a:p>
                      <a:endParaRPr lang="fr-FR"/>
                    </a:p>
                  </a:txBody>
                  <a:tcPr/>
                </a:tc>
              </a:tr>
              <a:tr h="894859">
                <a:tc>
                  <a:txBody>
                    <a:bodyPr/>
                    <a:lstStyle/>
                    <a:p>
                      <a:pPr>
                        <a:lnSpc>
                          <a:spcPct val="115000"/>
                        </a:lnSpc>
                        <a:spcAft>
                          <a:spcPts val="0"/>
                        </a:spcAft>
                      </a:pPr>
                      <a:r>
                        <a:rPr lang="en-US" sz="1600" dirty="0" smtClean="0">
                          <a:effectLst/>
                        </a:rPr>
                        <a:t>Advisors </a:t>
                      </a:r>
                      <a:r>
                        <a:rPr lang="en-US" sz="1600" dirty="0">
                          <a:effectLst/>
                        </a:rPr>
                        <a:t>learning from teachers</a:t>
                      </a:r>
                      <a:endParaRPr lang="fr-FR" sz="1600" dirty="0">
                        <a:effectLst/>
                        <a:latin typeface="Calibri"/>
                        <a:ea typeface="Calibri"/>
                        <a:cs typeface="Times New Roman"/>
                      </a:endParaRPr>
                    </a:p>
                  </a:txBody>
                  <a:tcPr marL="62529" marR="62529" marT="0" marB="0"/>
                </a:tc>
                <a:tc>
                  <a:txBody>
                    <a:bodyPr/>
                    <a:lstStyle/>
                    <a:p>
                      <a:pPr>
                        <a:lnSpc>
                          <a:spcPct val="115000"/>
                        </a:lnSpc>
                        <a:spcAft>
                          <a:spcPts val="0"/>
                        </a:spcAft>
                      </a:pPr>
                      <a:r>
                        <a:rPr lang="en-US" sz="1600" dirty="0">
                          <a:effectLst/>
                        </a:rPr>
                        <a:t>When an advisor asked if what is on internet is credible, </a:t>
                      </a:r>
                      <a:r>
                        <a:rPr lang="en-US" sz="1600" u="sng" dirty="0">
                          <a:effectLst/>
                        </a:rPr>
                        <a:t>Alassane</a:t>
                      </a:r>
                      <a:r>
                        <a:rPr lang="en-US" sz="1600" dirty="0">
                          <a:effectLst/>
                        </a:rPr>
                        <a:t> said he replied, “Some is; some is not. You have to know how to navigate… know what you want and how to obtain it</a:t>
                      </a:r>
                      <a:r>
                        <a:rPr lang="en-US" sz="1600" dirty="0" smtClean="0">
                          <a:effectLst/>
                        </a:rPr>
                        <a:t>.”</a:t>
                      </a:r>
                      <a:endParaRPr lang="fr-FR" sz="1600" dirty="0">
                        <a:effectLst/>
                        <a:latin typeface="Calibri"/>
                        <a:ea typeface="Calibri"/>
                        <a:cs typeface="Times New Roman"/>
                      </a:endParaRPr>
                    </a:p>
                  </a:txBody>
                  <a:tcPr marL="62529" marR="62529" marT="0" marB="0"/>
                </a:tc>
              </a:tr>
              <a:tr h="671144">
                <a:tc>
                  <a:txBody>
                    <a:bodyPr/>
                    <a:lstStyle/>
                    <a:p>
                      <a:pPr>
                        <a:lnSpc>
                          <a:spcPct val="115000"/>
                        </a:lnSpc>
                        <a:spcAft>
                          <a:spcPts val="0"/>
                        </a:spcAft>
                      </a:pPr>
                      <a:r>
                        <a:rPr lang="en-US" sz="1300" dirty="0">
                          <a:effectLst/>
                        </a:rPr>
                        <a:t>Expressing frustration with ongoing dependency</a:t>
                      </a:r>
                      <a:endParaRPr lang="fr-FR" sz="1100" dirty="0">
                        <a:effectLst/>
                        <a:latin typeface="Calibri"/>
                        <a:ea typeface="Calibri"/>
                        <a:cs typeface="Times New Roman"/>
                      </a:endParaRPr>
                    </a:p>
                  </a:txBody>
                  <a:tcPr marL="62529" marR="62529" marT="0" marB="0"/>
                </a:tc>
                <a:tc>
                  <a:txBody>
                    <a:bodyPr/>
                    <a:lstStyle/>
                    <a:p>
                      <a:pPr>
                        <a:lnSpc>
                          <a:spcPct val="115000"/>
                        </a:lnSpc>
                        <a:spcAft>
                          <a:spcPts val="0"/>
                        </a:spcAft>
                      </a:pPr>
                      <a:r>
                        <a:rPr lang="en-US" sz="1300" dirty="0">
                          <a:effectLst/>
                        </a:rPr>
                        <a:t>“Only yesterday we received science suitcases from an association in France, containing objects to help in teaching about the human body and the earth. Now if an advisor had a computer, they could do research to prepare lessons.” (</a:t>
                      </a:r>
                      <a:r>
                        <a:rPr lang="en-US" sz="1300" u="sng" dirty="0">
                          <a:effectLst/>
                        </a:rPr>
                        <a:t>Lamine</a:t>
                      </a:r>
                      <a:r>
                        <a:rPr lang="en-US" sz="1300" dirty="0">
                          <a:effectLst/>
                        </a:rPr>
                        <a:t>, a supervisor of advisors)</a:t>
                      </a:r>
                      <a:endParaRPr lang="fr-FR" sz="1100" dirty="0">
                        <a:effectLst/>
                        <a:latin typeface="Calibri"/>
                        <a:ea typeface="Calibri"/>
                        <a:cs typeface="Times New Roman"/>
                      </a:endParaRPr>
                    </a:p>
                  </a:txBody>
                  <a:tcPr marL="62529" marR="62529" marT="0" marB="0"/>
                </a:tc>
              </a:tr>
            </a:tbl>
          </a:graphicData>
        </a:graphic>
      </p:graphicFrame>
      <p:sp>
        <p:nvSpPr>
          <p:cNvPr id="6" name="Ellipse 5"/>
          <p:cNvSpPr/>
          <p:nvPr/>
        </p:nvSpPr>
        <p:spPr>
          <a:xfrm>
            <a:off x="1907704" y="2132856"/>
            <a:ext cx="6840760" cy="1042032"/>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Ellipse 6"/>
          <p:cNvSpPr/>
          <p:nvPr/>
        </p:nvSpPr>
        <p:spPr>
          <a:xfrm>
            <a:off x="2051720" y="4653136"/>
            <a:ext cx="6840760" cy="12241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98052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7073230" y="6383069"/>
            <a:ext cx="1728192" cy="307777"/>
          </a:xfrm>
          <a:prstGeom prst="rect">
            <a:avLst/>
          </a:prstGeom>
          <a:noFill/>
        </p:spPr>
        <p:txBody>
          <a:bodyPr wrap="square" rtlCol="0">
            <a:spAutoFit/>
          </a:bodyPr>
          <a:lstStyle/>
          <a:p>
            <a:r>
              <a:rPr lang="en-US" sz="1400" dirty="0">
                <a:hlinkClick r:id="rId3" action="ppaction://hlinksldjump"/>
              </a:rPr>
              <a:t>Return</a:t>
            </a:r>
            <a:r>
              <a:rPr lang="en-US" sz="1400" dirty="0"/>
              <a:t> to Results </a:t>
            </a:r>
            <a:r>
              <a:rPr lang="en-US" sz="1400" dirty="0" smtClean="0"/>
              <a:t>(2)</a:t>
            </a:r>
            <a:endParaRPr lang="en-US" sz="1400" dirty="0"/>
          </a:p>
        </p:txBody>
      </p:sp>
      <p:sp>
        <p:nvSpPr>
          <p:cNvPr id="10" name="Titre 1"/>
          <p:cNvSpPr>
            <a:spLocks noGrp="1"/>
          </p:cNvSpPr>
          <p:nvPr>
            <p:ph type="title"/>
          </p:nvPr>
        </p:nvSpPr>
        <p:spPr>
          <a:xfrm>
            <a:off x="395536" y="260648"/>
            <a:ext cx="8568952" cy="648072"/>
          </a:xfrm>
        </p:spPr>
        <p:txBody>
          <a:bodyPr>
            <a:normAutofit fontScale="90000"/>
          </a:bodyPr>
          <a:lstStyle/>
          <a:p>
            <a:pPr algn="l"/>
            <a:r>
              <a:rPr lang="en-US" sz="2000" b="1" dirty="0" smtClean="0"/>
              <a:t>from Tables in section 6.4  –	Teachers’ conversations with (or about) various social</a:t>
            </a:r>
            <a:r>
              <a:rPr lang="en-US" sz="2000" b="1" dirty="0"/>
              <a:t> </a:t>
            </a:r>
            <a:r>
              <a:rPr lang="en-US" sz="2000" b="1" dirty="0" smtClean="0"/>
              <a:t>actors, regarding the use of ICT in teaching and </a:t>
            </a:r>
            <a:r>
              <a:rPr lang="en-US" sz="2000" b="1" dirty="0"/>
              <a:t>learning </a:t>
            </a:r>
            <a:r>
              <a:rPr lang="en-US" sz="2000" b="1" dirty="0" smtClean="0"/>
              <a:t>(part 2)</a:t>
            </a:r>
            <a:endParaRPr lang="fr-FR" sz="2000" b="1" dirty="0"/>
          </a:p>
        </p:txBody>
      </p:sp>
      <p:graphicFrame>
        <p:nvGraphicFramePr>
          <p:cNvPr id="2" name="Tableau 1"/>
          <p:cNvGraphicFramePr>
            <a:graphicFrameLocks noGrp="1"/>
          </p:cNvGraphicFramePr>
          <p:nvPr>
            <p:extLst>
              <p:ext uri="{D42A27DB-BD31-4B8C-83A1-F6EECF244321}">
                <p14:modId xmlns:p14="http://schemas.microsoft.com/office/powerpoint/2010/main" val="1644256365"/>
              </p:ext>
            </p:extLst>
          </p:nvPr>
        </p:nvGraphicFramePr>
        <p:xfrm>
          <a:off x="539552" y="1093554"/>
          <a:ext cx="8081258" cy="5212398"/>
        </p:xfrm>
        <a:graphic>
          <a:graphicData uri="http://schemas.openxmlformats.org/drawingml/2006/table">
            <a:tbl>
              <a:tblPr firstRow="1" firstCol="1" bandRow="1">
                <a:tableStyleId>{5C22544A-7EE6-4342-B048-85BDC9FD1C3A}</a:tableStyleId>
              </a:tblPr>
              <a:tblGrid>
                <a:gridCol w="1887401"/>
                <a:gridCol w="6193857"/>
              </a:tblGrid>
              <a:tr h="216472">
                <a:tc gridSpan="2">
                  <a:txBody>
                    <a:bodyPr/>
                    <a:lstStyle/>
                    <a:p>
                      <a:pPr algn="ctr">
                        <a:lnSpc>
                          <a:spcPct val="115000"/>
                        </a:lnSpc>
                        <a:spcAft>
                          <a:spcPts val="0"/>
                        </a:spcAft>
                      </a:pPr>
                      <a:r>
                        <a:rPr lang="en-US" sz="1600" dirty="0">
                          <a:effectLst/>
                        </a:rPr>
                        <a:t>Social Actor</a:t>
                      </a:r>
                      <a:endParaRPr lang="fr-FR" sz="1600" dirty="0">
                        <a:effectLst/>
                        <a:latin typeface="Calibri"/>
                        <a:ea typeface="Calibri"/>
                        <a:cs typeface="Times New Roman"/>
                      </a:endParaRPr>
                    </a:p>
                  </a:txBody>
                  <a:tcPr marL="60504" marR="60504" marT="0" marB="0"/>
                </a:tc>
                <a:tc hMerge="1">
                  <a:txBody>
                    <a:bodyPr/>
                    <a:lstStyle/>
                    <a:p>
                      <a:endParaRPr lang="fr-FR"/>
                    </a:p>
                  </a:txBody>
                  <a:tcPr/>
                </a:tc>
              </a:tr>
              <a:tr h="216472">
                <a:tc>
                  <a:txBody>
                    <a:bodyPr/>
                    <a:lstStyle/>
                    <a:p>
                      <a:pPr>
                        <a:lnSpc>
                          <a:spcPct val="115000"/>
                        </a:lnSpc>
                        <a:spcAft>
                          <a:spcPts val="0"/>
                        </a:spcAft>
                      </a:pPr>
                      <a:r>
                        <a:rPr lang="en-US" sz="1300" dirty="0">
                          <a:effectLst/>
                        </a:rPr>
                        <a:t>Nature of conversations</a:t>
                      </a:r>
                      <a:endParaRPr lang="fr-FR" sz="900" dirty="0">
                        <a:effectLst/>
                        <a:latin typeface="Calibri"/>
                        <a:ea typeface="Calibri"/>
                        <a:cs typeface="Times New Roman"/>
                      </a:endParaRPr>
                    </a:p>
                  </a:txBody>
                  <a:tcPr marL="60504" marR="60504" marT="0" marB="0"/>
                </a:tc>
                <a:tc>
                  <a:txBody>
                    <a:bodyPr/>
                    <a:lstStyle/>
                    <a:p>
                      <a:pPr>
                        <a:lnSpc>
                          <a:spcPct val="115000"/>
                        </a:lnSpc>
                        <a:spcAft>
                          <a:spcPts val="0"/>
                        </a:spcAft>
                      </a:pPr>
                      <a:r>
                        <a:rPr lang="en-US" sz="1300" dirty="0">
                          <a:effectLst/>
                        </a:rPr>
                        <a:t>Examples</a:t>
                      </a:r>
                      <a:endParaRPr lang="fr-FR" sz="900" dirty="0">
                        <a:effectLst/>
                        <a:latin typeface="Calibri"/>
                        <a:ea typeface="Calibri"/>
                        <a:cs typeface="Times New Roman"/>
                      </a:endParaRPr>
                    </a:p>
                  </a:txBody>
                  <a:tcPr marL="60504" marR="60504" marT="0" marB="0"/>
                </a:tc>
              </a:tr>
              <a:tr h="216472">
                <a:tc gridSpan="2">
                  <a:txBody>
                    <a:bodyPr/>
                    <a:lstStyle/>
                    <a:p>
                      <a:pPr algn="ctr">
                        <a:lnSpc>
                          <a:spcPct val="115000"/>
                        </a:lnSpc>
                        <a:spcAft>
                          <a:spcPts val="0"/>
                        </a:spcAft>
                      </a:pPr>
                      <a:r>
                        <a:rPr lang="en-US" sz="1600" dirty="0">
                          <a:effectLst/>
                        </a:rPr>
                        <a:t>Parents</a:t>
                      </a:r>
                      <a:endParaRPr lang="fr-FR" sz="1600" dirty="0">
                        <a:effectLst/>
                        <a:latin typeface="Calibri"/>
                        <a:ea typeface="Calibri"/>
                        <a:cs typeface="Times New Roman"/>
                      </a:endParaRPr>
                    </a:p>
                  </a:txBody>
                  <a:tcPr marL="60504" marR="60504" marT="0" marB="0"/>
                </a:tc>
                <a:tc hMerge="1">
                  <a:txBody>
                    <a:bodyPr/>
                    <a:lstStyle/>
                    <a:p>
                      <a:endParaRPr lang="fr-FR"/>
                    </a:p>
                  </a:txBody>
                  <a:tcPr/>
                </a:tc>
              </a:tr>
              <a:tr h="650929">
                <a:tc>
                  <a:txBody>
                    <a:bodyPr/>
                    <a:lstStyle/>
                    <a:p>
                      <a:pPr>
                        <a:lnSpc>
                          <a:spcPct val="115000"/>
                        </a:lnSpc>
                        <a:spcAft>
                          <a:spcPts val="0"/>
                        </a:spcAft>
                      </a:pPr>
                      <a:r>
                        <a:rPr lang="en-US" sz="1300" dirty="0">
                          <a:effectLst/>
                        </a:rPr>
                        <a:t>Importance of connecting with parents</a:t>
                      </a:r>
                      <a:endParaRPr lang="fr-FR" sz="900" dirty="0">
                        <a:effectLst/>
                        <a:latin typeface="Calibri"/>
                        <a:ea typeface="Calibri"/>
                        <a:cs typeface="Times New Roman"/>
                      </a:endParaRPr>
                    </a:p>
                  </a:txBody>
                  <a:tcPr marL="60504" marR="60504" marT="0" marB="0"/>
                </a:tc>
                <a:tc>
                  <a:txBody>
                    <a:bodyPr/>
                    <a:lstStyle/>
                    <a:p>
                      <a:pPr>
                        <a:lnSpc>
                          <a:spcPct val="115000"/>
                        </a:lnSpc>
                        <a:spcAft>
                          <a:spcPts val="0"/>
                        </a:spcAft>
                      </a:pPr>
                      <a:r>
                        <a:rPr lang="en-US" sz="1300" dirty="0">
                          <a:effectLst/>
                        </a:rPr>
                        <a:t>“As long as we do not explain things, parents do not know the impact or importance of ICT in education” (</a:t>
                      </a:r>
                      <a:r>
                        <a:rPr lang="en-US" sz="1300" u="sng" dirty="0">
                          <a:effectLst/>
                        </a:rPr>
                        <a:t>Alassane</a:t>
                      </a:r>
                      <a:r>
                        <a:rPr lang="en-US" sz="1300" dirty="0">
                          <a:effectLst/>
                        </a:rPr>
                        <a:t>). Students and their parents must be involved (</a:t>
                      </a:r>
                      <a:r>
                        <a:rPr lang="en-US" sz="1300" u="sng" dirty="0">
                          <a:effectLst/>
                        </a:rPr>
                        <a:t>Mohamed</a:t>
                      </a:r>
                      <a:r>
                        <a:rPr lang="en-US" sz="1300" dirty="0">
                          <a:effectLst/>
                        </a:rPr>
                        <a:t> of the ICT ministry).</a:t>
                      </a:r>
                      <a:endParaRPr lang="fr-FR" sz="900" dirty="0">
                        <a:effectLst/>
                        <a:latin typeface="Calibri"/>
                        <a:ea typeface="Calibri"/>
                        <a:cs typeface="Times New Roman"/>
                      </a:endParaRPr>
                    </a:p>
                  </a:txBody>
                  <a:tcPr marL="60504" marR="60504" marT="0" marB="0"/>
                </a:tc>
              </a:tr>
              <a:tr h="650929">
                <a:tc>
                  <a:txBody>
                    <a:bodyPr/>
                    <a:lstStyle/>
                    <a:p>
                      <a:pPr>
                        <a:lnSpc>
                          <a:spcPct val="115000"/>
                        </a:lnSpc>
                        <a:spcAft>
                          <a:spcPts val="0"/>
                        </a:spcAft>
                      </a:pPr>
                      <a:r>
                        <a:rPr lang="en-US" sz="1600" dirty="0" smtClean="0">
                          <a:effectLst/>
                        </a:rPr>
                        <a:t>Discussing</a:t>
                      </a:r>
                    </a:p>
                    <a:p>
                      <a:pPr>
                        <a:lnSpc>
                          <a:spcPct val="115000"/>
                        </a:lnSpc>
                        <a:spcAft>
                          <a:spcPts val="0"/>
                        </a:spcAft>
                      </a:pPr>
                      <a:r>
                        <a:rPr lang="en-US" sz="1600" dirty="0" smtClean="0">
                          <a:effectLst/>
                        </a:rPr>
                        <a:t>pedagogy</a:t>
                      </a:r>
                      <a:endParaRPr lang="fr-FR" sz="1600" dirty="0">
                        <a:effectLst/>
                        <a:latin typeface="Calibri"/>
                        <a:ea typeface="Calibri"/>
                        <a:cs typeface="Times New Roman"/>
                      </a:endParaRPr>
                    </a:p>
                  </a:txBody>
                  <a:tcPr marL="60504" marR="60504" marT="0" marB="0"/>
                </a:tc>
                <a:tc>
                  <a:txBody>
                    <a:bodyPr/>
                    <a:lstStyle/>
                    <a:p>
                      <a:pPr>
                        <a:lnSpc>
                          <a:spcPct val="115000"/>
                        </a:lnSpc>
                        <a:spcAft>
                          <a:spcPts val="0"/>
                        </a:spcAft>
                      </a:pPr>
                      <a:r>
                        <a:rPr lang="en-US" sz="1600" dirty="0">
                          <a:effectLst/>
                        </a:rPr>
                        <a:t>When approached by parents about </a:t>
                      </a:r>
                      <a:r>
                        <a:rPr lang="en-US" sz="1600" dirty="0" smtClean="0">
                          <a:effectLst/>
                        </a:rPr>
                        <a:t>“playing” </a:t>
                      </a:r>
                      <a:r>
                        <a:rPr lang="en-US" sz="1600" dirty="0">
                          <a:effectLst/>
                        </a:rPr>
                        <a:t>in </a:t>
                      </a:r>
                      <a:r>
                        <a:rPr lang="en-US" sz="1600" dirty="0" smtClean="0">
                          <a:effectLst/>
                        </a:rPr>
                        <a:t>class </a:t>
                      </a:r>
                      <a:r>
                        <a:rPr lang="en-US" sz="1600" dirty="0">
                          <a:effectLst/>
                        </a:rPr>
                        <a:t>rather than preparing for exams, </a:t>
                      </a:r>
                      <a:r>
                        <a:rPr lang="en-US" sz="1600" u="sng" dirty="0">
                          <a:effectLst/>
                        </a:rPr>
                        <a:t>Hamidou</a:t>
                      </a:r>
                      <a:r>
                        <a:rPr lang="en-US" sz="1600" dirty="0">
                          <a:effectLst/>
                        </a:rPr>
                        <a:t> explained the pertinence </a:t>
                      </a:r>
                      <a:r>
                        <a:rPr lang="en-US" sz="1600" dirty="0" smtClean="0">
                          <a:effectLst/>
                        </a:rPr>
                        <a:t>of activity and interaction for </a:t>
                      </a:r>
                      <a:r>
                        <a:rPr lang="en-US" sz="1600" dirty="0">
                          <a:effectLst/>
                        </a:rPr>
                        <a:t>learning to speak and not just write a foreign language. </a:t>
                      </a:r>
                      <a:endParaRPr lang="fr-FR" sz="1600" dirty="0">
                        <a:effectLst/>
                        <a:latin typeface="Calibri"/>
                        <a:ea typeface="Calibri"/>
                        <a:cs typeface="Times New Roman"/>
                      </a:endParaRPr>
                    </a:p>
                  </a:txBody>
                  <a:tcPr marL="60504" marR="60504" marT="0" marB="0"/>
                </a:tc>
              </a:tr>
              <a:tr h="650929">
                <a:tc>
                  <a:txBody>
                    <a:bodyPr/>
                    <a:lstStyle/>
                    <a:p>
                      <a:pPr>
                        <a:lnSpc>
                          <a:spcPct val="115000"/>
                        </a:lnSpc>
                        <a:spcAft>
                          <a:spcPts val="0"/>
                        </a:spcAft>
                      </a:pPr>
                      <a:r>
                        <a:rPr lang="en-US" sz="1300" dirty="0">
                          <a:effectLst/>
                        </a:rPr>
                        <a:t>Discussing course content</a:t>
                      </a:r>
                      <a:endParaRPr lang="fr-FR" sz="900" dirty="0">
                        <a:effectLst/>
                        <a:latin typeface="Calibri"/>
                        <a:ea typeface="Calibri"/>
                        <a:cs typeface="Times New Roman"/>
                      </a:endParaRPr>
                    </a:p>
                  </a:txBody>
                  <a:tcPr marL="60504" marR="60504" marT="0" marB="0"/>
                </a:tc>
                <a:tc>
                  <a:txBody>
                    <a:bodyPr/>
                    <a:lstStyle/>
                    <a:p>
                      <a:pPr>
                        <a:lnSpc>
                          <a:spcPct val="115000"/>
                        </a:lnSpc>
                        <a:spcAft>
                          <a:spcPts val="0"/>
                        </a:spcAft>
                      </a:pPr>
                      <a:r>
                        <a:rPr lang="en-US" sz="1300" dirty="0">
                          <a:effectLst/>
                        </a:rPr>
                        <a:t>Parents of 5th graders did not object (which </a:t>
                      </a:r>
                      <a:r>
                        <a:rPr lang="en-US" sz="1300" u="sng" dirty="0">
                          <a:effectLst/>
                        </a:rPr>
                        <a:t>Ibrahima</a:t>
                      </a:r>
                      <a:r>
                        <a:rPr lang="en-US" sz="1300" dirty="0">
                          <a:effectLst/>
                        </a:rPr>
                        <a:t> interpreted as approval) when they received the document teachers and students prepared on local geography, which incorporated local knowledge from recorded interviews with elders.</a:t>
                      </a:r>
                      <a:endParaRPr lang="fr-FR" sz="900" dirty="0">
                        <a:effectLst/>
                        <a:latin typeface="Calibri"/>
                        <a:ea typeface="Calibri"/>
                        <a:cs typeface="Times New Roman"/>
                      </a:endParaRPr>
                    </a:p>
                  </a:txBody>
                  <a:tcPr marL="60504" marR="60504" marT="0" marB="0"/>
                </a:tc>
              </a:tr>
              <a:tr h="216472">
                <a:tc gridSpan="2">
                  <a:txBody>
                    <a:bodyPr/>
                    <a:lstStyle/>
                    <a:p>
                      <a:pPr algn="ctr">
                        <a:lnSpc>
                          <a:spcPct val="115000"/>
                        </a:lnSpc>
                        <a:spcAft>
                          <a:spcPts val="0"/>
                        </a:spcAft>
                      </a:pPr>
                      <a:r>
                        <a:rPr lang="en-US" sz="1300" dirty="0">
                          <a:effectLst/>
                        </a:rPr>
                        <a:t>People in communities surrounding schools</a:t>
                      </a:r>
                      <a:endParaRPr lang="fr-FR" sz="900" dirty="0">
                        <a:effectLst/>
                        <a:latin typeface="Calibri"/>
                        <a:ea typeface="Calibri"/>
                        <a:cs typeface="Times New Roman"/>
                      </a:endParaRPr>
                    </a:p>
                  </a:txBody>
                  <a:tcPr marL="60504" marR="60504" marT="0" marB="0"/>
                </a:tc>
                <a:tc hMerge="1">
                  <a:txBody>
                    <a:bodyPr/>
                    <a:lstStyle/>
                    <a:p>
                      <a:endParaRPr lang="fr-FR"/>
                    </a:p>
                  </a:txBody>
                  <a:tcPr/>
                </a:tc>
              </a:tr>
              <a:tr h="650929">
                <a:tc>
                  <a:txBody>
                    <a:bodyPr/>
                    <a:lstStyle/>
                    <a:p>
                      <a:pPr>
                        <a:lnSpc>
                          <a:spcPct val="115000"/>
                        </a:lnSpc>
                        <a:spcAft>
                          <a:spcPts val="0"/>
                        </a:spcAft>
                      </a:pPr>
                      <a:r>
                        <a:rPr lang="en-US" sz="1300" dirty="0">
                          <a:effectLst/>
                        </a:rPr>
                        <a:t>Synthesis of information from several sources</a:t>
                      </a:r>
                      <a:endParaRPr lang="fr-FR" sz="900" dirty="0">
                        <a:effectLst/>
                        <a:latin typeface="Calibri"/>
                        <a:ea typeface="Calibri"/>
                        <a:cs typeface="Times New Roman"/>
                      </a:endParaRPr>
                    </a:p>
                  </a:txBody>
                  <a:tcPr marL="60504" marR="60504" marT="0" marB="0"/>
                </a:tc>
                <a:tc>
                  <a:txBody>
                    <a:bodyPr/>
                    <a:lstStyle/>
                    <a:p>
                      <a:pPr>
                        <a:lnSpc>
                          <a:spcPct val="115000"/>
                        </a:lnSpc>
                        <a:spcAft>
                          <a:spcPts val="0"/>
                        </a:spcAft>
                      </a:pPr>
                      <a:r>
                        <a:rPr lang="en-US" sz="1300" u="sng" dirty="0">
                          <a:effectLst/>
                        </a:rPr>
                        <a:t>Issa</a:t>
                      </a:r>
                      <a:r>
                        <a:rPr lang="en-US" sz="1300" dirty="0">
                          <a:effectLst/>
                        </a:rPr>
                        <a:t> shares proverbs on the school website, “because of the wisdom in them. I find the proverbs on the Web too universalized, however. That is why I am recording ones shared by elders – to publish and share them.”</a:t>
                      </a:r>
                      <a:endParaRPr lang="fr-FR" sz="900" dirty="0">
                        <a:effectLst/>
                        <a:latin typeface="Calibri"/>
                        <a:ea typeface="Calibri"/>
                        <a:cs typeface="Times New Roman"/>
                      </a:endParaRPr>
                    </a:p>
                  </a:txBody>
                  <a:tcPr marL="60504" marR="60504" marT="0" marB="0"/>
                </a:tc>
              </a:tr>
              <a:tr h="650929">
                <a:tc>
                  <a:txBody>
                    <a:bodyPr/>
                    <a:lstStyle/>
                    <a:p>
                      <a:pPr>
                        <a:lnSpc>
                          <a:spcPct val="115000"/>
                        </a:lnSpc>
                        <a:spcAft>
                          <a:spcPts val="0"/>
                        </a:spcAft>
                      </a:pPr>
                      <a:endParaRPr lang="fr-FR" sz="900" dirty="0">
                        <a:effectLst/>
                        <a:latin typeface="Calibri"/>
                        <a:ea typeface="Calibri"/>
                        <a:cs typeface="Times New Roman"/>
                      </a:endParaRPr>
                    </a:p>
                  </a:txBody>
                  <a:tcPr marL="60504" marR="60504" marT="0" marB="0"/>
                </a:tc>
                <a:tc>
                  <a:txBody>
                    <a:bodyPr/>
                    <a:lstStyle/>
                    <a:p>
                      <a:pPr>
                        <a:lnSpc>
                          <a:spcPct val="115000"/>
                        </a:lnSpc>
                        <a:spcAft>
                          <a:spcPts val="0"/>
                        </a:spcAft>
                      </a:pPr>
                      <a:r>
                        <a:rPr lang="en-US" sz="1300" kern="1200" dirty="0" smtClean="0">
                          <a:solidFill>
                            <a:schemeClr val="dk1"/>
                          </a:solidFill>
                          <a:effectLst/>
                          <a:latin typeface="+mn-lt"/>
                          <a:ea typeface="+mn-ea"/>
                          <a:cs typeface="+mn-cs"/>
                        </a:rPr>
                        <a:t>“In researching the history of the Bacodjikoroni neighborhood in Bamako,</a:t>
                      </a:r>
                      <a:r>
                        <a:rPr lang="en-US" sz="1300" kern="1200" baseline="0" dirty="0" smtClean="0">
                          <a:solidFill>
                            <a:schemeClr val="dk1"/>
                          </a:solidFill>
                          <a:effectLst/>
                          <a:latin typeface="+mn-lt"/>
                          <a:ea typeface="+mn-ea"/>
                          <a:cs typeface="+mn-cs"/>
                        </a:rPr>
                        <a:t> </a:t>
                      </a:r>
                      <a:r>
                        <a:rPr lang="en-US" sz="1300" kern="1200" dirty="0" smtClean="0">
                          <a:solidFill>
                            <a:schemeClr val="dk1"/>
                          </a:solidFill>
                          <a:effectLst/>
                          <a:latin typeface="+mn-lt"/>
                          <a:ea typeface="+mn-ea"/>
                          <a:cs typeface="+mn-cs"/>
                        </a:rPr>
                        <a:t>I indicated who in the neighborhood students should go see. When they returned, we wrote a synthesis of what they learned and what I found on the Web.” </a:t>
                      </a:r>
                      <a:r>
                        <a:rPr lang="en-US" sz="1300" dirty="0" smtClean="0">
                          <a:effectLst/>
                        </a:rPr>
                        <a:t>(</a:t>
                      </a:r>
                      <a:r>
                        <a:rPr lang="en-US" sz="1300" u="sng" dirty="0" smtClean="0">
                          <a:effectLst/>
                        </a:rPr>
                        <a:t>Alassane</a:t>
                      </a:r>
                      <a:r>
                        <a:rPr lang="en-US" sz="1300" dirty="0" smtClean="0">
                          <a:effectLst/>
                        </a:rPr>
                        <a:t>) </a:t>
                      </a:r>
                      <a:endParaRPr lang="fr-FR" sz="1300" kern="1200" dirty="0">
                        <a:solidFill>
                          <a:schemeClr val="dk1"/>
                        </a:solidFill>
                        <a:effectLst/>
                        <a:latin typeface="+mn-lt"/>
                        <a:ea typeface="+mn-ea"/>
                        <a:cs typeface="+mn-cs"/>
                      </a:endParaRPr>
                    </a:p>
                  </a:txBody>
                  <a:tcPr marL="60504" marR="60504" marT="0" marB="0"/>
                </a:tc>
              </a:tr>
              <a:tr h="650929">
                <a:tc>
                  <a:txBody>
                    <a:bodyPr/>
                    <a:lstStyle/>
                    <a:p>
                      <a:pPr>
                        <a:lnSpc>
                          <a:spcPct val="115000"/>
                        </a:lnSpc>
                        <a:spcAft>
                          <a:spcPts val="0"/>
                        </a:spcAft>
                      </a:pPr>
                      <a:r>
                        <a:rPr lang="en-US" sz="1300" dirty="0">
                          <a:effectLst/>
                        </a:rPr>
                        <a:t>Culturally embedded attitudes toward newness and change</a:t>
                      </a:r>
                      <a:endParaRPr lang="fr-FR" sz="900" dirty="0">
                        <a:effectLst/>
                        <a:latin typeface="Calibri"/>
                        <a:ea typeface="Calibri"/>
                        <a:cs typeface="Times New Roman"/>
                      </a:endParaRPr>
                    </a:p>
                  </a:txBody>
                  <a:tcPr marL="60504" marR="60504" marT="0" marB="0"/>
                </a:tc>
                <a:tc>
                  <a:txBody>
                    <a:bodyPr/>
                    <a:lstStyle/>
                    <a:p>
                      <a:pPr>
                        <a:lnSpc>
                          <a:spcPct val="115000"/>
                        </a:lnSpc>
                        <a:spcAft>
                          <a:spcPts val="0"/>
                        </a:spcAft>
                      </a:pPr>
                      <a:r>
                        <a:rPr lang="en-US" sz="1300" dirty="0" smtClean="0">
                          <a:effectLst/>
                        </a:rPr>
                        <a:t>“Like </a:t>
                      </a:r>
                      <a:r>
                        <a:rPr lang="en-US" sz="1300" dirty="0">
                          <a:effectLst/>
                        </a:rPr>
                        <a:t>our griots, the Web gathers and shares information. We consult many people to find a solution to a problem, so also should we consult the Web. We need to encourage the positive sides of it.” (</a:t>
                      </a:r>
                      <a:r>
                        <a:rPr lang="en-US" sz="1300" u="sng" dirty="0">
                          <a:effectLst/>
                        </a:rPr>
                        <a:t>Ibrahima</a:t>
                      </a:r>
                      <a:r>
                        <a:rPr lang="en-US" sz="1300" dirty="0">
                          <a:effectLst/>
                        </a:rPr>
                        <a:t>) </a:t>
                      </a:r>
                      <a:r>
                        <a:rPr lang="en-US" sz="1300" dirty="0" smtClean="0">
                          <a:effectLst/>
                        </a:rPr>
                        <a:t>“The </a:t>
                      </a:r>
                      <a:r>
                        <a:rPr lang="en-US" sz="1300" dirty="0">
                          <a:effectLst/>
                        </a:rPr>
                        <a:t>African is obliged to adapt.” (</a:t>
                      </a:r>
                      <a:r>
                        <a:rPr lang="en-US" sz="1300" u="sng" dirty="0">
                          <a:effectLst/>
                        </a:rPr>
                        <a:t>Dramane</a:t>
                      </a:r>
                      <a:r>
                        <a:rPr lang="en-US" sz="1300" dirty="0">
                          <a:effectLst/>
                        </a:rPr>
                        <a:t>)</a:t>
                      </a:r>
                      <a:endParaRPr lang="fr-FR" sz="900" dirty="0">
                        <a:effectLst/>
                        <a:latin typeface="Calibri"/>
                        <a:ea typeface="Calibri"/>
                        <a:cs typeface="Times New Roman"/>
                      </a:endParaRPr>
                    </a:p>
                  </a:txBody>
                  <a:tcPr marL="60504" marR="60504" marT="0" marB="0"/>
                </a:tc>
              </a:tr>
            </a:tbl>
          </a:graphicData>
        </a:graphic>
      </p:graphicFrame>
      <p:sp>
        <p:nvSpPr>
          <p:cNvPr id="5" name="ZoneTexte 4"/>
          <p:cNvSpPr txBox="1"/>
          <p:nvPr/>
        </p:nvSpPr>
        <p:spPr>
          <a:xfrm>
            <a:off x="827584" y="6381328"/>
            <a:ext cx="2016224" cy="307777"/>
          </a:xfrm>
          <a:prstGeom prst="rect">
            <a:avLst/>
          </a:prstGeom>
          <a:noFill/>
        </p:spPr>
        <p:txBody>
          <a:bodyPr wrap="square" rtlCol="0">
            <a:spAutoFit/>
          </a:bodyPr>
          <a:lstStyle/>
          <a:p>
            <a:r>
              <a:rPr lang="en-US" sz="1400" dirty="0" smtClean="0"/>
              <a:t>Return to </a:t>
            </a:r>
            <a:r>
              <a:rPr lang="en-US" sz="1400" dirty="0" smtClean="0">
                <a:hlinkClick r:id="rId4" action="ppaction://hlinksldjump"/>
              </a:rPr>
              <a:t>part 1</a:t>
            </a:r>
            <a:r>
              <a:rPr lang="en-US" sz="1400" dirty="0" smtClean="0"/>
              <a:t> of table</a:t>
            </a:r>
            <a:endParaRPr lang="en-US" sz="1400" dirty="0"/>
          </a:p>
        </p:txBody>
      </p:sp>
      <p:sp>
        <p:nvSpPr>
          <p:cNvPr id="6" name="Ellipse 5"/>
          <p:cNvSpPr/>
          <p:nvPr/>
        </p:nvSpPr>
        <p:spPr>
          <a:xfrm>
            <a:off x="1619672" y="2308404"/>
            <a:ext cx="7344816" cy="1152128"/>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578209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85800"/>
            <a:ext cx="8229600" cy="1143000"/>
          </a:xfrm>
        </p:spPr>
        <p:txBody>
          <a:bodyPr>
            <a:normAutofit fontScale="90000"/>
          </a:bodyPr>
          <a:lstStyle/>
          <a:p>
            <a:r>
              <a:rPr lang="fr-CA" dirty="0" smtClean="0"/>
              <a:t>Travail </a:t>
            </a:r>
            <a:r>
              <a:rPr lang="fr-CA" dirty="0"/>
              <a:t>dédié à </a:t>
            </a:r>
            <a:r>
              <a:rPr lang="fr-CA" dirty="0" smtClean="0"/>
              <a:t/>
            </a:r>
            <a:br>
              <a:rPr lang="fr-CA" dirty="0" smtClean="0"/>
            </a:br>
            <a:r>
              <a:rPr lang="fr-CA" b="1" dirty="0" smtClean="0"/>
              <a:t>Alioune Badara </a:t>
            </a:r>
            <a:r>
              <a:rPr lang="fr-CA" b="1" dirty="0" smtClean="0"/>
              <a:t>Camara</a:t>
            </a:r>
            <a:r>
              <a:rPr lang="fr-CA" dirty="0" smtClean="0"/>
              <a:t> </a:t>
            </a:r>
            <a:r>
              <a:rPr lang="fr-CA" dirty="0" smtClean="0"/>
              <a:t/>
            </a:r>
            <a:br>
              <a:rPr lang="fr-CA" dirty="0" smtClean="0"/>
            </a:br>
            <a:r>
              <a:rPr lang="fr-CA" sz="3600" i="1" dirty="0" smtClean="0"/>
              <a:t>1951 - 26 août 2014</a:t>
            </a:r>
            <a:endParaRPr lang="fr-CA" sz="3600" i="1" dirty="0"/>
          </a:p>
        </p:txBody>
      </p:sp>
      <p:pic>
        <p:nvPicPr>
          <p:cNvPr id="4098" name="Picture 2" descr="C:\Users\v\Documents\Mes eBooks\Mes images\2006_09_13 Dkr agendaPanaf Tic&amp;Edu CRDI\IMG_00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322" y="2924944"/>
            <a:ext cx="4608142"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v\Documents\Mes eBooks\Mes images\ERNWACA\edu&amp;tic\atelier-jan2004\Alioune-CRD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175993"/>
            <a:ext cx="3350096" cy="362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143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848" y="116632"/>
            <a:ext cx="606936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l"/>
            <a:r>
              <a:rPr lang="en-US" sz="4600" b="1" dirty="0" smtClean="0"/>
              <a:t>Results (3)</a:t>
            </a:r>
            <a:r>
              <a:rPr lang="en-US" sz="2400" dirty="0" smtClean="0"/>
              <a:t> regarding why university professors pedagogically appropriate ICT</a:t>
            </a:r>
            <a:endParaRPr lang="fr-FR" sz="4600" dirty="0"/>
          </a:p>
        </p:txBody>
      </p:sp>
      <p:sp>
        <p:nvSpPr>
          <p:cNvPr id="4" name="Espace réservé du contenu 2"/>
          <p:cNvSpPr>
            <a:spLocks noGrp="1"/>
          </p:cNvSpPr>
          <p:nvPr>
            <p:ph idx="1"/>
          </p:nvPr>
        </p:nvSpPr>
        <p:spPr>
          <a:xfrm>
            <a:off x="251520" y="1484784"/>
            <a:ext cx="8545387" cy="5050085"/>
          </a:xfrm>
        </p:spPr>
        <p:txBody>
          <a:bodyPr>
            <a:normAutofit/>
          </a:bodyPr>
          <a:lstStyle/>
          <a:p>
            <a:pPr marL="0" indent="0">
              <a:spcBef>
                <a:spcPts val="0"/>
              </a:spcBef>
              <a:buNone/>
            </a:pPr>
            <a:r>
              <a:rPr lang="en-US" b="1" dirty="0" smtClean="0"/>
              <a:t>Methodology</a:t>
            </a:r>
          </a:p>
          <a:p>
            <a:pPr marL="0" indent="0" algn="r">
              <a:spcBef>
                <a:spcPts val="0"/>
              </a:spcBef>
              <a:spcAft>
                <a:spcPts val="300"/>
              </a:spcAft>
              <a:buNone/>
            </a:pPr>
            <a:r>
              <a:rPr lang="en-US" sz="2400" dirty="0" smtClean="0"/>
              <a:t>Sociocultural interpretation of </a:t>
            </a:r>
          </a:p>
          <a:p>
            <a:pPr marL="0" indent="0" algn="r">
              <a:spcBef>
                <a:spcPts val="0"/>
              </a:spcBef>
              <a:buNone/>
            </a:pPr>
            <a:r>
              <a:rPr lang="en-US" sz="2400" dirty="0" smtClean="0">
                <a:hlinkClick r:id="rId3" action="ppaction://hlinksldjump"/>
              </a:rPr>
              <a:t>ICT itineraries</a:t>
            </a:r>
            <a:r>
              <a:rPr lang="en-US" sz="2400" dirty="0" smtClean="0"/>
              <a:t> of six West African professors</a:t>
            </a:r>
          </a:p>
          <a:p>
            <a:pPr marL="0" indent="0">
              <a:spcBef>
                <a:spcPts val="0"/>
              </a:spcBef>
              <a:buNone/>
            </a:pPr>
            <a:endParaRPr lang="en-US" sz="1000" dirty="0" smtClean="0"/>
          </a:p>
          <a:p>
            <a:pPr marL="0" indent="0">
              <a:spcBef>
                <a:spcPts val="0"/>
              </a:spcBef>
              <a:buNone/>
            </a:pPr>
            <a:r>
              <a:rPr lang="en-US" b="1" dirty="0" smtClean="0"/>
              <a:t>Results</a:t>
            </a:r>
            <a:endParaRPr lang="en-US" sz="1700" dirty="0" smtClean="0"/>
          </a:p>
          <a:p>
            <a:pPr marL="0" indent="0" algn="r">
              <a:spcBef>
                <a:spcPts val="0"/>
              </a:spcBef>
              <a:buNone/>
            </a:pPr>
            <a:r>
              <a:rPr lang="en-US" sz="2400" dirty="0" smtClean="0">
                <a:hlinkClick r:id="rId4" action="ppaction://hlinksldjump"/>
              </a:rPr>
              <a:t>3 motivations</a:t>
            </a:r>
            <a:r>
              <a:rPr lang="en-US" sz="2400" dirty="0" smtClean="0"/>
              <a:t> for ICT appropriation, </a:t>
            </a:r>
          </a:p>
          <a:p>
            <a:pPr marL="0" indent="0" algn="r">
              <a:spcBef>
                <a:spcPts val="0"/>
              </a:spcBef>
              <a:buNone/>
            </a:pPr>
            <a:r>
              <a:rPr lang="en-US" sz="2400" dirty="0" smtClean="0"/>
              <a:t>linked to past, present and future</a:t>
            </a:r>
          </a:p>
          <a:p>
            <a:pPr marL="0" indent="0">
              <a:spcBef>
                <a:spcPts val="300"/>
              </a:spcBef>
              <a:spcAft>
                <a:spcPts val="300"/>
              </a:spcAft>
              <a:buNone/>
            </a:pPr>
            <a:endParaRPr lang="en-US" sz="1000" dirty="0" smtClean="0"/>
          </a:p>
          <a:p>
            <a:pPr marL="0" lvl="0" indent="0">
              <a:spcBef>
                <a:spcPts val="0"/>
              </a:spcBef>
              <a:buNone/>
            </a:pPr>
            <a:r>
              <a:rPr lang="en-US" b="1" dirty="0" smtClean="0"/>
              <a:t>Discussion and conclusion</a:t>
            </a:r>
          </a:p>
          <a:p>
            <a:pPr marL="0" indent="0" algn="r">
              <a:spcBef>
                <a:spcPts val="300"/>
              </a:spcBef>
              <a:buNone/>
            </a:pPr>
            <a:r>
              <a:rPr lang="en-US" sz="2000" dirty="0"/>
              <a:t>P</a:t>
            </a:r>
            <a:r>
              <a:rPr lang="en-US" sz="2000" dirty="0" smtClean="0"/>
              <a:t>rofessors </a:t>
            </a:r>
            <a:r>
              <a:rPr lang="en-US" sz="2000" b="1" dirty="0" smtClean="0"/>
              <a:t>invested their cultures and personalities</a:t>
            </a:r>
            <a:r>
              <a:rPr lang="en-US" sz="2000" dirty="0" smtClean="0"/>
              <a:t> in the appropriation of ICT,</a:t>
            </a:r>
          </a:p>
          <a:p>
            <a:pPr marL="0" indent="0" algn="r">
              <a:spcBef>
                <a:spcPts val="200"/>
              </a:spcBef>
              <a:buNone/>
            </a:pPr>
            <a:r>
              <a:rPr lang="en-US" sz="2000" dirty="0" smtClean="0"/>
              <a:t>contributing to </a:t>
            </a:r>
            <a:r>
              <a:rPr lang="en-US" sz="2000" b="1" dirty="0" smtClean="0"/>
              <a:t>African pedagogies</a:t>
            </a:r>
            <a:r>
              <a:rPr lang="en-US" sz="2000" dirty="0" smtClean="0"/>
              <a:t> and </a:t>
            </a:r>
            <a:r>
              <a:rPr lang="en-US" sz="2000" b="1" dirty="0" smtClean="0"/>
              <a:t>epistemological contexts</a:t>
            </a:r>
            <a:r>
              <a:rPr lang="en-US" sz="2000" dirty="0" smtClean="0"/>
              <a:t> for the integration of ICT that </a:t>
            </a:r>
            <a:r>
              <a:rPr lang="en-US" sz="2000" b="1" dirty="0" smtClean="0"/>
              <a:t>reflect African aspirations</a:t>
            </a:r>
            <a:r>
              <a:rPr lang="en-US" sz="2000" dirty="0" smtClean="0"/>
              <a:t>,</a:t>
            </a:r>
          </a:p>
          <a:p>
            <a:pPr marL="0" indent="0" algn="r">
              <a:spcBef>
                <a:spcPts val="200"/>
              </a:spcBef>
              <a:buNone/>
            </a:pPr>
            <a:r>
              <a:rPr lang="en-US" sz="2000" dirty="0"/>
              <a:t>f</a:t>
            </a:r>
            <a:r>
              <a:rPr lang="en-US" sz="2000" dirty="0" smtClean="0"/>
              <a:t>or a better integration of Africans into society and into the world </a:t>
            </a:r>
          </a:p>
        </p:txBody>
      </p:sp>
      <p:sp>
        <p:nvSpPr>
          <p:cNvPr id="5" name="AutoShape 2" descr="Image result for cheetah"/>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026" name="Picture 2" descr="C:\Users\v\Documents\kt\PhD26aug2014\allPieces_ofThesis\thesis defense\girls with compute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0" y="0"/>
            <a:ext cx="2476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5959202" y="6534869"/>
            <a:ext cx="2808312" cy="307777"/>
          </a:xfrm>
          <a:prstGeom prst="rect">
            <a:avLst/>
          </a:prstGeom>
          <a:noFill/>
        </p:spPr>
        <p:txBody>
          <a:bodyPr wrap="square" rtlCol="0">
            <a:spAutoFit/>
          </a:bodyPr>
          <a:lstStyle/>
          <a:p>
            <a:pPr algn="r"/>
            <a:r>
              <a:rPr lang="en-US" sz="1400" dirty="0" smtClean="0">
                <a:hlinkClick r:id="rId6" action="ppaction://hlinksldjump"/>
              </a:rPr>
              <a:t>Continue</a:t>
            </a:r>
            <a:r>
              <a:rPr lang="en-US" sz="1400" dirty="0" smtClean="0"/>
              <a:t> summary of results</a:t>
            </a:r>
            <a:endParaRPr lang="en-US" sz="1400" dirty="0"/>
          </a:p>
        </p:txBody>
      </p:sp>
    </p:spTree>
    <p:extLst>
      <p:ext uri="{BB962C8B-B14F-4D97-AF65-F5344CB8AC3E}">
        <p14:creationId xmlns:p14="http://schemas.microsoft.com/office/powerpoint/2010/main" val="2757060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noAutofit/>
          </a:bodyPr>
          <a:lstStyle/>
          <a:p>
            <a:r>
              <a:rPr lang="fr-CA" sz="3600" b="1" dirty="0" smtClean="0"/>
              <a:t>Kadijatou</a:t>
            </a:r>
            <a:endParaRPr lang="fr-FR" sz="3600" b="1" dirty="0"/>
          </a:p>
        </p:txBody>
      </p:sp>
      <p:sp>
        <p:nvSpPr>
          <p:cNvPr id="3" name="Espace réservé du contenu 2"/>
          <p:cNvSpPr>
            <a:spLocks noGrp="1"/>
          </p:cNvSpPr>
          <p:nvPr>
            <p:ph idx="1"/>
          </p:nvPr>
        </p:nvSpPr>
        <p:spPr>
          <a:xfrm>
            <a:off x="518864" y="1340768"/>
            <a:ext cx="8229600" cy="4525963"/>
          </a:xfrm>
        </p:spPr>
        <p:txBody>
          <a:bodyPr>
            <a:noAutofit/>
          </a:bodyPr>
          <a:lstStyle/>
          <a:p>
            <a:pPr marL="0" indent="0">
              <a:lnSpc>
                <a:spcPct val="120000"/>
              </a:lnSpc>
              <a:spcBef>
                <a:spcPts val="0"/>
              </a:spcBef>
              <a:buNone/>
            </a:pPr>
            <a:r>
              <a:rPr lang="fr-CA" sz="3600" i="1" dirty="0" smtClean="0"/>
              <a:t>Avec les TIC Kadijatou peut </a:t>
            </a:r>
            <a:r>
              <a:rPr lang="fr-CA" sz="3600" b="1" i="1" dirty="0" smtClean="0"/>
              <a:t>finir </a:t>
            </a:r>
            <a:r>
              <a:rPr lang="fr-CA" sz="3600" b="1" i="1" dirty="0"/>
              <a:t>le programme</a:t>
            </a:r>
            <a:r>
              <a:rPr lang="fr-CA" sz="3600" i="1" dirty="0"/>
              <a:t> même lors des grèves sur le </a:t>
            </a:r>
            <a:r>
              <a:rPr lang="fr-CA" sz="3600" i="1" dirty="0" smtClean="0"/>
              <a:t>campus et suivre </a:t>
            </a:r>
            <a:r>
              <a:rPr lang="fr-CA" sz="3600" i="1" dirty="0"/>
              <a:t>des étudiants </a:t>
            </a:r>
            <a:r>
              <a:rPr lang="fr-CA" sz="3600" i="1" dirty="0" smtClean="0"/>
              <a:t>en </a:t>
            </a:r>
            <a:r>
              <a:rPr lang="fr-CA" sz="3600" i="1" dirty="0"/>
              <a:t>dehors de la capitale. </a:t>
            </a:r>
            <a:r>
              <a:rPr lang="fr-CA" sz="3600" i="1" dirty="0" smtClean="0"/>
              <a:t>Les </a:t>
            </a:r>
            <a:r>
              <a:rPr lang="fr-CA" sz="3600" i="1" dirty="0"/>
              <a:t>TIC </a:t>
            </a:r>
            <a:r>
              <a:rPr lang="fr-CA" sz="3600" i="1" dirty="0" smtClean="0"/>
              <a:t>l’aident </a:t>
            </a:r>
            <a:r>
              <a:rPr lang="fr-CA" sz="3600" i="1" dirty="0"/>
              <a:t>à préparer les jeunes à obtenir du travail et </a:t>
            </a:r>
            <a:r>
              <a:rPr lang="fr-CA" sz="3600" i="1" dirty="0" smtClean="0"/>
              <a:t>à </a:t>
            </a:r>
            <a:r>
              <a:rPr lang="fr-CA" sz="3600" b="1" i="1" dirty="0" smtClean="0"/>
              <a:t>contribuer </a:t>
            </a:r>
            <a:r>
              <a:rPr lang="fr-CA" sz="3600" b="1" i="1" dirty="0"/>
              <a:t>à la nation et au monde scientifique</a:t>
            </a:r>
            <a:r>
              <a:rPr lang="fr-CA" sz="3600" i="1" dirty="0"/>
              <a:t>. </a:t>
            </a:r>
            <a:endParaRPr lang="fr-FR" sz="3600" i="1" dirty="0"/>
          </a:p>
        </p:txBody>
      </p:sp>
      <p:sp>
        <p:nvSpPr>
          <p:cNvPr id="4" name="ZoneTexte 3"/>
          <p:cNvSpPr txBox="1"/>
          <p:nvPr/>
        </p:nvSpPr>
        <p:spPr>
          <a:xfrm>
            <a:off x="7073230" y="6239053"/>
            <a:ext cx="1728192" cy="307777"/>
          </a:xfrm>
          <a:prstGeom prst="rect">
            <a:avLst/>
          </a:prstGeom>
          <a:noFill/>
        </p:spPr>
        <p:txBody>
          <a:bodyPr wrap="square" rtlCol="0">
            <a:spAutoFit/>
          </a:bodyPr>
          <a:lstStyle/>
          <a:p>
            <a:pPr algn="r"/>
            <a:r>
              <a:rPr lang="en-US" sz="1400" dirty="0" smtClean="0">
                <a:hlinkClick r:id="rId2" action="ppaction://hlinksldjump"/>
              </a:rPr>
              <a:t>Continue</a:t>
            </a:r>
            <a:r>
              <a:rPr lang="en-US" sz="1400" dirty="0" smtClean="0"/>
              <a:t> to Sidi</a:t>
            </a:r>
            <a:endParaRPr lang="en-US" sz="1400" dirty="0"/>
          </a:p>
        </p:txBody>
      </p:sp>
      <p:sp>
        <p:nvSpPr>
          <p:cNvPr id="5" name="ZoneTexte 4"/>
          <p:cNvSpPr txBox="1"/>
          <p:nvPr/>
        </p:nvSpPr>
        <p:spPr>
          <a:xfrm>
            <a:off x="539552" y="6237312"/>
            <a:ext cx="2016224" cy="307777"/>
          </a:xfrm>
          <a:prstGeom prst="rect">
            <a:avLst/>
          </a:prstGeom>
          <a:noFill/>
        </p:spPr>
        <p:txBody>
          <a:bodyPr wrap="square" rtlCol="0">
            <a:spAutoFit/>
          </a:bodyPr>
          <a:lstStyle/>
          <a:p>
            <a:r>
              <a:rPr lang="en-US" sz="1400" dirty="0" smtClean="0"/>
              <a:t>Return to </a:t>
            </a:r>
            <a:r>
              <a:rPr lang="en-US" sz="1400" dirty="0" smtClean="0">
                <a:hlinkClick r:id="rId3" action="ppaction://hlinksldjump"/>
              </a:rPr>
              <a:t>Results (3)</a:t>
            </a:r>
            <a:endParaRPr lang="en-US" sz="1400" dirty="0"/>
          </a:p>
        </p:txBody>
      </p:sp>
    </p:spTree>
    <p:extLst>
      <p:ext uri="{BB962C8B-B14F-4D97-AF65-F5344CB8AC3E}">
        <p14:creationId xmlns:p14="http://schemas.microsoft.com/office/powerpoint/2010/main" val="1896900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3600" b="1" dirty="0" smtClean="0"/>
              <a:t>Sidi</a:t>
            </a:r>
            <a:endParaRPr lang="fr-FR" sz="3600" b="1" dirty="0"/>
          </a:p>
        </p:txBody>
      </p:sp>
      <p:sp>
        <p:nvSpPr>
          <p:cNvPr id="3" name="Espace réservé du contenu 2"/>
          <p:cNvSpPr>
            <a:spLocks noGrp="1"/>
          </p:cNvSpPr>
          <p:nvPr>
            <p:ph idx="1"/>
          </p:nvPr>
        </p:nvSpPr>
        <p:spPr>
          <a:xfrm>
            <a:off x="590872" y="1600200"/>
            <a:ext cx="8229600" cy="4525963"/>
          </a:xfrm>
        </p:spPr>
        <p:txBody>
          <a:bodyPr>
            <a:normAutofit/>
          </a:bodyPr>
          <a:lstStyle/>
          <a:p>
            <a:pPr marL="0" indent="0">
              <a:lnSpc>
                <a:spcPct val="120000"/>
              </a:lnSpc>
              <a:spcBef>
                <a:spcPts val="0"/>
              </a:spcBef>
              <a:buNone/>
            </a:pPr>
            <a:r>
              <a:rPr lang="fr-CA" sz="3600" i="1" dirty="0" smtClean="0"/>
              <a:t>Sidi </a:t>
            </a:r>
            <a:r>
              <a:rPr lang="fr-CA" sz="3600" i="1" dirty="0"/>
              <a:t>voudrait que les Africains utilisent de façon stratégique les TIC pour </a:t>
            </a:r>
            <a:r>
              <a:rPr lang="fr-CA" sz="3600" i="1" dirty="0" smtClean="0"/>
              <a:t>apprendre, </a:t>
            </a:r>
            <a:r>
              <a:rPr lang="fr-CA" sz="3600" b="1" i="1" dirty="0" smtClean="0"/>
              <a:t>produire </a:t>
            </a:r>
            <a:r>
              <a:rPr lang="fr-CA" sz="3600" b="1" i="1" dirty="0"/>
              <a:t>des </a:t>
            </a:r>
            <a:r>
              <a:rPr lang="fr-CA" sz="3600" b="1" i="1" dirty="0" smtClean="0"/>
              <a:t>connaissances </a:t>
            </a:r>
            <a:r>
              <a:rPr lang="fr-CA" sz="3600" i="1" dirty="0" smtClean="0"/>
              <a:t>et </a:t>
            </a:r>
            <a:r>
              <a:rPr lang="fr-CA" sz="3600" b="1" i="1" dirty="0" smtClean="0"/>
              <a:t>réaligner </a:t>
            </a:r>
            <a:r>
              <a:rPr lang="fr-CA" sz="3600" b="1" i="1" dirty="0"/>
              <a:t>l</a:t>
            </a:r>
            <a:r>
              <a:rPr lang="fr-CA" sz="3600" b="1" i="1" dirty="0" smtClean="0"/>
              <a:t>es </a:t>
            </a:r>
            <a:r>
              <a:rPr lang="fr-CA" sz="3600" b="1" i="1" dirty="0"/>
              <a:t>relations de pouvoir</a:t>
            </a:r>
            <a:r>
              <a:rPr lang="fr-CA" sz="3600" i="1" dirty="0"/>
              <a:t>. </a:t>
            </a:r>
            <a:r>
              <a:rPr lang="fr-CA" sz="3600" i="1" dirty="0" smtClean="0"/>
              <a:t>Selon lui, il faut </a:t>
            </a:r>
            <a:r>
              <a:rPr lang="fr-CA" sz="3600" i="1" dirty="0"/>
              <a:t>« se lancer sur la scène des innovations », rénover et </a:t>
            </a:r>
            <a:r>
              <a:rPr lang="fr-CA" sz="3600" b="1" i="1" dirty="0"/>
              <a:t>défendre la culture africaine</a:t>
            </a:r>
            <a:r>
              <a:rPr lang="fr-CA" sz="3600" i="1" dirty="0"/>
              <a:t>.</a:t>
            </a:r>
            <a:endParaRPr lang="fr-FR" sz="3600" i="1" dirty="0"/>
          </a:p>
        </p:txBody>
      </p:sp>
      <p:sp>
        <p:nvSpPr>
          <p:cNvPr id="4" name="ZoneTexte 3"/>
          <p:cNvSpPr txBox="1"/>
          <p:nvPr/>
        </p:nvSpPr>
        <p:spPr>
          <a:xfrm>
            <a:off x="6876256" y="6239053"/>
            <a:ext cx="1925166" cy="307777"/>
          </a:xfrm>
          <a:prstGeom prst="rect">
            <a:avLst/>
          </a:prstGeom>
          <a:noFill/>
        </p:spPr>
        <p:txBody>
          <a:bodyPr wrap="square" rtlCol="0">
            <a:spAutoFit/>
          </a:bodyPr>
          <a:lstStyle/>
          <a:p>
            <a:pPr algn="r"/>
            <a:r>
              <a:rPr lang="en-US" sz="1400" dirty="0" smtClean="0">
                <a:hlinkClick r:id="rId2" action="ppaction://hlinksldjump"/>
              </a:rPr>
              <a:t>Return</a:t>
            </a:r>
            <a:r>
              <a:rPr lang="en-US" sz="1400" dirty="0" smtClean="0"/>
              <a:t> to Results (3)</a:t>
            </a:r>
            <a:endParaRPr lang="en-US" sz="1400" dirty="0"/>
          </a:p>
        </p:txBody>
      </p:sp>
      <p:sp>
        <p:nvSpPr>
          <p:cNvPr id="5" name="ZoneTexte 4"/>
          <p:cNvSpPr txBox="1"/>
          <p:nvPr/>
        </p:nvSpPr>
        <p:spPr>
          <a:xfrm>
            <a:off x="539552" y="6237312"/>
            <a:ext cx="2016224" cy="307777"/>
          </a:xfrm>
          <a:prstGeom prst="rect">
            <a:avLst/>
          </a:prstGeom>
          <a:noFill/>
        </p:spPr>
        <p:txBody>
          <a:bodyPr wrap="square" rtlCol="0">
            <a:spAutoFit/>
          </a:bodyPr>
          <a:lstStyle/>
          <a:p>
            <a:r>
              <a:rPr lang="en-US" sz="1400" dirty="0" smtClean="0"/>
              <a:t>Return to </a:t>
            </a:r>
            <a:r>
              <a:rPr lang="en-US" sz="1400" dirty="0" smtClean="0">
                <a:hlinkClick r:id="rId3" action="ppaction://hlinksldjump"/>
              </a:rPr>
              <a:t>Kadijatou</a:t>
            </a:r>
            <a:endParaRPr lang="en-US" sz="1400" dirty="0"/>
          </a:p>
        </p:txBody>
      </p:sp>
    </p:spTree>
    <p:extLst>
      <p:ext uri="{BB962C8B-B14F-4D97-AF65-F5344CB8AC3E}">
        <p14:creationId xmlns:p14="http://schemas.microsoft.com/office/powerpoint/2010/main" val="190094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7488"/>
            <a:ext cx="8229600" cy="1143000"/>
          </a:xfrm>
        </p:spPr>
        <p:style>
          <a:lnRef idx="2">
            <a:schemeClr val="accent1"/>
          </a:lnRef>
          <a:fillRef idx="1">
            <a:schemeClr val="lt1"/>
          </a:fillRef>
          <a:effectRef idx="0">
            <a:schemeClr val="accent1"/>
          </a:effectRef>
          <a:fontRef idx="minor">
            <a:schemeClr val="dk1"/>
          </a:fontRef>
        </p:style>
        <p:txBody>
          <a:bodyPr>
            <a:noAutofit/>
          </a:bodyPr>
          <a:lstStyle/>
          <a:p>
            <a:r>
              <a:rPr lang="en-US" sz="3200" b="1" dirty="0" smtClean="0"/>
              <a:t>from Tables 13 and 17.  Professors’ motivations for the pedagogical appropriation of ICT</a:t>
            </a:r>
            <a:endParaRPr lang="en-US" sz="3200" b="1" dirty="0"/>
          </a:p>
        </p:txBody>
      </p:sp>
      <p:sp>
        <p:nvSpPr>
          <p:cNvPr id="5" name="ZoneTexte 4"/>
          <p:cNvSpPr txBox="1"/>
          <p:nvPr/>
        </p:nvSpPr>
        <p:spPr>
          <a:xfrm>
            <a:off x="6876256" y="6545089"/>
            <a:ext cx="2016224" cy="307777"/>
          </a:xfrm>
          <a:prstGeom prst="rect">
            <a:avLst/>
          </a:prstGeom>
          <a:noFill/>
        </p:spPr>
        <p:txBody>
          <a:bodyPr wrap="square" rtlCol="0">
            <a:spAutoFit/>
          </a:bodyPr>
          <a:lstStyle/>
          <a:p>
            <a:pPr algn="r"/>
            <a:r>
              <a:rPr lang="en-US" sz="1400" dirty="0" smtClean="0"/>
              <a:t>Return to </a:t>
            </a:r>
            <a:r>
              <a:rPr lang="en-US" sz="1400" dirty="0" smtClean="0">
                <a:hlinkClick r:id="rId3" action="ppaction://hlinksldjump"/>
              </a:rPr>
              <a:t>Results (3)</a:t>
            </a:r>
            <a:endParaRPr lang="en-US" sz="1400" dirty="0"/>
          </a:p>
        </p:txBody>
      </p:sp>
      <p:sp>
        <p:nvSpPr>
          <p:cNvPr id="6" name="Espace réservé du contenu 2"/>
          <p:cNvSpPr txBox="1">
            <a:spLocks/>
          </p:cNvSpPr>
          <p:nvPr/>
        </p:nvSpPr>
        <p:spPr>
          <a:xfrm>
            <a:off x="539551" y="1552600"/>
            <a:ext cx="8064897" cy="50701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b="1" dirty="0"/>
              <a:t>(Re)create positive learning experiences</a:t>
            </a:r>
            <a:endParaRPr lang="fr-FR" dirty="0"/>
          </a:p>
          <a:p>
            <a:pPr marL="0" indent="0" algn="r">
              <a:buNone/>
            </a:pPr>
            <a:r>
              <a:rPr lang="en-US" sz="2800" dirty="0">
                <a:solidFill>
                  <a:schemeClr val="accent1"/>
                </a:solidFill>
              </a:rPr>
              <a:t>Engage with ICT to feel more autonomous in </a:t>
            </a:r>
            <a:r>
              <a:rPr lang="en-US" sz="2800" dirty="0" smtClean="0">
                <a:solidFill>
                  <a:schemeClr val="accent1"/>
                </a:solidFill>
              </a:rPr>
              <a:t>learning, enhance </a:t>
            </a:r>
            <a:r>
              <a:rPr lang="en-US" sz="2800" dirty="0">
                <a:solidFill>
                  <a:schemeClr val="accent1"/>
                </a:solidFill>
              </a:rPr>
              <a:t>reflection, and learn with others</a:t>
            </a:r>
            <a:endParaRPr lang="fr-FR" sz="2800" dirty="0">
              <a:solidFill>
                <a:schemeClr val="accent1"/>
              </a:solidFill>
            </a:endParaRPr>
          </a:p>
          <a:p>
            <a:pPr marL="0" indent="0">
              <a:spcBef>
                <a:spcPts val="0"/>
              </a:spcBef>
              <a:spcAft>
                <a:spcPts val="600"/>
              </a:spcAft>
              <a:buFont typeface="Arial" panose="020B0604020202020204" pitchFamily="34" charset="0"/>
              <a:buNone/>
            </a:pPr>
            <a:endParaRPr lang="fr-FR" sz="1800" dirty="0" smtClean="0">
              <a:solidFill>
                <a:schemeClr val="accent1"/>
              </a:solidFill>
            </a:endParaRPr>
          </a:p>
          <a:p>
            <a:pPr marL="0" indent="0">
              <a:spcBef>
                <a:spcPts val="0"/>
              </a:spcBef>
              <a:buNone/>
            </a:pPr>
            <a:r>
              <a:rPr lang="en-US" b="1" dirty="0" smtClean="0"/>
              <a:t>Facilitate </a:t>
            </a:r>
            <a:r>
              <a:rPr lang="en-US" b="1" dirty="0"/>
              <a:t>African participation in the world</a:t>
            </a:r>
            <a:endParaRPr lang="fr-FR" dirty="0"/>
          </a:p>
          <a:p>
            <a:pPr marL="0" indent="0" algn="r">
              <a:buNone/>
            </a:pPr>
            <a:r>
              <a:rPr lang="en-US" sz="2800" dirty="0">
                <a:solidFill>
                  <a:schemeClr val="accent1"/>
                </a:solidFill>
              </a:rPr>
              <a:t>Strengthen African scholarly production, extend the reach of African ideas and perspectives</a:t>
            </a:r>
            <a:endParaRPr lang="fr-FR" sz="2800" dirty="0">
              <a:solidFill>
                <a:schemeClr val="accent1"/>
              </a:solidFill>
            </a:endParaRPr>
          </a:p>
          <a:p>
            <a:pPr marL="0" indent="0">
              <a:spcBef>
                <a:spcPts val="400"/>
              </a:spcBef>
              <a:buFont typeface="Arial" panose="020B0604020202020204" pitchFamily="34" charset="0"/>
              <a:buNone/>
            </a:pPr>
            <a:endParaRPr lang="fr-FR" sz="1800" dirty="0" smtClean="0">
              <a:solidFill>
                <a:schemeClr val="accent1"/>
              </a:solidFill>
            </a:endParaRPr>
          </a:p>
          <a:p>
            <a:pPr marL="0" indent="0">
              <a:spcBef>
                <a:spcPts val="0"/>
              </a:spcBef>
              <a:buNone/>
            </a:pPr>
            <a:r>
              <a:rPr lang="en-US" b="1" dirty="0"/>
              <a:t>Transform relations and cultures</a:t>
            </a:r>
            <a:endParaRPr lang="fr-FR" dirty="0"/>
          </a:p>
          <a:p>
            <a:pPr marL="0" indent="0" algn="r">
              <a:buNone/>
            </a:pPr>
            <a:r>
              <a:rPr lang="en-US" sz="2800" dirty="0">
                <a:solidFill>
                  <a:schemeClr val="accent1"/>
                </a:solidFill>
              </a:rPr>
              <a:t>Interrogate heritage and renegotiate knowledge, transform learning, </a:t>
            </a:r>
            <a:r>
              <a:rPr lang="en-US" sz="2800" dirty="0" smtClean="0">
                <a:solidFill>
                  <a:schemeClr val="accent1"/>
                </a:solidFill>
              </a:rPr>
              <a:t>and evolve </a:t>
            </a:r>
            <a:r>
              <a:rPr lang="en-US" sz="2800" dirty="0">
                <a:solidFill>
                  <a:schemeClr val="accent1"/>
                </a:solidFill>
              </a:rPr>
              <a:t>African identities</a:t>
            </a:r>
            <a:endParaRPr lang="fr-FR" sz="2800" dirty="0">
              <a:solidFill>
                <a:schemeClr val="accent1"/>
              </a:solidFill>
            </a:endParaRPr>
          </a:p>
          <a:p>
            <a:pPr marL="0" indent="0" algn="r">
              <a:spcBef>
                <a:spcPts val="400"/>
              </a:spcBef>
              <a:buFont typeface="Arial" panose="020B0604020202020204" pitchFamily="34" charset="0"/>
              <a:buNone/>
            </a:pPr>
            <a:endParaRPr lang="fr-FR" sz="2000" dirty="0" smtClean="0">
              <a:solidFill>
                <a:schemeClr val="accent1"/>
              </a:solidFill>
            </a:endParaRPr>
          </a:p>
          <a:p>
            <a:pPr marL="0" indent="0" algn="r">
              <a:spcBef>
                <a:spcPts val="648"/>
              </a:spcBef>
              <a:buFont typeface="Arial" panose="020B0604020202020204" pitchFamily="34" charset="0"/>
              <a:buNone/>
            </a:pPr>
            <a:endParaRPr lang="fr-FR" sz="2000" dirty="0"/>
          </a:p>
        </p:txBody>
      </p:sp>
    </p:spTree>
    <p:extLst>
      <p:ext uri="{BB962C8B-B14F-4D97-AF65-F5344CB8AC3E}">
        <p14:creationId xmlns:p14="http://schemas.microsoft.com/office/powerpoint/2010/main" val="487349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en-US" sz="3200" b="1" dirty="0" smtClean="0"/>
              <a:t>Summary of findings in relation to </a:t>
            </a:r>
            <a:br>
              <a:rPr lang="en-US" sz="3200" b="1" dirty="0" smtClean="0"/>
            </a:br>
            <a:r>
              <a:rPr lang="en-US" sz="3200" b="1" u="dbl" dirty="0" smtClean="0"/>
              <a:t>1st</a:t>
            </a:r>
            <a:r>
              <a:rPr lang="en-US" sz="3200" b="1" u="sng" dirty="0" smtClean="0"/>
              <a:t> specific research objective</a:t>
            </a:r>
            <a:endParaRPr lang="en-US" sz="3200" b="1" u="sng" dirty="0"/>
          </a:p>
        </p:txBody>
      </p:sp>
      <p:sp>
        <p:nvSpPr>
          <p:cNvPr id="4" name="Espace réservé du contenu 2"/>
          <p:cNvSpPr>
            <a:spLocks noGrp="1"/>
          </p:cNvSpPr>
          <p:nvPr>
            <p:ph idx="1"/>
          </p:nvPr>
        </p:nvSpPr>
        <p:spPr>
          <a:xfrm>
            <a:off x="263395" y="1549970"/>
            <a:ext cx="8640960" cy="5229200"/>
          </a:xfrm>
        </p:spPr>
        <p:txBody>
          <a:bodyPr>
            <a:noAutofit/>
          </a:bodyPr>
          <a:lstStyle/>
          <a:p>
            <a:pPr marL="0" indent="0">
              <a:spcBef>
                <a:spcPts val="300"/>
              </a:spcBef>
              <a:spcAft>
                <a:spcPts val="300"/>
              </a:spcAft>
              <a:buNone/>
            </a:pPr>
            <a:r>
              <a:rPr lang="en-US" sz="4400" b="1" dirty="0" smtClean="0"/>
              <a:t>How and why teachers appropriate ICT, with what changes</a:t>
            </a:r>
          </a:p>
          <a:p>
            <a:pPr marL="0" indent="0" algn="r">
              <a:spcBef>
                <a:spcPts val="1000"/>
              </a:spcBef>
              <a:buNone/>
            </a:pPr>
            <a:r>
              <a:rPr lang="en-US" sz="2800" dirty="0" smtClean="0"/>
              <a:t>Teachers </a:t>
            </a:r>
            <a:r>
              <a:rPr lang="en-US" sz="2800" b="1" dirty="0" smtClean="0"/>
              <a:t>learned </a:t>
            </a:r>
            <a:r>
              <a:rPr lang="en-US" sz="2800" b="1" dirty="0"/>
              <a:t>ICT </a:t>
            </a:r>
            <a:r>
              <a:rPr lang="en-US" sz="2800" b="1" dirty="0" smtClean="0"/>
              <a:t>through others</a:t>
            </a:r>
            <a:r>
              <a:rPr lang="en-US" sz="2800" dirty="0" smtClean="0"/>
              <a:t> and </a:t>
            </a:r>
            <a:r>
              <a:rPr lang="en-US" sz="2800" dirty="0"/>
              <a:t>used it until it </a:t>
            </a:r>
            <a:r>
              <a:rPr lang="en-US" sz="2800" b="1" dirty="0"/>
              <a:t>meshed into </a:t>
            </a:r>
            <a:r>
              <a:rPr lang="en-US" sz="2800" b="1" dirty="0" smtClean="0"/>
              <a:t>everyday life</a:t>
            </a:r>
            <a:r>
              <a:rPr lang="en-US" sz="2800" dirty="0" smtClean="0"/>
              <a:t>, </a:t>
            </a:r>
            <a:r>
              <a:rPr lang="en-US" sz="2800" dirty="0"/>
              <a:t>harnessed ICT for its transformative </a:t>
            </a:r>
            <a:r>
              <a:rPr lang="en-US" sz="2800" dirty="0" smtClean="0"/>
              <a:t>possibilities, deployed </a:t>
            </a:r>
            <a:r>
              <a:rPr lang="en-US" sz="2800" dirty="0"/>
              <a:t>it in relation to their </a:t>
            </a:r>
            <a:r>
              <a:rPr lang="en-US" sz="2800" b="1" dirty="0"/>
              <a:t>pedagogical goals</a:t>
            </a:r>
            <a:r>
              <a:rPr lang="en-US" sz="2800" dirty="0" smtClean="0"/>
              <a:t>, </a:t>
            </a:r>
            <a:r>
              <a:rPr lang="en-US" sz="2800" dirty="0"/>
              <a:t>experienced </a:t>
            </a:r>
            <a:r>
              <a:rPr lang="en-US" sz="2800" b="1" dirty="0"/>
              <a:t>changes in their teaching </a:t>
            </a:r>
            <a:r>
              <a:rPr lang="en-US" sz="2800" dirty="0"/>
              <a:t>(more </a:t>
            </a:r>
            <a:r>
              <a:rPr lang="en-US" sz="2800" dirty="0" smtClean="0"/>
              <a:t>interactive), classrooms </a:t>
            </a:r>
            <a:r>
              <a:rPr lang="en-US" sz="2800" dirty="0"/>
              <a:t>and </a:t>
            </a:r>
            <a:r>
              <a:rPr lang="en-US" sz="2800" dirty="0" smtClean="0"/>
              <a:t>schools</a:t>
            </a:r>
          </a:p>
          <a:p>
            <a:pPr marL="0" indent="0" algn="r">
              <a:spcBef>
                <a:spcPts val="0"/>
              </a:spcBef>
              <a:buNone/>
            </a:pPr>
            <a:r>
              <a:rPr lang="en-US" sz="2800" dirty="0" smtClean="0"/>
              <a:t>(more </a:t>
            </a:r>
            <a:r>
              <a:rPr lang="en-US" sz="2800" dirty="0"/>
              <a:t>open and </a:t>
            </a:r>
            <a:r>
              <a:rPr lang="en-US" sz="2800" dirty="0" smtClean="0"/>
              <a:t>dialogical)</a:t>
            </a:r>
          </a:p>
          <a:p>
            <a:pPr marL="0" indent="0" algn="r">
              <a:spcBef>
                <a:spcPts val="1000"/>
              </a:spcBef>
              <a:buNone/>
            </a:pPr>
            <a:r>
              <a:rPr lang="en-US" sz="2800" dirty="0"/>
              <a:t>S</a:t>
            </a:r>
            <a:r>
              <a:rPr lang="en-US" sz="2800" dirty="0" smtClean="0"/>
              <a:t>uggesting  </a:t>
            </a:r>
            <a:r>
              <a:rPr lang="en-US" sz="2800" dirty="0"/>
              <a:t>ICT can be a </a:t>
            </a:r>
            <a:r>
              <a:rPr lang="en-US" sz="2800" b="1" dirty="0"/>
              <a:t>catalyst for pedagogical </a:t>
            </a:r>
            <a:r>
              <a:rPr lang="en-US" sz="2800" b="1" dirty="0" smtClean="0"/>
              <a:t>change</a:t>
            </a:r>
            <a:r>
              <a:rPr lang="en-US" sz="2800" dirty="0" smtClean="0"/>
              <a:t>, in </a:t>
            </a:r>
            <a:r>
              <a:rPr lang="en-US" sz="2800" dirty="0"/>
              <a:t>contexts weighed down by the legacy of </a:t>
            </a:r>
            <a:r>
              <a:rPr lang="en-US" sz="2800" dirty="0" smtClean="0"/>
              <a:t>colonialism</a:t>
            </a:r>
          </a:p>
        </p:txBody>
      </p:sp>
    </p:spTree>
    <p:extLst>
      <p:ext uri="{BB962C8B-B14F-4D97-AF65-F5344CB8AC3E}">
        <p14:creationId xmlns:p14="http://schemas.microsoft.com/office/powerpoint/2010/main" val="2916170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en-US" sz="3200" b="1" dirty="0" smtClean="0"/>
              <a:t>Summary of findings in relation to </a:t>
            </a:r>
            <a:br>
              <a:rPr lang="en-US" sz="3200" b="1" dirty="0" smtClean="0"/>
            </a:br>
            <a:r>
              <a:rPr lang="en-US" sz="3200" b="1" u="dbl" dirty="0" smtClean="0"/>
              <a:t>2nd</a:t>
            </a:r>
            <a:r>
              <a:rPr lang="en-US" sz="3200" b="1" u="sng" dirty="0" smtClean="0"/>
              <a:t> specific research objective</a:t>
            </a:r>
            <a:endParaRPr lang="en-US" sz="3200" b="1" u="sng" dirty="0"/>
          </a:p>
        </p:txBody>
      </p:sp>
      <p:sp>
        <p:nvSpPr>
          <p:cNvPr id="4" name="Espace réservé du contenu 2"/>
          <p:cNvSpPr>
            <a:spLocks noGrp="1"/>
          </p:cNvSpPr>
          <p:nvPr>
            <p:ph idx="1"/>
          </p:nvPr>
        </p:nvSpPr>
        <p:spPr>
          <a:xfrm>
            <a:off x="263395" y="1829058"/>
            <a:ext cx="8640960" cy="4841776"/>
          </a:xfrm>
        </p:spPr>
        <p:txBody>
          <a:bodyPr>
            <a:normAutofit fontScale="92500" lnSpcReduction="10000"/>
          </a:bodyPr>
          <a:lstStyle/>
          <a:p>
            <a:pPr marL="0" lvl="0" indent="0">
              <a:spcBef>
                <a:spcPts val="0"/>
              </a:spcBef>
              <a:buNone/>
            </a:pPr>
            <a:r>
              <a:rPr lang="en-US" sz="4400" b="1" dirty="0" smtClean="0"/>
              <a:t>Teachers</a:t>
            </a:r>
            <a:r>
              <a:rPr lang="en-US" sz="4400" b="1" dirty="0"/>
              <a:t>’ conversations about </a:t>
            </a:r>
            <a:r>
              <a:rPr lang="en-US" sz="4400" b="1" dirty="0" smtClean="0"/>
              <a:t>ICT in education</a:t>
            </a:r>
            <a:endParaRPr lang="en-US" sz="4400" b="1" dirty="0"/>
          </a:p>
          <a:p>
            <a:pPr marL="0" indent="0" algn="r">
              <a:spcBef>
                <a:spcPts val="1000"/>
              </a:spcBef>
              <a:buNone/>
            </a:pPr>
            <a:r>
              <a:rPr lang="en-US" sz="3500" dirty="0" smtClean="0"/>
              <a:t>Facilitated </a:t>
            </a:r>
            <a:r>
              <a:rPr lang="en-US" sz="3500" b="1" dirty="0" smtClean="0"/>
              <a:t>social </a:t>
            </a:r>
            <a:r>
              <a:rPr lang="en-US" sz="3500" b="1" dirty="0"/>
              <a:t>shaping of ICT</a:t>
            </a:r>
            <a:r>
              <a:rPr lang="en-US" sz="3500" dirty="0" smtClean="0"/>
              <a:t>, in a </a:t>
            </a:r>
            <a:endParaRPr lang="en-US" sz="3500" dirty="0" smtClean="0"/>
          </a:p>
          <a:p>
            <a:pPr marL="0" indent="0" algn="r">
              <a:spcBef>
                <a:spcPts val="0"/>
              </a:spcBef>
              <a:buNone/>
            </a:pPr>
            <a:r>
              <a:rPr lang="en-US" sz="3500" b="1" dirty="0" smtClean="0"/>
              <a:t>spirit of consensus</a:t>
            </a:r>
            <a:r>
              <a:rPr lang="en-US" sz="3500" dirty="0" smtClean="0"/>
              <a:t> that characterizes their culture,</a:t>
            </a:r>
          </a:p>
          <a:p>
            <a:pPr marL="0" indent="0" algn="r">
              <a:spcBef>
                <a:spcPts val="0"/>
              </a:spcBef>
              <a:buNone/>
            </a:pPr>
            <a:r>
              <a:rPr lang="en-US" sz="3500" dirty="0" smtClean="0"/>
              <a:t>opening </a:t>
            </a:r>
            <a:r>
              <a:rPr lang="en-US" sz="3500" dirty="0"/>
              <a:t>doors to the </a:t>
            </a:r>
            <a:r>
              <a:rPr lang="en-US" sz="3500" dirty="0" smtClean="0"/>
              <a:t>reconsideration</a:t>
            </a:r>
          </a:p>
          <a:p>
            <a:pPr marL="0" indent="0" algn="r">
              <a:spcBef>
                <a:spcPts val="0"/>
              </a:spcBef>
              <a:buNone/>
            </a:pPr>
            <a:r>
              <a:rPr lang="en-US" sz="3500" dirty="0" smtClean="0"/>
              <a:t>of </a:t>
            </a:r>
            <a:r>
              <a:rPr lang="en-US" sz="3500" dirty="0"/>
              <a:t>local and global </a:t>
            </a:r>
            <a:r>
              <a:rPr lang="en-US" sz="3500" dirty="0" smtClean="0"/>
              <a:t>cultures and </a:t>
            </a:r>
            <a:r>
              <a:rPr lang="en-US" sz="3500" dirty="0"/>
              <a:t>their </a:t>
            </a:r>
            <a:r>
              <a:rPr lang="en-US" sz="3500" dirty="0" smtClean="0"/>
              <a:t>remixing, </a:t>
            </a:r>
          </a:p>
          <a:p>
            <a:pPr marL="0" indent="0" algn="r">
              <a:spcBef>
                <a:spcPts val="0"/>
              </a:spcBef>
              <a:buNone/>
            </a:pPr>
            <a:r>
              <a:rPr lang="en-US" sz="3500" dirty="0" smtClean="0"/>
              <a:t>pointing </a:t>
            </a:r>
            <a:r>
              <a:rPr lang="en-US" sz="3500" dirty="0"/>
              <a:t>to </a:t>
            </a:r>
            <a:r>
              <a:rPr lang="en-US" sz="3500" dirty="0" smtClean="0"/>
              <a:t>pathways </a:t>
            </a:r>
          </a:p>
          <a:p>
            <a:pPr marL="0" indent="0" algn="r">
              <a:spcBef>
                <a:spcPts val="0"/>
              </a:spcBef>
              <a:buNone/>
            </a:pPr>
            <a:r>
              <a:rPr lang="en-US" sz="3500" dirty="0" smtClean="0"/>
              <a:t>for the </a:t>
            </a:r>
            <a:r>
              <a:rPr lang="en-US" sz="3500" b="1" dirty="0" smtClean="0"/>
              <a:t>revitalization of learning </a:t>
            </a:r>
          </a:p>
          <a:p>
            <a:pPr marL="0" indent="0" algn="r">
              <a:spcBef>
                <a:spcPts val="0"/>
              </a:spcBef>
              <a:buNone/>
            </a:pPr>
            <a:r>
              <a:rPr lang="en-US" sz="3500" dirty="0" smtClean="0"/>
              <a:t>and the renewal </a:t>
            </a:r>
            <a:r>
              <a:rPr lang="en-US" sz="3500" dirty="0"/>
              <a:t>of </a:t>
            </a:r>
            <a:r>
              <a:rPr lang="en-US" sz="3500" dirty="0" smtClean="0"/>
              <a:t>education</a:t>
            </a:r>
            <a:endParaRPr lang="en-US" sz="3500" dirty="0"/>
          </a:p>
        </p:txBody>
      </p:sp>
    </p:spTree>
    <p:extLst>
      <p:ext uri="{BB962C8B-B14F-4D97-AF65-F5344CB8AC3E}">
        <p14:creationId xmlns:p14="http://schemas.microsoft.com/office/powerpoint/2010/main" val="1110289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en-US" sz="3200" b="1" dirty="0" smtClean="0"/>
              <a:t>Summary of findings in relation to </a:t>
            </a:r>
            <a:br>
              <a:rPr lang="en-US" sz="3200" b="1" dirty="0" smtClean="0"/>
            </a:br>
            <a:r>
              <a:rPr lang="en-US" sz="3200" b="1" u="dbl" dirty="0" smtClean="0"/>
              <a:t>3rd</a:t>
            </a:r>
            <a:r>
              <a:rPr lang="en-US" sz="3200" b="1" u="sng" dirty="0" smtClean="0"/>
              <a:t> specific research objective</a:t>
            </a:r>
            <a:endParaRPr lang="en-US" sz="3200" b="1" u="sng" dirty="0"/>
          </a:p>
        </p:txBody>
      </p:sp>
      <p:sp>
        <p:nvSpPr>
          <p:cNvPr id="4" name="Espace réservé du contenu 2"/>
          <p:cNvSpPr>
            <a:spLocks noGrp="1"/>
          </p:cNvSpPr>
          <p:nvPr>
            <p:ph idx="1"/>
          </p:nvPr>
        </p:nvSpPr>
        <p:spPr>
          <a:xfrm>
            <a:off x="263395" y="1844824"/>
            <a:ext cx="8640960" cy="4841776"/>
          </a:xfrm>
        </p:spPr>
        <p:txBody>
          <a:bodyPr>
            <a:noAutofit/>
          </a:bodyPr>
          <a:lstStyle/>
          <a:p>
            <a:pPr marL="0" lvl="0" indent="0">
              <a:spcBef>
                <a:spcPts val="0"/>
              </a:spcBef>
              <a:buNone/>
            </a:pPr>
            <a:r>
              <a:rPr lang="en-US" sz="4400" b="1" dirty="0" smtClean="0"/>
              <a:t>Why </a:t>
            </a:r>
            <a:r>
              <a:rPr lang="en-US" sz="4400" b="1" dirty="0"/>
              <a:t>university professors </a:t>
            </a:r>
            <a:r>
              <a:rPr lang="en-US" sz="4400" b="1" dirty="0" smtClean="0"/>
              <a:t>pedagogically appropriate </a:t>
            </a:r>
            <a:r>
              <a:rPr lang="en-US" sz="4400" b="1" dirty="0"/>
              <a:t>ICT</a:t>
            </a:r>
          </a:p>
          <a:p>
            <a:pPr marL="0" indent="0" algn="r">
              <a:spcBef>
                <a:spcPts val="0"/>
              </a:spcBef>
              <a:buNone/>
              <a:defRPr/>
            </a:pPr>
            <a:endParaRPr lang="en-US" sz="3600" dirty="0" smtClean="0"/>
          </a:p>
          <a:p>
            <a:pPr marL="0" indent="0" algn="r">
              <a:spcBef>
                <a:spcPts val="0"/>
              </a:spcBef>
              <a:buNone/>
              <a:defRPr/>
            </a:pPr>
            <a:r>
              <a:rPr lang="en-US" sz="3600" dirty="0" smtClean="0"/>
              <a:t>Shape their students’ </a:t>
            </a:r>
            <a:r>
              <a:rPr lang="en-US" sz="3600" b="1" dirty="0" smtClean="0"/>
              <a:t>learning</a:t>
            </a:r>
            <a:r>
              <a:rPr lang="en-US" sz="3600" dirty="0" smtClean="0"/>
              <a:t> experiences, </a:t>
            </a:r>
          </a:p>
          <a:p>
            <a:pPr marL="0" indent="0" algn="r">
              <a:spcBef>
                <a:spcPts val="0"/>
              </a:spcBef>
              <a:buNone/>
              <a:defRPr/>
            </a:pPr>
            <a:r>
              <a:rPr lang="en-US" sz="3600" dirty="0" smtClean="0"/>
              <a:t>ensure they </a:t>
            </a:r>
            <a:r>
              <a:rPr lang="en-US" sz="3600" b="1" dirty="0"/>
              <a:t>participate in the world</a:t>
            </a:r>
            <a:r>
              <a:rPr lang="en-US" sz="3600" dirty="0"/>
              <a:t>, </a:t>
            </a:r>
            <a:endParaRPr lang="en-US" sz="3600" dirty="0" smtClean="0"/>
          </a:p>
          <a:p>
            <a:pPr marL="0" indent="0" algn="r">
              <a:spcBef>
                <a:spcPts val="0"/>
              </a:spcBef>
              <a:buNone/>
              <a:defRPr/>
            </a:pPr>
            <a:r>
              <a:rPr lang="en-US" sz="3600" dirty="0" smtClean="0"/>
              <a:t>and </a:t>
            </a:r>
            <a:r>
              <a:rPr lang="en-US" sz="3600" dirty="0"/>
              <a:t>help position them to </a:t>
            </a:r>
            <a:endParaRPr lang="en-US" sz="3600" dirty="0" smtClean="0"/>
          </a:p>
          <a:p>
            <a:pPr marL="0" indent="0" algn="r">
              <a:spcBef>
                <a:spcPts val="0"/>
              </a:spcBef>
              <a:buNone/>
              <a:defRPr/>
            </a:pPr>
            <a:r>
              <a:rPr lang="en-US" sz="3600" b="1" dirty="0" smtClean="0"/>
              <a:t>transform </a:t>
            </a:r>
            <a:r>
              <a:rPr lang="en-US" sz="3600" b="1" dirty="0"/>
              <a:t>relations and </a:t>
            </a:r>
            <a:r>
              <a:rPr lang="en-US" sz="3600" b="1" dirty="0" smtClean="0"/>
              <a:t>culture</a:t>
            </a:r>
            <a:endParaRPr lang="en-US" sz="3600" b="1" dirty="0"/>
          </a:p>
        </p:txBody>
      </p:sp>
    </p:spTree>
    <p:extLst>
      <p:ext uri="{BB962C8B-B14F-4D97-AF65-F5344CB8AC3E}">
        <p14:creationId xmlns:p14="http://schemas.microsoft.com/office/powerpoint/2010/main" val="1110289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n-US" sz="4600" b="1" dirty="0" smtClean="0"/>
              <a:t>Conclusion</a:t>
            </a:r>
            <a:endParaRPr lang="fr-FR" sz="4600" b="1" dirty="0"/>
          </a:p>
        </p:txBody>
      </p:sp>
      <p:sp>
        <p:nvSpPr>
          <p:cNvPr id="4" name="Espace réservé du contenu 2"/>
          <p:cNvSpPr>
            <a:spLocks noGrp="1"/>
          </p:cNvSpPr>
          <p:nvPr>
            <p:ph idx="1"/>
          </p:nvPr>
        </p:nvSpPr>
        <p:spPr>
          <a:xfrm>
            <a:off x="395536" y="1628800"/>
            <a:ext cx="8545387" cy="4824536"/>
          </a:xfrm>
        </p:spPr>
        <p:txBody>
          <a:bodyPr>
            <a:normAutofit/>
          </a:bodyPr>
          <a:lstStyle/>
          <a:p>
            <a:pPr>
              <a:spcBef>
                <a:spcPts val="3000"/>
              </a:spcBef>
            </a:pPr>
            <a:r>
              <a:rPr lang="en-US" sz="4400" b="1" dirty="0" smtClean="0"/>
              <a:t>Limits</a:t>
            </a:r>
          </a:p>
          <a:p>
            <a:pPr>
              <a:spcBef>
                <a:spcPts val="1000"/>
              </a:spcBef>
            </a:pPr>
            <a:endParaRPr lang="en-US" sz="4400" b="1" dirty="0" smtClean="0"/>
          </a:p>
          <a:p>
            <a:pPr>
              <a:spcBef>
                <a:spcPts val="0"/>
              </a:spcBef>
            </a:pPr>
            <a:r>
              <a:rPr lang="en-US" sz="4400" i="1" dirty="0" smtClean="0"/>
              <a:t>Diagram of:</a:t>
            </a:r>
          </a:p>
          <a:p>
            <a:pPr marL="0" indent="0">
              <a:spcBef>
                <a:spcPts val="0"/>
              </a:spcBef>
              <a:buNone/>
            </a:pPr>
            <a:r>
              <a:rPr lang="en-US" sz="4400" b="1" dirty="0" smtClean="0"/>
              <a:t>   Changes </a:t>
            </a:r>
            <a:r>
              <a:rPr lang="en-US" sz="4400" b="1" dirty="0" smtClean="0"/>
              <a:t>evident at multiple levels</a:t>
            </a:r>
            <a:endParaRPr lang="en-US" sz="4400" i="1" dirty="0" smtClean="0"/>
          </a:p>
          <a:p>
            <a:pPr>
              <a:spcBef>
                <a:spcPts val="0"/>
              </a:spcBef>
            </a:pPr>
            <a:endParaRPr lang="en-US" sz="4400" b="1" dirty="0" smtClean="0"/>
          </a:p>
          <a:p>
            <a:pPr>
              <a:spcBef>
                <a:spcPts val="0"/>
              </a:spcBef>
            </a:pPr>
            <a:r>
              <a:rPr lang="en-US" sz="4400" b="1" dirty="0" smtClean="0"/>
              <a:t>Strengths</a:t>
            </a:r>
            <a:endParaRPr lang="en-US" sz="4400" dirty="0" smtClean="0"/>
          </a:p>
        </p:txBody>
      </p:sp>
      <p:sp>
        <p:nvSpPr>
          <p:cNvPr id="5" name="AutoShape 2" descr="Image result for cheetah"/>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929117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style>
          <a:lnRef idx="2">
            <a:schemeClr val="accent1"/>
          </a:lnRef>
          <a:fillRef idx="1">
            <a:schemeClr val="lt1"/>
          </a:fillRef>
          <a:effectRef idx="0">
            <a:schemeClr val="accent1"/>
          </a:effectRef>
          <a:fontRef idx="minor">
            <a:schemeClr val="dk1"/>
          </a:fontRef>
        </p:style>
        <p:txBody>
          <a:bodyPr>
            <a:normAutofit/>
          </a:bodyPr>
          <a:lstStyle/>
          <a:p>
            <a:r>
              <a:rPr lang="en-US" sz="4600" b="1" dirty="0" smtClean="0"/>
              <a:t>Some Limits</a:t>
            </a:r>
            <a:endParaRPr lang="fr-FR" sz="4600" b="1" dirty="0"/>
          </a:p>
        </p:txBody>
      </p:sp>
      <p:sp>
        <p:nvSpPr>
          <p:cNvPr id="4" name="Espace réservé du contenu 2"/>
          <p:cNvSpPr>
            <a:spLocks noGrp="1"/>
          </p:cNvSpPr>
          <p:nvPr>
            <p:ph idx="1"/>
          </p:nvPr>
        </p:nvSpPr>
        <p:spPr>
          <a:xfrm>
            <a:off x="467544" y="1584176"/>
            <a:ext cx="8424936" cy="4725144"/>
          </a:xfrm>
        </p:spPr>
        <p:txBody>
          <a:bodyPr>
            <a:normAutofit/>
          </a:bodyPr>
          <a:lstStyle/>
          <a:p>
            <a:pPr>
              <a:spcAft>
                <a:spcPts val="1500"/>
              </a:spcAft>
            </a:pPr>
            <a:r>
              <a:rPr lang="en-US" dirty="0"/>
              <a:t>Small </a:t>
            </a:r>
            <a:r>
              <a:rPr lang="en-US" dirty="0" smtClean="0"/>
              <a:t>number </a:t>
            </a:r>
            <a:r>
              <a:rPr lang="en-US" dirty="0"/>
              <a:t>of participants (31</a:t>
            </a:r>
            <a:r>
              <a:rPr lang="en-US" dirty="0" smtClean="0"/>
              <a:t>)</a:t>
            </a:r>
          </a:p>
          <a:p>
            <a:pPr lvl="0">
              <a:spcBef>
                <a:spcPts val="648"/>
              </a:spcBef>
              <a:spcAft>
                <a:spcPts val="1500"/>
              </a:spcAft>
            </a:pPr>
            <a:r>
              <a:rPr lang="en-US" dirty="0" smtClean="0"/>
              <a:t>Results </a:t>
            </a:r>
            <a:r>
              <a:rPr lang="en-US" dirty="0"/>
              <a:t>drawn from teachers’ </a:t>
            </a:r>
            <a:r>
              <a:rPr lang="en-US" dirty="0" smtClean="0"/>
              <a:t>perceptions</a:t>
            </a:r>
          </a:p>
          <a:p>
            <a:pPr lvl="0">
              <a:spcBef>
                <a:spcPts val="648"/>
              </a:spcBef>
              <a:spcAft>
                <a:spcPts val="1500"/>
              </a:spcAft>
            </a:pPr>
            <a:r>
              <a:rPr lang="en-US" dirty="0" smtClean="0"/>
              <a:t>Participants fairly enthusiastic about ICT</a:t>
            </a:r>
          </a:p>
          <a:p>
            <a:pPr lvl="0">
              <a:spcBef>
                <a:spcPts val="648"/>
              </a:spcBef>
              <a:spcAft>
                <a:spcPts val="1500"/>
              </a:spcAft>
            </a:pPr>
            <a:r>
              <a:rPr lang="en-US" dirty="0" smtClean="0"/>
              <a:t>Teachers from urban centers, preponderance of private elementary and high schools</a:t>
            </a:r>
          </a:p>
          <a:p>
            <a:pPr lvl="0">
              <a:spcBef>
                <a:spcPts val="648"/>
              </a:spcBef>
              <a:spcAft>
                <a:spcPts val="1500"/>
              </a:spcAft>
            </a:pPr>
            <a:r>
              <a:rPr lang="en-US" dirty="0" smtClean="0"/>
              <a:t>Short term of the study</a:t>
            </a:r>
            <a:endParaRPr lang="en-US" b="1" dirty="0" smtClean="0"/>
          </a:p>
        </p:txBody>
      </p:sp>
      <p:sp>
        <p:nvSpPr>
          <p:cNvPr id="5" name="AutoShape 2" descr="Image result for cheetah"/>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649563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717659"/>
            <a:ext cx="8424936" cy="5447645"/>
          </a:xfrm>
          <a:prstGeom prst="rect">
            <a:avLst/>
          </a:prstGeom>
          <a:noFill/>
        </p:spPr>
        <p:txBody>
          <a:bodyPr wrap="square" rtlCol="0">
            <a:spAutoFit/>
          </a:bodyPr>
          <a:lstStyle/>
          <a:p>
            <a:pPr algn="ctr"/>
            <a:r>
              <a:rPr lang="en-US" sz="5800" b="1" dirty="0" smtClean="0">
                <a:latin typeface="+mj-lt"/>
              </a:rPr>
              <a:t>Changes</a:t>
            </a:r>
          </a:p>
          <a:p>
            <a:pPr algn="ctr"/>
            <a:r>
              <a:rPr lang="en-US" sz="5800" b="1" dirty="0" smtClean="0">
                <a:latin typeface="+mj-lt"/>
              </a:rPr>
              <a:t>and possibilities of change</a:t>
            </a:r>
          </a:p>
          <a:p>
            <a:pPr algn="ctr"/>
            <a:r>
              <a:rPr lang="en-US" sz="5800" b="1" dirty="0" smtClean="0">
                <a:latin typeface="+mj-lt"/>
              </a:rPr>
              <a:t>evident at multiple </a:t>
            </a:r>
            <a:r>
              <a:rPr lang="en-US" sz="5800" b="1" dirty="0">
                <a:latin typeface="+mj-lt"/>
              </a:rPr>
              <a:t>levels </a:t>
            </a:r>
            <a:endParaRPr lang="en-US" sz="5800" b="1" dirty="0" smtClean="0">
              <a:latin typeface="+mj-lt"/>
            </a:endParaRPr>
          </a:p>
          <a:p>
            <a:pPr algn="ctr"/>
            <a:r>
              <a:rPr lang="en-US" sz="5800" b="1" dirty="0" smtClean="0">
                <a:latin typeface="+mj-lt"/>
              </a:rPr>
              <a:t>with the</a:t>
            </a:r>
          </a:p>
          <a:p>
            <a:pPr algn="ctr"/>
            <a:r>
              <a:rPr lang="en-US" sz="5800" b="1" dirty="0" smtClean="0">
                <a:latin typeface="+mj-lt"/>
              </a:rPr>
              <a:t>pedagogical </a:t>
            </a:r>
            <a:r>
              <a:rPr lang="en-US" sz="5800" b="1" dirty="0">
                <a:latin typeface="+mj-lt"/>
              </a:rPr>
              <a:t>appropriation </a:t>
            </a:r>
            <a:r>
              <a:rPr lang="en-US" sz="5800" b="1" dirty="0" smtClean="0">
                <a:latin typeface="+mj-lt"/>
              </a:rPr>
              <a:t>of </a:t>
            </a:r>
            <a:r>
              <a:rPr lang="en-US" sz="5800" b="1" dirty="0">
                <a:latin typeface="+mj-lt"/>
              </a:rPr>
              <a:t>ICT</a:t>
            </a:r>
            <a:endParaRPr lang="fr-FR" sz="5800" b="1" dirty="0">
              <a:latin typeface="+mj-lt"/>
            </a:endParaRPr>
          </a:p>
        </p:txBody>
      </p:sp>
    </p:spTree>
    <p:extLst>
      <p:ext uri="{BB962C8B-B14F-4D97-AF65-F5344CB8AC3E}">
        <p14:creationId xmlns:p14="http://schemas.microsoft.com/office/powerpoint/2010/main" val="66759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4600" dirty="0" smtClean="0"/>
              <a:t>Outline of Presentation</a:t>
            </a:r>
            <a:endParaRPr lang="fr-FR" sz="4600" dirty="0"/>
          </a:p>
        </p:txBody>
      </p:sp>
      <p:sp>
        <p:nvSpPr>
          <p:cNvPr id="3" name="Espace réservé du contenu 2"/>
          <p:cNvSpPr>
            <a:spLocks noGrp="1"/>
          </p:cNvSpPr>
          <p:nvPr>
            <p:ph idx="1"/>
          </p:nvPr>
        </p:nvSpPr>
        <p:spPr>
          <a:xfrm>
            <a:off x="457200" y="1700808"/>
            <a:ext cx="8229600" cy="4741987"/>
          </a:xfrm>
        </p:spPr>
        <p:txBody>
          <a:bodyPr>
            <a:noAutofit/>
          </a:bodyPr>
          <a:lstStyle/>
          <a:p>
            <a:r>
              <a:rPr lang="en-US" sz="4400" b="1" dirty="0" smtClean="0"/>
              <a:t>Context</a:t>
            </a:r>
            <a:r>
              <a:rPr lang="en-US" sz="4400" dirty="0" smtClean="0"/>
              <a:t> and </a:t>
            </a:r>
            <a:r>
              <a:rPr lang="en-US" sz="4400" b="1" dirty="0" smtClean="0"/>
              <a:t>problem</a:t>
            </a:r>
          </a:p>
          <a:p>
            <a:r>
              <a:rPr lang="en-US" sz="4400" b="1" dirty="0" smtClean="0"/>
              <a:t>Research objective</a:t>
            </a:r>
            <a:r>
              <a:rPr lang="en-US" sz="4400" dirty="0" smtClean="0"/>
              <a:t> </a:t>
            </a:r>
            <a:endParaRPr lang="en-US" sz="4400" dirty="0"/>
          </a:p>
          <a:p>
            <a:r>
              <a:rPr lang="en-US" sz="4400" b="1" dirty="0" smtClean="0"/>
              <a:t>Concepts</a:t>
            </a:r>
          </a:p>
          <a:p>
            <a:r>
              <a:rPr lang="en-US" sz="4400" b="1" dirty="0" smtClean="0"/>
              <a:t>Methodology</a:t>
            </a:r>
          </a:p>
          <a:p>
            <a:r>
              <a:rPr lang="en-US" sz="4400" b="1" dirty="0"/>
              <a:t>F</a:t>
            </a:r>
            <a:r>
              <a:rPr lang="en-US" sz="4400" b="1" dirty="0" smtClean="0"/>
              <a:t>indings</a:t>
            </a:r>
          </a:p>
          <a:p>
            <a:r>
              <a:rPr lang="en-US" sz="4400" b="1" dirty="0"/>
              <a:t>C</a:t>
            </a:r>
            <a:r>
              <a:rPr lang="en-US" sz="4400" b="1" dirty="0" smtClean="0"/>
              <a:t>onclusion</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592" y="1988840"/>
            <a:ext cx="2735634" cy="205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descr="C:\Users\v\Documents\Mes eBooks\Mes images\2006_12_01 ecoles CM\IMG_001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756" y="4162508"/>
            <a:ext cx="3054612" cy="2290828"/>
          </a:xfrm>
          <a:prstGeom prst="rect">
            <a:avLst/>
          </a:prstGeom>
          <a:noFill/>
          <a:ln>
            <a:noFill/>
          </a:ln>
        </p:spPr>
      </p:pic>
    </p:spTree>
    <p:extLst>
      <p:ext uri="{BB962C8B-B14F-4D97-AF65-F5344CB8AC3E}">
        <p14:creationId xmlns:p14="http://schemas.microsoft.com/office/powerpoint/2010/main" val="685306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36512" y="61783"/>
            <a:ext cx="9361040" cy="6771558"/>
          </a:xfrm>
          <a:prstGeom prst="rect">
            <a:avLst/>
          </a:prstGeom>
        </p:spPr>
      </p:pic>
    </p:spTree>
    <p:extLst>
      <p:ext uri="{BB962C8B-B14F-4D97-AF65-F5344CB8AC3E}">
        <p14:creationId xmlns:p14="http://schemas.microsoft.com/office/powerpoint/2010/main" val="2511406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4600" b="1" dirty="0" smtClean="0"/>
              <a:t>Strengths and</a:t>
            </a:r>
            <a:br>
              <a:rPr lang="en-US" sz="4600" b="1" dirty="0" smtClean="0"/>
            </a:br>
            <a:r>
              <a:rPr lang="en-US" sz="4600" b="1" dirty="0"/>
              <a:t>C</a:t>
            </a:r>
            <a:r>
              <a:rPr lang="en-US" sz="4600" b="1" dirty="0" smtClean="0"/>
              <a:t>ontributions of the Research</a:t>
            </a:r>
            <a:endParaRPr lang="fr-FR" sz="4600" b="1" dirty="0"/>
          </a:p>
        </p:txBody>
      </p:sp>
      <p:sp>
        <p:nvSpPr>
          <p:cNvPr id="4" name="Espace réservé du contenu 2"/>
          <p:cNvSpPr>
            <a:spLocks noGrp="1"/>
          </p:cNvSpPr>
          <p:nvPr>
            <p:ph idx="1"/>
          </p:nvPr>
        </p:nvSpPr>
        <p:spPr>
          <a:xfrm>
            <a:off x="467544" y="1412776"/>
            <a:ext cx="8424936" cy="5373216"/>
          </a:xfrm>
        </p:spPr>
        <p:txBody>
          <a:bodyPr>
            <a:normAutofit fontScale="85000" lnSpcReduction="20000"/>
          </a:bodyPr>
          <a:lstStyle/>
          <a:p>
            <a:pPr>
              <a:spcAft>
                <a:spcPts val="1500"/>
              </a:spcAft>
            </a:pPr>
            <a:r>
              <a:rPr lang="en-US" dirty="0" smtClean="0"/>
              <a:t>Insights into processes of harnessing ICT</a:t>
            </a:r>
          </a:p>
          <a:p>
            <a:pPr>
              <a:spcAft>
                <a:spcPts val="1500"/>
              </a:spcAft>
            </a:pPr>
            <a:r>
              <a:rPr lang="en-US" dirty="0" smtClean="0"/>
              <a:t>Literature from sociology and cultural psychology</a:t>
            </a:r>
          </a:p>
          <a:p>
            <a:pPr>
              <a:spcAft>
                <a:spcPts val="1500"/>
              </a:spcAft>
            </a:pPr>
            <a:r>
              <a:rPr lang="en-US" dirty="0" smtClean="0"/>
              <a:t>African scholars</a:t>
            </a:r>
          </a:p>
          <a:p>
            <a:pPr>
              <a:spcAft>
                <a:spcPts val="1500"/>
              </a:spcAft>
            </a:pPr>
            <a:r>
              <a:rPr lang="en-US" dirty="0"/>
              <a:t>Epistemological </a:t>
            </a:r>
            <a:r>
              <a:rPr lang="en-US" dirty="0" smtClean="0"/>
              <a:t>dilemmas</a:t>
            </a:r>
          </a:p>
          <a:p>
            <a:pPr>
              <a:spcAft>
                <a:spcPts val="1500"/>
              </a:spcAft>
            </a:pPr>
            <a:r>
              <a:rPr lang="en-US" dirty="0" smtClean="0"/>
              <a:t>Mobilization of the concept of appropriation </a:t>
            </a:r>
          </a:p>
          <a:p>
            <a:pPr>
              <a:spcAft>
                <a:spcPts val="1500"/>
              </a:spcAft>
            </a:pPr>
            <a:r>
              <a:rPr lang="en-US" dirty="0" smtClean="0"/>
              <a:t>Qualitative research methodology</a:t>
            </a:r>
          </a:p>
          <a:p>
            <a:pPr>
              <a:spcAft>
                <a:spcPts val="1500"/>
              </a:spcAft>
            </a:pPr>
            <a:r>
              <a:rPr lang="en-US" dirty="0" smtClean="0"/>
              <a:t>Perspectives of teachers</a:t>
            </a:r>
          </a:p>
          <a:p>
            <a:pPr>
              <a:spcAft>
                <a:spcPts val="1500"/>
              </a:spcAft>
            </a:pPr>
            <a:r>
              <a:rPr lang="en-US" dirty="0" smtClean="0"/>
              <a:t>Holistic approach to formal education</a:t>
            </a:r>
          </a:p>
          <a:p>
            <a:pPr>
              <a:spcAft>
                <a:spcPts val="1500"/>
              </a:spcAft>
            </a:pPr>
            <a:r>
              <a:rPr lang="en-US" dirty="0" smtClean="0"/>
              <a:t>Upsetting of stereotypes</a:t>
            </a:r>
          </a:p>
        </p:txBody>
      </p:sp>
      <p:sp>
        <p:nvSpPr>
          <p:cNvPr id="5" name="AutoShape 2" descr="Image result for cheetah"/>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2269388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lstStyle/>
          <a:p>
            <a:r>
              <a:rPr lang="fr-CA" dirty="0" smtClean="0"/>
              <a:t>Grand merci aux membres du jury</a:t>
            </a:r>
            <a:endParaRPr lang="fr-CA" dirty="0"/>
          </a:p>
        </p:txBody>
      </p:sp>
      <p:sp>
        <p:nvSpPr>
          <p:cNvPr id="3" name="Espace réservé du contenu 2"/>
          <p:cNvSpPr>
            <a:spLocks noGrp="1"/>
          </p:cNvSpPr>
          <p:nvPr>
            <p:ph idx="1"/>
          </p:nvPr>
        </p:nvSpPr>
        <p:spPr>
          <a:xfrm>
            <a:off x="457200" y="1196752"/>
            <a:ext cx="8229600" cy="3628999"/>
          </a:xfrm>
        </p:spPr>
        <p:txBody>
          <a:bodyPr>
            <a:normAutofit/>
          </a:bodyPr>
          <a:lstStyle/>
          <a:p>
            <a:r>
              <a:rPr lang="fr-FR" b="1" dirty="0" smtClean="0"/>
              <a:t>Michel </a:t>
            </a:r>
            <a:r>
              <a:rPr lang="fr-FR" b="1" dirty="0"/>
              <a:t>Lepage</a:t>
            </a:r>
            <a:r>
              <a:rPr lang="fr-FR" dirty="0"/>
              <a:t>, président-rapporteur</a:t>
            </a:r>
          </a:p>
          <a:p>
            <a:r>
              <a:rPr lang="fr-FR" b="1" dirty="0" smtClean="0"/>
              <a:t>Thierry </a:t>
            </a:r>
            <a:r>
              <a:rPr lang="fr-FR" b="1" dirty="0"/>
              <a:t>Karsenti</a:t>
            </a:r>
            <a:r>
              <a:rPr lang="fr-FR" dirty="0"/>
              <a:t>, directeur de recherche</a:t>
            </a:r>
          </a:p>
          <a:p>
            <a:r>
              <a:rPr lang="fr-FR" b="1" dirty="0" smtClean="0"/>
              <a:t>Colette </a:t>
            </a:r>
            <a:r>
              <a:rPr lang="fr-FR" b="1" dirty="0"/>
              <a:t>Gervais</a:t>
            </a:r>
            <a:r>
              <a:rPr lang="fr-FR" dirty="0"/>
              <a:t>, co-directrice de recherche</a:t>
            </a:r>
          </a:p>
          <a:p>
            <a:r>
              <a:rPr lang="fr-FR" b="1" dirty="0" smtClean="0"/>
              <a:t>Diane </a:t>
            </a:r>
            <a:r>
              <a:rPr lang="fr-FR" b="1" dirty="0"/>
              <a:t>Biron</a:t>
            </a:r>
            <a:r>
              <a:rPr lang="fr-FR" dirty="0"/>
              <a:t>, examinatrice externe</a:t>
            </a:r>
          </a:p>
          <a:p>
            <a:r>
              <a:rPr lang="fr-FR" b="1" dirty="0" smtClean="0"/>
              <a:t>Vassilis </a:t>
            </a:r>
            <a:r>
              <a:rPr lang="fr-FR" b="1" dirty="0"/>
              <a:t>Komis</a:t>
            </a:r>
            <a:r>
              <a:rPr lang="fr-FR" dirty="0"/>
              <a:t>, Université de Patras, </a:t>
            </a:r>
            <a:r>
              <a:rPr lang="fr-FR" dirty="0" smtClean="0"/>
              <a:t>Grèce</a:t>
            </a:r>
          </a:p>
          <a:p>
            <a:r>
              <a:rPr lang="fr-FR" b="1" dirty="0" smtClean="0"/>
              <a:t>François </a:t>
            </a:r>
            <a:r>
              <a:rPr lang="fr-FR" b="1" dirty="0"/>
              <a:t>Bowen</a:t>
            </a:r>
            <a:r>
              <a:rPr lang="fr-FR" dirty="0" smtClean="0"/>
              <a:t>, représentant de la doyenne</a:t>
            </a:r>
            <a:endParaRPr lang="fr-FR" dirty="0"/>
          </a:p>
        </p:txBody>
      </p:sp>
      <p:sp>
        <p:nvSpPr>
          <p:cNvPr id="4" name="AutoShape 4" descr="Image result for thierry karsenti .jpg"/>
          <p:cNvSpPr>
            <a:spLocks noChangeAspect="1" noChangeArrowheads="1"/>
          </p:cNvSpPr>
          <p:nvPr/>
        </p:nvSpPr>
        <p:spPr bwMode="auto">
          <a:xfrm>
            <a:off x="0" y="-136525"/>
            <a:ext cx="647700" cy="866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 name="AutoShape 14" descr="Image result for vassilis komis, université de patras, grèce .jp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7" name="Picture 2" descr="Michel Le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157192"/>
            <a:ext cx="1125338" cy="10353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ernwaca.org/panaf/IMG/arton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8068" y="5045075"/>
            <a:ext cx="864096" cy="11470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usherbrooke.ca/litt-et-maths/fileadmin/_processed_/csm_Diane_Biron_c9ba4ca6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001" y="5085184"/>
            <a:ext cx="831435" cy="11016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Vassilis Kom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6086" y="5135661"/>
            <a:ext cx="1094510" cy="109451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4520" y="5085184"/>
            <a:ext cx="943788" cy="1103053"/>
          </a:xfrm>
          <a:prstGeom prst="rect">
            <a:avLst/>
          </a:prstGeom>
        </p:spPr>
      </p:pic>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4161" y="5045076"/>
            <a:ext cx="860571" cy="1147428"/>
          </a:xfrm>
          <a:prstGeom prst="rect">
            <a:avLst/>
          </a:prstGeom>
        </p:spPr>
      </p:pic>
    </p:spTree>
    <p:extLst>
      <p:ext uri="{BB962C8B-B14F-4D97-AF65-F5344CB8AC3E}">
        <p14:creationId xmlns:p14="http://schemas.microsoft.com/office/powerpoint/2010/main" val="29107018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18654"/>
            <a:ext cx="8229600" cy="128215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4800" b="1" dirty="0">
                <a:solidFill>
                  <a:schemeClr val="accent1"/>
                </a:solidFill>
              </a:rPr>
              <a:t>Acknowledgements</a:t>
            </a:r>
            <a:r>
              <a:rPr lang="pt-PT" sz="4800" b="1" dirty="0">
                <a:solidFill>
                  <a:schemeClr val="accent1"/>
                </a:solidFill>
              </a:rPr>
              <a:t> / </a:t>
            </a:r>
            <a:r>
              <a:rPr lang="fr-CA" sz="4800" b="1" dirty="0">
                <a:solidFill>
                  <a:schemeClr val="accent1"/>
                </a:solidFill>
              </a:rPr>
              <a:t>Remerciements</a:t>
            </a:r>
            <a:endParaRPr lang="fr-FR" sz="4600" b="1" dirty="0">
              <a:solidFill>
                <a:schemeClr val="accent1"/>
              </a:solidFill>
            </a:endParaRPr>
          </a:p>
        </p:txBody>
      </p:sp>
      <p:sp>
        <p:nvSpPr>
          <p:cNvPr id="3" name="Espace réservé du contenu 2"/>
          <p:cNvSpPr>
            <a:spLocks noGrp="1"/>
          </p:cNvSpPr>
          <p:nvPr>
            <p:ph idx="1"/>
          </p:nvPr>
        </p:nvSpPr>
        <p:spPr>
          <a:xfrm>
            <a:off x="457200" y="2071389"/>
            <a:ext cx="8229600" cy="4309939"/>
          </a:xfrm>
        </p:spPr>
        <p:txBody>
          <a:bodyPr>
            <a:normAutofit fontScale="47500" lnSpcReduction="20000"/>
          </a:bodyPr>
          <a:lstStyle/>
          <a:p>
            <a:pPr marL="0" indent="0" algn="ctr">
              <a:buNone/>
            </a:pPr>
            <a:r>
              <a:rPr lang="pt-PT" sz="4000" dirty="0">
                <a:solidFill>
                  <a:schemeClr val="accent1"/>
                </a:solidFill>
              </a:rPr>
              <a:t>Nia Kadidia Diallo ● Daouda Cissé ● Dramane Darave ● Kafui Dansou ● Denis Dougnon ● Moussa Diarra ● Moussa Dramé ● Gabriel Dumouchel ● Gabriel Yandjou ● </a:t>
            </a:r>
            <a:r>
              <a:rPr lang="en-US" sz="4000" dirty="0">
                <a:solidFill>
                  <a:schemeClr val="accent1"/>
                </a:solidFill>
              </a:rPr>
              <a:t>Normand Roy </a:t>
            </a:r>
            <a:r>
              <a:rPr lang="pt-PT" sz="4000" dirty="0">
                <a:solidFill>
                  <a:schemeClr val="accent1"/>
                </a:solidFill>
              </a:rPr>
              <a:t> ● Aurélien Fievez ● Sophie Goyer ● </a:t>
            </a:r>
            <a:r>
              <a:rPr lang="fr-FR" sz="4000" dirty="0">
                <a:solidFill>
                  <a:schemeClr val="accent1"/>
                </a:solidFill>
              </a:rPr>
              <a:t>Pier-Philippe </a:t>
            </a:r>
            <a:r>
              <a:rPr lang="fr-FR" sz="4000" dirty="0" smtClean="0">
                <a:solidFill>
                  <a:schemeClr val="accent1"/>
                </a:solidFill>
              </a:rPr>
              <a:t>Chevigny</a:t>
            </a:r>
            <a:r>
              <a:rPr lang="pt-PT" sz="4000" dirty="0">
                <a:solidFill>
                  <a:schemeClr val="accent1"/>
                </a:solidFill>
              </a:rPr>
              <a:t> ● </a:t>
            </a:r>
            <a:r>
              <a:rPr lang="pt-PT" sz="4000" dirty="0" smtClean="0">
                <a:solidFill>
                  <a:schemeClr val="accent1"/>
                </a:solidFill>
              </a:rPr>
              <a:t>Deborah </a:t>
            </a:r>
            <a:r>
              <a:rPr lang="pt-PT" sz="4000" dirty="0">
                <a:solidFill>
                  <a:schemeClr val="accent1"/>
                </a:solidFill>
              </a:rPr>
              <a:t>Glassman ● Joan Sarno ● Suzan Hampton ● Jean-Michel and Gisèle Labatut ● Rohinton Medhora ● Angela Arnott ● Francois-Joseph Azoh ● Connie Freeman ● Nafissatou Diallo ● Nicole Genereux ● Yaro Yacouba ● Amitav Rath ● Dudley Andrew ● Catherine Daffé ● </a:t>
            </a:r>
            <a:r>
              <a:rPr lang="pt-PT" sz="4000" dirty="0" smtClean="0">
                <a:solidFill>
                  <a:schemeClr val="accent1"/>
                </a:solidFill>
              </a:rPr>
              <a:t>Carole </a:t>
            </a:r>
            <a:r>
              <a:rPr lang="pt-PT" sz="4000" dirty="0">
                <a:solidFill>
                  <a:schemeClr val="accent1"/>
                </a:solidFill>
              </a:rPr>
              <a:t>Joubert ● Mohamed Maïga ● Francis Nyamnjoh ● Nadine Sanoh ● Maria Diallo ● Debbie Fredo ● Bréhima Tounkara ● Augustin Niango ● Aya and Patrick and Soutcho Touré ● Pénangnini Touré ● Frédérique Weyer ● Michel Carton ● Johnson Country Community College and Woodneath Library Center librarians ● IDRC colleagues ● Educational Research Network for West and Central Africa (ERNWACA) </a:t>
            </a:r>
            <a:r>
              <a:rPr lang="pt-PT" sz="4000" dirty="0" smtClean="0">
                <a:solidFill>
                  <a:schemeClr val="accent1"/>
                </a:solidFill>
              </a:rPr>
              <a:t>members </a:t>
            </a:r>
            <a:r>
              <a:rPr lang="pt-PT" sz="4000" dirty="0">
                <a:solidFill>
                  <a:schemeClr val="accent1"/>
                </a:solidFill>
              </a:rPr>
              <a:t>and staff ● Pierre Fonkoua ● Therese Tchombe ● Hamidou Naparé ● Cheick Oumar Fomba ● Mireille Massouka ● Mamadou Lamine Diarra ● Adwoa Agyeman ● Natalia Kanem ● Renée Osté-Coulibaly ● Inga Schwarzkopf ● Jael Silliman ● Koura Diallo ● Mamadou Kani Konaté ● Pai Obanya ● Mamadou Ndoye ● Mary and Jerome Tajchman ● other PhD students in my cohort ● </a:t>
            </a:r>
            <a:r>
              <a:rPr lang="pt-PT" sz="4000" dirty="0" smtClean="0">
                <a:solidFill>
                  <a:schemeClr val="accent1"/>
                </a:solidFill>
              </a:rPr>
              <a:t>Professors </a:t>
            </a:r>
            <a:r>
              <a:rPr lang="pt-PT" sz="4000" dirty="0">
                <a:solidFill>
                  <a:schemeClr val="accent1"/>
                </a:solidFill>
              </a:rPr>
              <a:t>Michel Lepage and </a:t>
            </a:r>
            <a:r>
              <a:rPr lang="pt-PT" sz="4000" dirty="0" smtClean="0">
                <a:solidFill>
                  <a:schemeClr val="accent1"/>
                </a:solidFill>
              </a:rPr>
              <a:t>Colette </a:t>
            </a:r>
            <a:r>
              <a:rPr lang="pt-PT" sz="4000" dirty="0">
                <a:solidFill>
                  <a:schemeClr val="accent1"/>
                </a:solidFill>
              </a:rPr>
              <a:t>Gervais and </a:t>
            </a:r>
            <a:r>
              <a:rPr lang="pt-PT" sz="4000" dirty="0" smtClean="0">
                <a:solidFill>
                  <a:schemeClr val="accent1"/>
                </a:solidFill>
              </a:rPr>
              <a:t>Thierry </a:t>
            </a:r>
            <a:r>
              <a:rPr lang="pt-PT" sz="4000" dirty="0">
                <a:solidFill>
                  <a:schemeClr val="accent1"/>
                </a:solidFill>
              </a:rPr>
              <a:t>Karsenti </a:t>
            </a:r>
            <a:endParaRPr lang="en-US" sz="4000" dirty="0">
              <a:solidFill>
                <a:schemeClr val="accent1"/>
              </a:solidFill>
            </a:endParaRPr>
          </a:p>
        </p:txBody>
      </p:sp>
    </p:spTree>
    <p:extLst>
      <p:ext uri="{BB962C8B-B14F-4D97-AF65-F5344CB8AC3E}">
        <p14:creationId xmlns:p14="http://schemas.microsoft.com/office/powerpoint/2010/main" val="3022224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5626968"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n-US" sz="4600" b="1" dirty="0" smtClean="0"/>
              <a:t>Context and problem</a:t>
            </a:r>
            <a:endParaRPr lang="fr-FR" sz="4600" b="1" dirty="0"/>
          </a:p>
        </p:txBody>
      </p:sp>
      <p:sp>
        <p:nvSpPr>
          <p:cNvPr id="4" name="Espace réservé du contenu 2"/>
          <p:cNvSpPr>
            <a:spLocks noGrp="1"/>
          </p:cNvSpPr>
          <p:nvPr>
            <p:ph idx="1"/>
          </p:nvPr>
        </p:nvSpPr>
        <p:spPr>
          <a:xfrm>
            <a:off x="395536" y="1484784"/>
            <a:ext cx="8545387" cy="5373216"/>
          </a:xfrm>
        </p:spPr>
        <p:txBody>
          <a:bodyPr>
            <a:normAutofit/>
          </a:bodyPr>
          <a:lstStyle/>
          <a:p>
            <a:pPr marL="0" lvl="0" indent="0">
              <a:spcBef>
                <a:spcPts val="0"/>
              </a:spcBef>
              <a:buNone/>
            </a:pPr>
            <a:r>
              <a:rPr lang="en-US" b="1" dirty="0" smtClean="0"/>
              <a:t>Education in Africa</a:t>
            </a:r>
            <a:r>
              <a:rPr lang="en-US" sz="2400" dirty="0" smtClean="0"/>
              <a:t> </a:t>
            </a:r>
          </a:p>
          <a:p>
            <a:pPr marL="0" lvl="0" indent="0" algn="r">
              <a:spcBef>
                <a:spcPts val="0"/>
              </a:spcBef>
              <a:buNone/>
            </a:pPr>
            <a:r>
              <a:rPr lang="en-US" sz="2400" dirty="0" smtClean="0"/>
              <a:t>Indigenous and foreign influences</a:t>
            </a:r>
          </a:p>
          <a:p>
            <a:pPr marL="0" lvl="0" indent="0">
              <a:spcBef>
                <a:spcPts val="300"/>
              </a:spcBef>
              <a:buNone/>
            </a:pPr>
            <a:endParaRPr lang="en-US" sz="1400" dirty="0" smtClean="0"/>
          </a:p>
          <a:p>
            <a:pPr marL="0" lvl="0" indent="0">
              <a:spcBef>
                <a:spcPts val="0"/>
              </a:spcBef>
              <a:buNone/>
            </a:pPr>
            <a:r>
              <a:rPr lang="en-US" b="1" dirty="0" smtClean="0"/>
              <a:t>Pedagogies for the times</a:t>
            </a:r>
          </a:p>
          <a:p>
            <a:pPr marL="0" indent="0" algn="r">
              <a:spcBef>
                <a:spcPts val="0"/>
              </a:spcBef>
              <a:buNone/>
            </a:pPr>
            <a:r>
              <a:rPr lang="en-US" sz="2400" dirty="0" smtClean="0"/>
              <a:t>Flexible </a:t>
            </a:r>
            <a:r>
              <a:rPr lang="en-US" sz="2400" dirty="0" smtClean="0"/>
              <a:t>pedagogies</a:t>
            </a:r>
            <a:r>
              <a:rPr lang="en-US" sz="2400" dirty="0" smtClean="0"/>
              <a:t> </a:t>
            </a:r>
            <a:r>
              <a:rPr lang="en-US" sz="2400" dirty="0" smtClean="0"/>
              <a:t>that </a:t>
            </a:r>
            <a:r>
              <a:rPr lang="en-US" sz="2400" dirty="0" smtClean="0"/>
              <a:t>facilitate </a:t>
            </a:r>
            <a:endParaRPr lang="en-US" sz="2400" dirty="0" smtClean="0"/>
          </a:p>
          <a:p>
            <a:pPr marL="0" indent="0" algn="r">
              <a:spcBef>
                <a:spcPts val="0"/>
              </a:spcBef>
              <a:buNone/>
            </a:pPr>
            <a:r>
              <a:rPr lang="en-US" sz="2400" dirty="0"/>
              <a:t>r</a:t>
            </a:r>
            <a:r>
              <a:rPr lang="en-US" sz="2400" dirty="0" smtClean="0"/>
              <a:t>emixing of cultures and identities</a:t>
            </a:r>
          </a:p>
          <a:p>
            <a:pPr marL="0" indent="0">
              <a:spcBef>
                <a:spcPts val="300"/>
              </a:spcBef>
              <a:buNone/>
            </a:pPr>
            <a:endParaRPr lang="en-US" sz="1400" dirty="0" smtClean="0"/>
          </a:p>
          <a:p>
            <a:pPr marL="0" lvl="0" indent="0">
              <a:spcBef>
                <a:spcPts val="0"/>
              </a:spcBef>
              <a:buNone/>
            </a:pPr>
            <a:r>
              <a:rPr lang="en-US" b="1" dirty="0" smtClean="0"/>
              <a:t>Proliferation of ICT</a:t>
            </a:r>
          </a:p>
          <a:p>
            <a:pPr marL="0" indent="0" algn="r">
              <a:spcBef>
                <a:spcPts val="0"/>
              </a:spcBef>
              <a:buNone/>
            </a:pPr>
            <a:r>
              <a:rPr lang="en-US" sz="2400" dirty="0" smtClean="0"/>
              <a:t>Internet </a:t>
            </a:r>
            <a:r>
              <a:rPr lang="en-US" sz="2400" dirty="0"/>
              <a:t>connectivity, </a:t>
            </a:r>
            <a:r>
              <a:rPr lang="en-US" sz="2400" dirty="0" smtClean="0"/>
              <a:t>use of ICT in teaching</a:t>
            </a:r>
          </a:p>
          <a:p>
            <a:pPr marL="0" indent="0">
              <a:spcBef>
                <a:spcPts val="200"/>
              </a:spcBef>
              <a:buNone/>
            </a:pPr>
            <a:endParaRPr lang="en-US" sz="1400" b="1" dirty="0" smtClean="0"/>
          </a:p>
          <a:p>
            <a:pPr marL="0" indent="0">
              <a:spcBef>
                <a:spcPts val="0"/>
              </a:spcBef>
              <a:buNone/>
            </a:pPr>
            <a:r>
              <a:rPr lang="en-US" b="1" dirty="0" smtClean="0"/>
              <a:t>Promise </a:t>
            </a:r>
            <a:r>
              <a:rPr lang="en-US" b="1" dirty="0"/>
              <a:t>of ICT?</a:t>
            </a:r>
          </a:p>
          <a:p>
            <a:pPr marL="0" indent="0" algn="r">
              <a:spcBef>
                <a:spcPts val="0"/>
              </a:spcBef>
              <a:buNone/>
            </a:pPr>
            <a:r>
              <a:rPr lang="en-US" sz="2400" dirty="0" smtClean="0"/>
              <a:t>For pedagogical renewal?</a:t>
            </a:r>
          </a:p>
          <a:p>
            <a:pPr marL="0" indent="0" algn="r">
              <a:spcBef>
                <a:spcPts val="0"/>
              </a:spcBef>
              <a:buNone/>
            </a:pPr>
            <a:r>
              <a:rPr lang="en-US" sz="2400" dirty="0" smtClean="0"/>
              <a:t>To </a:t>
            </a:r>
            <a:r>
              <a:rPr lang="en-US" sz="2400" dirty="0"/>
              <a:t>promote African </a:t>
            </a:r>
            <a:r>
              <a:rPr lang="en-US" sz="2400" dirty="0" smtClean="0"/>
              <a:t>cultures?</a:t>
            </a:r>
            <a:endParaRPr lang="en-US" sz="2400" dirty="0"/>
          </a:p>
          <a:p>
            <a:pPr marL="0" indent="0">
              <a:spcBef>
                <a:spcPts val="200"/>
              </a:spcBef>
              <a:buNone/>
            </a:pPr>
            <a:endParaRPr lang="en-US" sz="2400" dirty="0" smtClean="0"/>
          </a:p>
          <a:p>
            <a:pPr marL="0" lvl="0" indent="0">
              <a:buNone/>
            </a:pPr>
            <a:endParaRPr lang="en-US" dirty="0" smtClean="0"/>
          </a:p>
        </p:txBody>
      </p:sp>
      <p:sp>
        <p:nvSpPr>
          <p:cNvPr id="5" name="AutoShape 2" descr="Image result for cheetah"/>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9" name="Picture 2" descr="C:\Users\v\Documents\Mes eBooks\Mes images\PhD PPP photos\CercoSat-l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2836" y="42578"/>
            <a:ext cx="1224136" cy="13701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v\Documents\Mes eBooks\Mes images\PhD PPP photos\IMG_1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157108"/>
            <a:ext cx="1464163" cy="109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723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628800"/>
            <a:ext cx="8424936" cy="4464496"/>
          </a:xfrm>
          <a:effectLst/>
        </p:spPr>
        <p:txBody>
          <a:bodyPr>
            <a:normAutofit lnSpcReduction="10000"/>
          </a:bodyPr>
          <a:lstStyle/>
          <a:p>
            <a:pPr marL="0" indent="0" algn="ctr">
              <a:lnSpc>
                <a:spcPct val="150000"/>
              </a:lnSpc>
              <a:spcBef>
                <a:spcPts val="0"/>
              </a:spcBef>
              <a:buNone/>
            </a:pPr>
            <a:r>
              <a:rPr lang="en-US" dirty="0" smtClean="0"/>
              <a:t>Understand </a:t>
            </a:r>
            <a:r>
              <a:rPr lang="en-US" b="1" dirty="0" smtClean="0"/>
              <a:t>how</a:t>
            </a:r>
            <a:r>
              <a:rPr lang="en-US" dirty="0" smtClean="0"/>
              <a:t> </a:t>
            </a:r>
            <a:r>
              <a:rPr lang="en-US" dirty="0"/>
              <a:t>and </a:t>
            </a:r>
            <a:r>
              <a:rPr lang="en-US" b="1" dirty="0"/>
              <a:t>why</a:t>
            </a:r>
            <a:r>
              <a:rPr lang="en-US" dirty="0"/>
              <a:t> </a:t>
            </a:r>
            <a:endParaRPr lang="en-US" dirty="0" smtClean="0"/>
          </a:p>
          <a:p>
            <a:pPr marL="0" indent="0" algn="ctr">
              <a:lnSpc>
                <a:spcPct val="150000"/>
              </a:lnSpc>
              <a:spcBef>
                <a:spcPts val="0"/>
              </a:spcBef>
              <a:buNone/>
            </a:pPr>
            <a:r>
              <a:rPr lang="en-US" dirty="0" smtClean="0"/>
              <a:t>West </a:t>
            </a:r>
            <a:r>
              <a:rPr lang="en-US" dirty="0"/>
              <a:t>African educators </a:t>
            </a:r>
            <a:endParaRPr lang="en-US" dirty="0" smtClean="0"/>
          </a:p>
          <a:p>
            <a:pPr marL="0" indent="0" algn="ctr">
              <a:lnSpc>
                <a:spcPct val="150000"/>
              </a:lnSpc>
              <a:spcBef>
                <a:spcPts val="0"/>
              </a:spcBef>
              <a:buNone/>
            </a:pPr>
            <a:r>
              <a:rPr lang="en-US" dirty="0" smtClean="0"/>
              <a:t>pedagogically </a:t>
            </a:r>
            <a:r>
              <a:rPr lang="en-US" dirty="0"/>
              <a:t>appropriate </a:t>
            </a:r>
            <a:endParaRPr lang="en-US" dirty="0" smtClean="0"/>
          </a:p>
          <a:p>
            <a:pPr marL="0" indent="0" algn="ctr">
              <a:lnSpc>
                <a:spcPct val="150000"/>
              </a:lnSpc>
              <a:spcBef>
                <a:spcPts val="0"/>
              </a:spcBef>
              <a:buNone/>
            </a:pPr>
            <a:r>
              <a:rPr lang="en-US" dirty="0" smtClean="0"/>
              <a:t>information </a:t>
            </a:r>
            <a:r>
              <a:rPr lang="en-US" dirty="0"/>
              <a:t>and </a:t>
            </a:r>
            <a:r>
              <a:rPr lang="en-US" dirty="0" smtClean="0"/>
              <a:t>communication</a:t>
            </a:r>
          </a:p>
          <a:p>
            <a:pPr marL="0" indent="0" algn="ctr">
              <a:lnSpc>
                <a:spcPct val="150000"/>
              </a:lnSpc>
              <a:spcBef>
                <a:spcPts val="0"/>
              </a:spcBef>
              <a:buNone/>
            </a:pPr>
            <a:r>
              <a:rPr lang="en-US" dirty="0" smtClean="0"/>
              <a:t>technologies </a:t>
            </a:r>
            <a:r>
              <a:rPr lang="en-US" dirty="0"/>
              <a:t>(ICT) </a:t>
            </a:r>
            <a:endParaRPr lang="en-US" dirty="0" smtClean="0"/>
          </a:p>
          <a:p>
            <a:pPr marL="0" indent="0" algn="ctr">
              <a:lnSpc>
                <a:spcPct val="150000"/>
              </a:lnSpc>
              <a:spcBef>
                <a:spcPts val="0"/>
              </a:spcBef>
              <a:buNone/>
            </a:pPr>
            <a:r>
              <a:rPr lang="en-US" dirty="0" smtClean="0"/>
              <a:t>and with </a:t>
            </a:r>
            <a:r>
              <a:rPr lang="en-US" dirty="0"/>
              <a:t>what </a:t>
            </a:r>
            <a:r>
              <a:rPr lang="en-US" b="1" dirty="0"/>
              <a:t>perceived </a:t>
            </a:r>
            <a:r>
              <a:rPr lang="en-US" b="1" dirty="0" smtClean="0"/>
              <a:t>effects</a:t>
            </a:r>
            <a:r>
              <a:rPr lang="en-US" dirty="0"/>
              <a:t> </a:t>
            </a:r>
            <a:endParaRPr lang="fr-FR" dirty="0"/>
          </a:p>
          <a:p>
            <a:pPr marL="0" indent="0">
              <a:buNone/>
            </a:pPr>
            <a:endParaRPr lang="fr-FR" dirty="0"/>
          </a:p>
        </p:txBody>
      </p:sp>
      <p:sp>
        <p:nvSpPr>
          <p:cNvPr id="4" name="ZoneTexte 3"/>
          <p:cNvSpPr txBox="1"/>
          <p:nvPr/>
        </p:nvSpPr>
        <p:spPr>
          <a:xfrm rot="266186">
            <a:off x="7460068" y="4853512"/>
            <a:ext cx="1517993" cy="1569660"/>
          </a:xfrm>
          <a:prstGeom prst="rect">
            <a:avLst/>
          </a:prstGeom>
          <a:noFill/>
        </p:spPr>
        <p:txBody>
          <a:bodyPr wrap="square" rtlCol="0">
            <a:spAutoFit/>
          </a:bodyPr>
          <a:lstStyle/>
          <a:p>
            <a:r>
              <a:rPr lang="en-US" sz="9600" b="1" dirty="0" smtClean="0">
                <a:solidFill>
                  <a:schemeClr val="tx2">
                    <a:lumMod val="60000"/>
                    <a:lumOff val="40000"/>
                  </a:schemeClr>
                </a:solidFill>
              </a:rPr>
              <a:t>??</a:t>
            </a:r>
            <a:endParaRPr lang="fr-FR" sz="9600" b="1" dirty="0">
              <a:solidFill>
                <a:schemeClr val="tx2">
                  <a:lumMod val="60000"/>
                  <a:lumOff val="40000"/>
                </a:schemeClr>
              </a:solidFill>
            </a:endParaRPr>
          </a:p>
        </p:txBody>
      </p:sp>
      <p:sp>
        <p:nvSpPr>
          <p:cNvPr id="6" name="Titre 1"/>
          <p:cNvSpPr txBox="1">
            <a:spLocks/>
          </p:cNvSpPr>
          <p:nvPr/>
        </p:nvSpPr>
        <p:spPr>
          <a:xfrm>
            <a:off x="457200" y="274638"/>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Research Objective</a:t>
            </a:r>
            <a:endParaRPr lang="fr-FR" b="1" dirty="0"/>
          </a:p>
        </p:txBody>
      </p:sp>
    </p:spTree>
    <p:extLst>
      <p:ext uri="{BB962C8B-B14F-4D97-AF65-F5344CB8AC3E}">
        <p14:creationId xmlns:p14="http://schemas.microsoft.com/office/powerpoint/2010/main" val="3951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6810" y="1628800"/>
            <a:ext cx="7993622" cy="4680520"/>
          </a:xfrm>
          <a:effectLst/>
        </p:spPr>
        <p:txBody>
          <a:bodyPr>
            <a:normAutofit/>
          </a:bodyPr>
          <a:lstStyle/>
          <a:p>
            <a:pPr marL="742950" indent="-742950">
              <a:lnSpc>
                <a:spcPct val="120000"/>
              </a:lnSpc>
              <a:spcBef>
                <a:spcPts val="0"/>
              </a:spcBef>
              <a:spcAft>
                <a:spcPts val="2400"/>
              </a:spcAft>
              <a:buFont typeface="+mj-lt"/>
              <a:buAutoNum type="arabicParenR"/>
            </a:pPr>
            <a:r>
              <a:rPr lang="en-US" sz="4000" u="sng" dirty="0" smtClean="0"/>
              <a:t>Primary </a:t>
            </a:r>
            <a:r>
              <a:rPr lang="en-US" sz="4000" u="sng" dirty="0"/>
              <a:t>and high school </a:t>
            </a:r>
            <a:r>
              <a:rPr lang="en-US" sz="4000" b="1" u="sng" dirty="0"/>
              <a:t>teachers</a:t>
            </a:r>
            <a:r>
              <a:rPr lang="en-US" sz="4000" dirty="0"/>
              <a:t> in </a:t>
            </a:r>
            <a:r>
              <a:rPr lang="en-US" sz="4000" dirty="0" smtClean="0"/>
              <a:t>Bamako, Mali</a:t>
            </a:r>
          </a:p>
          <a:p>
            <a:pPr marL="742950" indent="-742950">
              <a:lnSpc>
                <a:spcPct val="120000"/>
              </a:lnSpc>
              <a:spcBef>
                <a:spcPts val="0"/>
              </a:spcBef>
              <a:spcAft>
                <a:spcPts val="2400"/>
              </a:spcAft>
              <a:buFont typeface="+mj-lt"/>
              <a:buAutoNum type="arabicParenR"/>
            </a:pPr>
            <a:r>
              <a:rPr lang="en-US" sz="4000" dirty="0" smtClean="0"/>
              <a:t>Teachers’ </a:t>
            </a:r>
            <a:r>
              <a:rPr lang="en-US" sz="4000" b="1" dirty="0"/>
              <a:t>conversations</a:t>
            </a:r>
            <a:r>
              <a:rPr lang="en-US" sz="4000" dirty="0"/>
              <a:t> about </a:t>
            </a:r>
            <a:r>
              <a:rPr lang="en-US" sz="4000" dirty="0" smtClean="0"/>
              <a:t>ICT</a:t>
            </a:r>
            <a:endParaRPr lang="fr-FR" sz="4000" dirty="0"/>
          </a:p>
          <a:p>
            <a:pPr marL="742950" lvl="0" indent="-742950">
              <a:lnSpc>
                <a:spcPct val="120000"/>
              </a:lnSpc>
              <a:spcBef>
                <a:spcPts val="0"/>
              </a:spcBef>
              <a:spcAft>
                <a:spcPts val="2400"/>
              </a:spcAft>
              <a:buFont typeface="+mj-lt"/>
              <a:buAutoNum type="arabicParenR"/>
            </a:pPr>
            <a:r>
              <a:rPr lang="en-US" sz="4000" dirty="0"/>
              <a:t>Why </a:t>
            </a:r>
            <a:r>
              <a:rPr lang="en-US" sz="4000" u="sng" dirty="0"/>
              <a:t>university</a:t>
            </a:r>
            <a:r>
              <a:rPr lang="en-US" sz="4000" b="1" u="sng" dirty="0"/>
              <a:t> professors</a:t>
            </a:r>
            <a:r>
              <a:rPr lang="en-US" sz="4000" dirty="0"/>
              <a:t> </a:t>
            </a:r>
            <a:r>
              <a:rPr lang="en-US" sz="4000" dirty="0" smtClean="0"/>
              <a:t>appropriate ICT</a:t>
            </a:r>
            <a:endParaRPr lang="fr-FR" sz="4000" dirty="0"/>
          </a:p>
        </p:txBody>
      </p:sp>
      <p:sp>
        <p:nvSpPr>
          <p:cNvPr id="4" name="ZoneTexte 3"/>
          <p:cNvSpPr txBox="1"/>
          <p:nvPr/>
        </p:nvSpPr>
        <p:spPr>
          <a:xfrm rot="266186">
            <a:off x="7460068" y="5043340"/>
            <a:ext cx="1517993" cy="1569660"/>
          </a:xfrm>
          <a:prstGeom prst="rect">
            <a:avLst/>
          </a:prstGeom>
          <a:noFill/>
        </p:spPr>
        <p:txBody>
          <a:bodyPr wrap="square" rtlCol="0">
            <a:spAutoFit/>
          </a:bodyPr>
          <a:lstStyle/>
          <a:p>
            <a:r>
              <a:rPr lang="en-US" sz="9600" b="1" dirty="0" smtClean="0">
                <a:solidFill>
                  <a:schemeClr val="tx2">
                    <a:lumMod val="60000"/>
                    <a:lumOff val="40000"/>
                  </a:schemeClr>
                </a:solidFill>
              </a:rPr>
              <a:t>??</a:t>
            </a:r>
            <a:endParaRPr lang="fr-FR" sz="9600" b="1" dirty="0">
              <a:solidFill>
                <a:schemeClr val="tx2">
                  <a:lumMod val="60000"/>
                  <a:lumOff val="40000"/>
                </a:schemeClr>
              </a:solidFill>
            </a:endParaRPr>
          </a:p>
        </p:txBody>
      </p:sp>
      <p:sp>
        <p:nvSpPr>
          <p:cNvPr id="6" name="Titre 1"/>
          <p:cNvSpPr txBox="1">
            <a:spLocks/>
          </p:cNvSpPr>
          <p:nvPr/>
        </p:nvSpPr>
        <p:spPr>
          <a:xfrm>
            <a:off x="457200" y="274638"/>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Specifically related to</a:t>
            </a:r>
            <a:endParaRPr lang="fr-FR" dirty="0"/>
          </a:p>
        </p:txBody>
      </p:sp>
    </p:spTree>
    <p:extLst>
      <p:ext uri="{BB962C8B-B14F-4D97-AF65-F5344CB8AC3E}">
        <p14:creationId xmlns:p14="http://schemas.microsoft.com/office/powerpoint/2010/main" val="3716137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59150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n-US" sz="4600" b="1" dirty="0" smtClean="0"/>
              <a:t>Main concepts</a:t>
            </a:r>
            <a:endParaRPr lang="fr-FR" sz="4600" b="1" dirty="0"/>
          </a:p>
        </p:txBody>
      </p:sp>
      <p:sp>
        <p:nvSpPr>
          <p:cNvPr id="4" name="Espace réservé du contenu 2"/>
          <p:cNvSpPr>
            <a:spLocks noGrp="1"/>
          </p:cNvSpPr>
          <p:nvPr>
            <p:ph idx="1"/>
          </p:nvPr>
        </p:nvSpPr>
        <p:spPr>
          <a:xfrm>
            <a:off x="395536" y="1340768"/>
            <a:ext cx="8545387" cy="5373216"/>
          </a:xfrm>
        </p:spPr>
        <p:txBody>
          <a:bodyPr>
            <a:normAutofit lnSpcReduction="10000"/>
          </a:bodyPr>
          <a:lstStyle/>
          <a:p>
            <a:pPr marL="0" lvl="0" indent="0">
              <a:buNone/>
            </a:pPr>
            <a:r>
              <a:rPr lang="en-US" b="1" dirty="0" smtClean="0"/>
              <a:t>ICT</a:t>
            </a:r>
            <a:r>
              <a:rPr lang="en-US" dirty="0" smtClean="0"/>
              <a:t> </a:t>
            </a:r>
            <a:r>
              <a:rPr lang="en-US" sz="2400" dirty="0" smtClean="0"/>
              <a:t>as cultural tools</a:t>
            </a:r>
            <a:endParaRPr lang="en-US" sz="2400" b="1" dirty="0" smtClean="0"/>
          </a:p>
          <a:p>
            <a:pPr marL="0" lvl="0" indent="0" algn="r">
              <a:spcBef>
                <a:spcPts val="300"/>
              </a:spcBef>
              <a:spcAft>
                <a:spcPts val="1000"/>
              </a:spcAft>
              <a:buNone/>
            </a:pPr>
            <a:endParaRPr lang="en-US" sz="2400" dirty="0"/>
          </a:p>
          <a:p>
            <a:pPr marL="0" lvl="0" indent="0" algn="r">
              <a:spcBef>
                <a:spcPts val="300"/>
              </a:spcBef>
              <a:spcAft>
                <a:spcPts val="1000"/>
              </a:spcAft>
              <a:buNone/>
            </a:pPr>
            <a:r>
              <a:rPr lang="en-US" sz="2400" dirty="0" smtClean="0"/>
              <a:t> </a:t>
            </a:r>
          </a:p>
          <a:p>
            <a:pPr marL="0" lvl="0" indent="0">
              <a:buNone/>
            </a:pPr>
            <a:endParaRPr lang="en-US" sz="1000" dirty="0" smtClean="0"/>
          </a:p>
          <a:p>
            <a:pPr marL="0" lvl="0" indent="0">
              <a:buNone/>
            </a:pPr>
            <a:endParaRPr lang="en-US" sz="2000" dirty="0" smtClean="0"/>
          </a:p>
          <a:p>
            <a:pPr marL="0" lvl="0" indent="0">
              <a:spcBef>
                <a:spcPts val="2000"/>
              </a:spcBef>
              <a:buNone/>
            </a:pPr>
            <a:r>
              <a:rPr lang="en-US" b="1" dirty="0" smtClean="0"/>
              <a:t>Sociocultural perspective</a:t>
            </a:r>
            <a:r>
              <a:rPr lang="en-US" dirty="0" smtClean="0"/>
              <a:t> </a:t>
            </a:r>
            <a:r>
              <a:rPr lang="en-US" sz="2400" dirty="0" smtClean="0"/>
              <a:t>to account for education as rooted in society and specific historical and cultural contexts </a:t>
            </a:r>
            <a:endParaRPr lang="en-US" sz="2400" b="1" dirty="0" smtClean="0"/>
          </a:p>
          <a:p>
            <a:pPr marL="0" indent="0">
              <a:spcBef>
                <a:spcPts val="0"/>
              </a:spcBef>
              <a:buNone/>
            </a:pPr>
            <a:r>
              <a:rPr lang="en-US" sz="2400" dirty="0" smtClean="0"/>
              <a:t> </a:t>
            </a:r>
          </a:p>
          <a:p>
            <a:pPr marL="0" lvl="0" indent="0">
              <a:spcBef>
                <a:spcPts val="0"/>
              </a:spcBef>
              <a:buNone/>
            </a:pPr>
            <a:r>
              <a:rPr lang="en-US" b="1" dirty="0" smtClean="0"/>
              <a:t>Appropriation</a:t>
            </a:r>
          </a:p>
          <a:p>
            <a:pPr marL="0" indent="0" algn="r">
              <a:spcBef>
                <a:spcPts val="0"/>
              </a:spcBef>
              <a:buNone/>
            </a:pPr>
            <a:r>
              <a:rPr lang="en-US" sz="2400" b="1" dirty="0" smtClean="0"/>
              <a:t>Integrating newness</a:t>
            </a:r>
            <a:r>
              <a:rPr lang="en-US" sz="2400" dirty="0" smtClean="0"/>
              <a:t>, making innovations responsive to contextualized needs and aspirations, </a:t>
            </a:r>
            <a:r>
              <a:rPr lang="en-US" sz="2400" b="1" dirty="0" smtClean="0"/>
              <a:t>unpacking technologies</a:t>
            </a:r>
            <a:r>
              <a:rPr lang="en-US" sz="2400" dirty="0" smtClean="0"/>
              <a:t> </a:t>
            </a:r>
          </a:p>
          <a:p>
            <a:pPr marL="0" indent="0" algn="r">
              <a:spcBef>
                <a:spcPts val="0"/>
              </a:spcBef>
              <a:buNone/>
            </a:pPr>
            <a:r>
              <a:rPr lang="en-US" sz="2400" dirty="0" smtClean="0"/>
              <a:t>within the host culture and </a:t>
            </a:r>
            <a:r>
              <a:rPr lang="en-US" sz="2400" b="1" dirty="0" smtClean="0"/>
              <a:t>rooting them</a:t>
            </a:r>
            <a:r>
              <a:rPr lang="en-US" sz="2400" dirty="0" smtClean="0"/>
              <a:t>, </a:t>
            </a:r>
          </a:p>
          <a:p>
            <a:pPr marL="0" indent="0" algn="r">
              <a:spcBef>
                <a:spcPts val="0"/>
              </a:spcBef>
              <a:buNone/>
            </a:pPr>
            <a:r>
              <a:rPr lang="en-US" sz="2400" dirty="0" smtClean="0"/>
              <a:t>making them </a:t>
            </a:r>
            <a:r>
              <a:rPr lang="en-US" sz="2400" b="1" dirty="0" smtClean="0"/>
              <a:t>part and parcel of the social fabric</a:t>
            </a:r>
            <a:r>
              <a:rPr lang="en-US" sz="2400" dirty="0" smtClean="0"/>
              <a:t> </a:t>
            </a:r>
          </a:p>
          <a:p>
            <a:pPr marL="0" indent="0" algn="r">
              <a:spcBef>
                <a:spcPts val="200"/>
              </a:spcBef>
              <a:spcAft>
                <a:spcPts val="1000"/>
              </a:spcAft>
              <a:buNone/>
            </a:pPr>
            <a:endParaRPr lang="en-US" sz="2400" dirty="0" smtClean="0"/>
          </a:p>
          <a:p>
            <a:pPr marL="0" indent="0" algn="r">
              <a:spcBef>
                <a:spcPts val="200"/>
              </a:spcBef>
              <a:spcAft>
                <a:spcPts val="1000"/>
              </a:spcAft>
              <a:buNone/>
            </a:pPr>
            <a:endParaRPr lang="en-US" sz="2400" dirty="0" smtClean="0"/>
          </a:p>
          <a:p>
            <a:pPr marL="0" lvl="0" indent="0">
              <a:spcBef>
                <a:spcPts val="648"/>
              </a:spcBef>
              <a:buNone/>
            </a:pPr>
            <a:endParaRPr lang="en-US" dirty="0" smtClean="0"/>
          </a:p>
        </p:txBody>
      </p:sp>
      <p:sp>
        <p:nvSpPr>
          <p:cNvPr id="5" name="AutoShape 2" descr="Image result for cheetah"/>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93" y="1926833"/>
            <a:ext cx="2245792" cy="1494472"/>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346" y="1916832"/>
            <a:ext cx="3028950" cy="151447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1730" y="190897"/>
            <a:ext cx="2190750" cy="2085975"/>
          </a:xfrm>
          <a:prstGeom prst="rect">
            <a:avLst/>
          </a:prstGeom>
        </p:spPr>
      </p:pic>
    </p:spTree>
    <p:extLst>
      <p:ext uri="{BB962C8B-B14F-4D97-AF65-F5344CB8AC3E}">
        <p14:creationId xmlns:p14="http://schemas.microsoft.com/office/powerpoint/2010/main" val="98473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4600" b="1" dirty="0" smtClean="0"/>
              <a:t>Qualitative research methodology</a:t>
            </a:r>
            <a:endParaRPr lang="fr-FR" sz="4600" b="1" dirty="0"/>
          </a:p>
        </p:txBody>
      </p:sp>
      <p:sp>
        <p:nvSpPr>
          <p:cNvPr id="4" name="Espace réservé du contenu 2"/>
          <p:cNvSpPr>
            <a:spLocks noGrp="1"/>
          </p:cNvSpPr>
          <p:nvPr>
            <p:ph idx="1"/>
          </p:nvPr>
        </p:nvSpPr>
        <p:spPr>
          <a:xfrm>
            <a:off x="467543" y="1412776"/>
            <a:ext cx="8280921" cy="5373216"/>
          </a:xfrm>
        </p:spPr>
        <p:txBody>
          <a:bodyPr>
            <a:normAutofit lnSpcReduction="10000"/>
          </a:bodyPr>
          <a:lstStyle/>
          <a:p>
            <a:pPr marL="0" indent="0">
              <a:buNone/>
            </a:pPr>
            <a:r>
              <a:rPr lang="en-US" b="1" dirty="0" smtClean="0"/>
              <a:t>Participants</a:t>
            </a:r>
            <a:endParaRPr lang="fr-FR" b="1" dirty="0"/>
          </a:p>
          <a:p>
            <a:pPr marL="0" indent="0" algn="r">
              <a:spcBef>
                <a:spcPts val="0"/>
              </a:spcBef>
              <a:spcAft>
                <a:spcPts val="300"/>
              </a:spcAft>
              <a:buNone/>
            </a:pPr>
            <a:r>
              <a:rPr lang="en-US" sz="2400" dirty="0" smtClean="0"/>
              <a:t>31 participants: 13% women and 87% men, </a:t>
            </a:r>
          </a:p>
          <a:p>
            <a:pPr marL="0" indent="0" algn="r">
              <a:spcBef>
                <a:spcPts val="0"/>
              </a:spcBef>
              <a:spcAft>
                <a:spcPts val="300"/>
              </a:spcAft>
              <a:buNone/>
            </a:pPr>
            <a:r>
              <a:rPr lang="en-US" sz="2400" dirty="0" smtClean="0"/>
              <a:t>all involved in the use of ICT in education </a:t>
            </a:r>
          </a:p>
          <a:p>
            <a:pPr marL="0" lvl="0" indent="0">
              <a:spcBef>
                <a:spcPts val="648"/>
              </a:spcBef>
              <a:buNone/>
            </a:pPr>
            <a:endParaRPr lang="en-US" sz="1200" b="1" dirty="0" smtClean="0"/>
          </a:p>
          <a:p>
            <a:pPr marL="0" lvl="0" indent="0">
              <a:spcBef>
                <a:spcPts val="648"/>
              </a:spcBef>
              <a:buNone/>
            </a:pPr>
            <a:r>
              <a:rPr lang="en-US" b="1" dirty="0" smtClean="0"/>
              <a:t>Data collection</a:t>
            </a:r>
            <a:r>
              <a:rPr lang="en-US" sz="1700" b="1" dirty="0" smtClean="0"/>
              <a:t> </a:t>
            </a:r>
            <a:endParaRPr lang="en-US" sz="1700" i="1" dirty="0" smtClean="0"/>
          </a:p>
          <a:p>
            <a:pPr marL="0" indent="0" algn="r">
              <a:spcBef>
                <a:spcPts val="0"/>
              </a:spcBef>
              <a:spcAft>
                <a:spcPts val="300"/>
              </a:spcAft>
              <a:buNone/>
            </a:pPr>
            <a:r>
              <a:rPr lang="en-US" sz="2400" dirty="0" smtClean="0"/>
              <a:t>In-depth interviews, </a:t>
            </a:r>
          </a:p>
          <a:p>
            <a:pPr marL="0" indent="0" algn="r">
              <a:spcBef>
                <a:spcPts val="0"/>
              </a:spcBef>
              <a:spcAft>
                <a:spcPts val="300"/>
              </a:spcAft>
              <a:buNone/>
            </a:pPr>
            <a:r>
              <a:rPr lang="en-US" sz="2400" dirty="0" smtClean="0"/>
              <a:t>semi-structured interview guide, </a:t>
            </a:r>
          </a:p>
          <a:p>
            <a:pPr marL="0" indent="0" algn="r">
              <a:spcBef>
                <a:spcPts val="0"/>
              </a:spcBef>
              <a:spcAft>
                <a:spcPts val="300"/>
              </a:spcAft>
              <a:buNone/>
            </a:pPr>
            <a:r>
              <a:rPr lang="en-US" sz="2400" dirty="0" smtClean="0"/>
              <a:t>transcriptions </a:t>
            </a:r>
            <a:endParaRPr lang="en-US" sz="2400" dirty="0"/>
          </a:p>
          <a:p>
            <a:pPr marL="0" indent="0">
              <a:spcBef>
                <a:spcPts val="0"/>
              </a:spcBef>
              <a:buNone/>
            </a:pPr>
            <a:endParaRPr lang="en-US" sz="1300" b="1" dirty="0" smtClean="0"/>
          </a:p>
          <a:p>
            <a:pPr marL="0" indent="0">
              <a:spcBef>
                <a:spcPts val="0"/>
              </a:spcBef>
              <a:buNone/>
            </a:pPr>
            <a:endParaRPr lang="en-US" sz="1300" b="1" dirty="0" smtClean="0"/>
          </a:p>
          <a:p>
            <a:pPr marL="0" indent="0">
              <a:spcBef>
                <a:spcPts val="0"/>
              </a:spcBef>
              <a:buNone/>
            </a:pPr>
            <a:endParaRPr lang="en-US" sz="1300" b="1" dirty="0" smtClean="0"/>
          </a:p>
          <a:p>
            <a:pPr marL="0" indent="0">
              <a:spcBef>
                <a:spcPts val="1000"/>
              </a:spcBef>
              <a:buNone/>
            </a:pPr>
            <a:r>
              <a:rPr lang="en-US" b="1" dirty="0" smtClean="0"/>
              <a:t>Data analysis</a:t>
            </a:r>
            <a:r>
              <a:rPr lang="en-US" sz="1700" dirty="0"/>
              <a:t> </a:t>
            </a:r>
            <a:endParaRPr lang="en-US" sz="1700" i="1" dirty="0"/>
          </a:p>
          <a:p>
            <a:pPr marL="0" indent="0" algn="r">
              <a:spcBef>
                <a:spcPts val="0"/>
              </a:spcBef>
              <a:buNone/>
            </a:pPr>
            <a:r>
              <a:rPr lang="en-US" sz="1700" i="1" dirty="0" smtClean="0"/>
              <a:t> </a:t>
            </a:r>
            <a:r>
              <a:rPr lang="en-US" sz="2400" dirty="0" smtClean="0"/>
              <a:t>Thick description (Geertz),</a:t>
            </a:r>
            <a:endParaRPr lang="en-US" sz="2400" dirty="0"/>
          </a:p>
          <a:p>
            <a:pPr marL="0" indent="0" algn="r">
              <a:spcBef>
                <a:spcPts val="0"/>
              </a:spcBef>
              <a:buNone/>
            </a:pPr>
            <a:r>
              <a:rPr lang="en-US" sz="2400" dirty="0" smtClean="0"/>
              <a:t>feedback </a:t>
            </a:r>
            <a:r>
              <a:rPr lang="en-US" sz="2400" dirty="0"/>
              <a:t>from participants, </a:t>
            </a:r>
            <a:endParaRPr lang="en-US" sz="2400" dirty="0" smtClean="0"/>
          </a:p>
          <a:p>
            <a:pPr marL="0" indent="0" algn="r">
              <a:spcBef>
                <a:spcPts val="0"/>
              </a:spcBef>
              <a:buNone/>
            </a:pPr>
            <a:r>
              <a:rPr lang="en-US" sz="2400" dirty="0"/>
              <a:t>hermeneutic </a:t>
            </a:r>
            <a:r>
              <a:rPr lang="en-US" sz="2400" dirty="0" smtClean="0"/>
              <a:t>circles, QDA miner</a:t>
            </a:r>
          </a:p>
        </p:txBody>
      </p:sp>
      <p:sp>
        <p:nvSpPr>
          <p:cNvPr id="5" name="AutoShape 2" descr="Image result for cheetah"/>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483436"/>
            <a:ext cx="1890936" cy="1385723"/>
          </a:xfrm>
          <a:prstGeom prst="rect">
            <a:avLst/>
          </a:prstGeom>
        </p:spPr>
      </p:pic>
    </p:spTree>
    <p:extLst>
      <p:ext uri="{BB962C8B-B14F-4D97-AF65-F5344CB8AC3E}">
        <p14:creationId xmlns:p14="http://schemas.microsoft.com/office/powerpoint/2010/main" val="1670634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rot="266186">
            <a:off x="7460068" y="5043340"/>
            <a:ext cx="1517993" cy="1569660"/>
          </a:xfrm>
          <a:prstGeom prst="rect">
            <a:avLst/>
          </a:prstGeom>
          <a:noFill/>
        </p:spPr>
        <p:txBody>
          <a:bodyPr wrap="square" rtlCol="0">
            <a:spAutoFit/>
          </a:bodyPr>
          <a:lstStyle/>
          <a:p>
            <a:r>
              <a:rPr lang="en-US" sz="9600" b="1" dirty="0" smtClean="0">
                <a:solidFill>
                  <a:schemeClr val="tx2">
                    <a:lumMod val="60000"/>
                    <a:lumOff val="40000"/>
                  </a:schemeClr>
                </a:solidFill>
              </a:rPr>
              <a:t>??</a:t>
            </a:r>
            <a:endParaRPr lang="fr-FR" sz="9600" b="1" dirty="0">
              <a:solidFill>
                <a:schemeClr val="tx2">
                  <a:lumMod val="60000"/>
                  <a:lumOff val="40000"/>
                </a:schemeClr>
              </a:solidFill>
            </a:endParaRPr>
          </a:p>
        </p:txBody>
      </p:sp>
      <p:sp>
        <p:nvSpPr>
          <p:cNvPr id="6" name="Titre 1"/>
          <p:cNvSpPr txBox="1">
            <a:spLocks/>
          </p:cNvSpPr>
          <p:nvPr/>
        </p:nvSpPr>
        <p:spPr>
          <a:xfrm>
            <a:off x="457200" y="274638"/>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Result in three parts</a:t>
            </a:r>
            <a:endParaRPr lang="fr-FR" b="1" dirty="0"/>
          </a:p>
        </p:txBody>
      </p:sp>
      <p:sp>
        <p:nvSpPr>
          <p:cNvPr id="10" name="Espace réservé du contenu 2"/>
          <p:cNvSpPr>
            <a:spLocks noGrp="1"/>
          </p:cNvSpPr>
          <p:nvPr>
            <p:ph idx="1"/>
          </p:nvPr>
        </p:nvSpPr>
        <p:spPr>
          <a:xfrm>
            <a:off x="466810" y="1628800"/>
            <a:ext cx="7993622" cy="4680520"/>
          </a:xfrm>
          <a:effectLst/>
        </p:spPr>
        <p:txBody>
          <a:bodyPr>
            <a:normAutofit/>
          </a:bodyPr>
          <a:lstStyle/>
          <a:p>
            <a:pPr marL="742950" indent="-742950">
              <a:lnSpc>
                <a:spcPct val="120000"/>
              </a:lnSpc>
              <a:spcBef>
                <a:spcPts val="0"/>
              </a:spcBef>
              <a:spcAft>
                <a:spcPts val="2400"/>
              </a:spcAft>
              <a:buFont typeface="+mj-lt"/>
              <a:buAutoNum type="arabicParenR"/>
            </a:pPr>
            <a:r>
              <a:rPr lang="en-US" sz="4000" u="sng" dirty="0" smtClean="0"/>
              <a:t>Primary </a:t>
            </a:r>
            <a:r>
              <a:rPr lang="en-US" sz="4000" u="sng" dirty="0"/>
              <a:t>and high school </a:t>
            </a:r>
            <a:r>
              <a:rPr lang="en-US" sz="4000" b="1" u="sng" dirty="0"/>
              <a:t>teachers</a:t>
            </a:r>
            <a:r>
              <a:rPr lang="en-US" sz="4000" dirty="0"/>
              <a:t> in </a:t>
            </a:r>
            <a:r>
              <a:rPr lang="en-US" sz="4000" dirty="0" smtClean="0"/>
              <a:t>Bamako, Mali</a:t>
            </a:r>
          </a:p>
          <a:p>
            <a:pPr marL="742950" indent="-742950">
              <a:lnSpc>
                <a:spcPct val="120000"/>
              </a:lnSpc>
              <a:spcBef>
                <a:spcPts val="0"/>
              </a:spcBef>
              <a:spcAft>
                <a:spcPts val="2400"/>
              </a:spcAft>
              <a:buFont typeface="+mj-lt"/>
              <a:buAutoNum type="arabicParenR"/>
            </a:pPr>
            <a:r>
              <a:rPr lang="en-US" sz="4000" dirty="0" smtClean="0"/>
              <a:t>Teachers’ </a:t>
            </a:r>
            <a:r>
              <a:rPr lang="en-US" sz="4000" b="1" dirty="0"/>
              <a:t>conversations</a:t>
            </a:r>
            <a:r>
              <a:rPr lang="en-US" sz="4000" dirty="0"/>
              <a:t> about </a:t>
            </a:r>
            <a:r>
              <a:rPr lang="en-US" sz="4000" dirty="0" smtClean="0"/>
              <a:t>ICT</a:t>
            </a:r>
            <a:endParaRPr lang="fr-FR" sz="4000" dirty="0"/>
          </a:p>
          <a:p>
            <a:pPr marL="742950" lvl="0" indent="-742950">
              <a:lnSpc>
                <a:spcPct val="120000"/>
              </a:lnSpc>
              <a:spcBef>
                <a:spcPts val="0"/>
              </a:spcBef>
              <a:spcAft>
                <a:spcPts val="2400"/>
              </a:spcAft>
              <a:buFont typeface="+mj-lt"/>
              <a:buAutoNum type="arabicParenR"/>
            </a:pPr>
            <a:r>
              <a:rPr lang="en-US" sz="4000" dirty="0"/>
              <a:t>Why </a:t>
            </a:r>
            <a:r>
              <a:rPr lang="en-US" sz="4000" u="sng" dirty="0"/>
              <a:t>university</a:t>
            </a:r>
            <a:r>
              <a:rPr lang="en-US" sz="4000" b="1" u="sng" dirty="0"/>
              <a:t> professors</a:t>
            </a:r>
            <a:r>
              <a:rPr lang="en-US" sz="4000" dirty="0"/>
              <a:t> </a:t>
            </a:r>
            <a:r>
              <a:rPr lang="en-US" sz="4000" dirty="0" smtClean="0"/>
              <a:t>appropriate ICT</a:t>
            </a:r>
            <a:endParaRPr lang="fr-FR" sz="4000" dirty="0"/>
          </a:p>
        </p:txBody>
      </p:sp>
    </p:spTree>
    <p:extLst>
      <p:ext uri="{BB962C8B-B14F-4D97-AF65-F5344CB8AC3E}">
        <p14:creationId xmlns:p14="http://schemas.microsoft.com/office/powerpoint/2010/main" val="1017545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10171</TotalTime>
  <Words>4281</Words>
  <Application>Microsoft Office PowerPoint</Application>
  <PresentationFormat>Affichage à l'écran (4:3)</PresentationFormat>
  <Paragraphs>1006</Paragraphs>
  <Slides>33</Slides>
  <Notes>29</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Thème Office</vt:lpstr>
      <vt:lpstr>Pedagogical Appropriation of Information and Communication Technologies by West African Educators</vt:lpstr>
      <vt:lpstr>Travail dédié à  Alioune Badara Camara  1951 - 26 août 2014</vt:lpstr>
      <vt:lpstr>Outline of Presentation</vt:lpstr>
      <vt:lpstr>Context and problem</vt:lpstr>
      <vt:lpstr>Présentation PowerPoint</vt:lpstr>
      <vt:lpstr>Présentation PowerPoint</vt:lpstr>
      <vt:lpstr>Main concepts</vt:lpstr>
      <vt:lpstr>Qualitative research methodology</vt:lpstr>
      <vt:lpstr>Présentation PowerPoint</vt:lpstr>
      <vt:lpstr>Results (1) regarding how and why primary through high school teachers in Mali pedagogically appropriate ICT and, according to them, changes that seem to occur in the process</vt:lpstr>
      <vt:lpstr>ICT meshes into  everyday life</vt:lpstr>
      <vt:lpstr>        from Table 6. Examples of Learning Activities Using ICT,    in Relation to Pedagogical Goals and Objectives</vt:lpstr>
      <vt:lpstr>from Table 15.</vt:lpstr>
      <vt:lpstr>Regarding perceived changes  in pedagogy with the use ICT</vt:lpstr>
      <vt:lpstr>Regarding perceived changes  in course content  with the use ICT</vt:lpstr>
      <vt:lpstr>Results (1) regarding how and why primary through high school teachers in Mali pedagogically appropriate ICT and, according to them, changes that seem to occur in the process</vt:lpstr>
      <vt:lpstr>Results (2) regarding teachers’ conversations with others, about the use of ICT in teaching and learning</vt:lpstr>
      <vt:lpstr>from Tables in section 6.4  – Teachers’ conversations with (or about) various social actors, regarding the use of ICT in teaching and learning (part 1)</vt:lpstr>
      <vt:lpstr>from Tables in section 6.4  – Teachers’ conversations with (or about) various social actors, regarding the use of ICT in teaching and learning (part 2)</vt:lpstr>
      <vt:lpstr>Results (3) regarding why university professors pedagogically appropriate ICT</vt:lpstr>
      <vt:lpstr>Kadijatou</vt:lpstr>
      <vt:lpstr>Sidi</vt:lpstr>
      <vt:lpstr>from Tables 13 and 17.  Professors’ motivations for the pedagogical appropriation of ICT</vt:lpstr>
      <vt:lpstr>Summary of findings in relation to  1st specific research objective</vt:lpstr>
      <vt:lpstr>Summary of findings in relation to  2nd specific research objective</vt:lpstr>
      <vt:lpstr>Summary of findings in relation to  3rd specific research objective</vt:lpstr>
      <vt:lpstr>Conclusion</vt:lpstr>
      <vt:lpstr>Some Limits</vt:lpstr>
      <vt:lpstr>Présentation PowerPoint</vt:lpstr>
      <vt:lpstr>Présentation PowerPoint</vt:lpstr>
      <vt:lpstr>Strengths and Contributions of the Research</vt:lpstr>
      <vt:lpstr>Grand merci aux membres du jury</vt:lpstr>
      <vt:lpstr>Acknowledgements / Remerciements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Appropriation of Information and Communication Technologies by West African Educators</dc:title>
  <dc:creator>v</dc:creator>
  <cp:lastModifiedBy>v</cp:lastModifiedBy>
  <cp:revision>485</cp:revision>
  <dcterms:created xsi:type="dcterms:W3CDTF">2015-08-07T16:20:25Z</dcterms:created>
  <dcterms:modified xsi:type="dcterms:W3CDTF">2015-08-27T00:06:16Z</dcterms:modified>
</cp:coreProperties>
</file>